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38" r:id="rId2"/>
    <p:sldId id="339" r:id="rId3"/>
    <p:sldId id="336" r:id="rId4"/>
    <p:sldId id="341" r:id="rId5"/>
    <p:sldId id="343" r:id="rId6"/>
    <p:sldId id="342" r:id="rId7"/>
    <p:sldId id="34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7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CAD-939A-534B-BD3C-7263FE43D5A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946E9-57C7-6848-8394-4EAE9B68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7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4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I'm not picking on anybody - I just took the most recent 5 "just</a:t>
            </a:r>
            <a:r>
              <a:rPr lang="en-US" baseline="0"/>
              <a:t> publishable" </a:t>
            </a:r>
            <a:r>
              <a:rPr lang="en-US"/>
              <a:t>papers</a:t>
            </a:r>
            <a:r>
              <a:rPr lang="en-US" baseline="0"/>
              <a:t> with constructs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3AF7-E0BC-914D-8377-E3908ABC4C05}" type="datetime1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8B0C6-4CC6-ED40-910B-593CD1FC02E9}" type="datetime1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949CB-B77C-2C4C-A531-3C4ADEF1BD6C}" type="datetime1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F2883-DCAB-7A4A-918F-AFD7BE9129F1}" type="datetime1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09FF6-2158-C945-92F6-DF78D6FE5D9D}" type="datetime1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EC5B9-0143-C64D-8C8E-2E68337ADBDF}" type="datetime1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73F0F-5504-2E46-99C0-11C2EC79E87F}" type="datetime1">
              <a:rPr lang="en-US" smtClean="0"/>
              <a:t>9/22/16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9A7E4-D188-6846-AD8B-5C95D5E47901}" type="datetime1">
              <a:rPr lang="en-US" smtClean="0"/>
              <a:t>9/22/16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52E5C-C1BB-CB4B-BFC2-B91530A87B75}" type="datetime1">
              <a:rPr lang="en-US" smtClean="0"/>
              <a:t>9/22/16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DB4D4-BAED-E942-BF44-35004602D142}" type="datetime1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A02B4-AC6A-9546-96C7-FF3AA91276F7}" type="datetime1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56012A7-E06D-D641-831C-11C838AF7F7B}" type="datetime1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1" name="Picture 9" descr="BBn Technologies_RGB_RB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220130"/>
            <a:ext cx="1591428" cy="51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dl.handle.net/1721.1/78249" TargetMode="Externa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SynBioDex/SBOL-visua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9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8435" name="Picture 18" descr="screene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3" y="158750"/>
            <a:ext cx="439420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2311400"/>
            <a:ext cx="9144000" cy="1092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8437" name="Picture 4" descr="RTN_BBNtech_primar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1238" y="5988050"/>
            <a:ext cx="1514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7163" y="152400"/>
            <a:ext cx="8820150" cy="65960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77313" y="2311400"/>
            <a:ext cx="166687" cy="1092200"/>
          </a:xfrm>
          <a:prstGeom prst="rect">
            <a:avLst/>
          </a:prstGeom>
          <a:solidFill>
            <a:srgbClr val="D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-1798638" y="3449638"/>
            <a:ext cx="659606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8750" y="2311400"/>
            <a:ext cx="1341438" cy="1092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18442" name="TextBox 15"/>
          <p:cNvSpPr txBox="1">
            <a:spLocks noChangeArrowheads="1"/>
          </p:cNvSpPr>
          <p:nvPr/>
        </p:nvSpPr>
        <p:spPr bwMode="auto">
          <a:xfrm>
            <a:off x="1500188" y="1141352"/>
            <a:ext cx="74771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/>
              <a:t>SBOL Visual 2.0 update</a:t>
            </a:r>
            <a:endParaRPr lang="en-US" sz="3600" b="1" dirty="0"/>
          </a:p>
        </p:txBody>
      </p:sp>
      <p:sp>
        <p:nvSpPr>
          <p:cNvPr id="18443" name="TextBox 16"/>
          <p:cNvSpPr txBox="1">
            <a:spLocks noChangeArrowheads="1"/>
          </p:cNvSpPr>
          <p:nvPr/>
        </p:nvSpPr>
        <p:spPr bwMode="auto">
          <a:xfrm>
            <a:off x="1511300" y="2321344"/>
            <a:ext cx="7364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 b="1" i="1" dirty="0" smtClean="0">
                <a:solidFill>
                  <a:schemeClr val="bg1"/>
                </a:solidFill>
              </a:rPr>
              <a:t>Jacob </a:t>
            </a:r>
            <a:r>
              <a:rPr lang="en-US" sz="2200" b="1" i="1" dirty="0" smtClean="0">
                <a:solidFill>
                  <a:schemeClr val="bg1"/>
                </a:solidFill>
              </a:rPr>
              <a:t>Beal </a:t>
            </a:r>
            <a:r>
              <a:rPr lang="en-US" sz="2200" i="1" dirty="0" smtClean="0">
                <a:solidFill>
                  <a:schemeClr val="bg1"/>
                </a:solidFill>
              </a:rPr>
              <a:t>(on behalf of the </a:t>
            </a:r>
            <a:r>
              <a:rPr lang="en-US" sz="2200" i="1" dirty="0" err="1" smtClean="0">
                <a:solidFill>
                  <a:schemeClr val="bg1"/>
                </a:solidFill>
              </a:rPr>
              <a:t>SBOLv</a:t>
            </a:r>
            <a:r>
              <a:rPr lang="en-US" sz="2200" i="1" dirty="0" smtClean="0">
                <a:solidFill>
                  <a:schemeClr val="bg1"/>
                </a:solidFill>
              </a:rPr>
              <a:t> community)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444" name="TextBox 17"/>
          <p:cNvSpPr txBox="1">
            <a:spLocks noChangeArrowheads="1"/>
          </p:cNvSpPr>
          <p:nvPr/>
        </p:nvSpPr>
        <p:spPr bwMode="auto">
          <a:xfrm>
            <a:off x="5969000" y="3746500"/>
            <a:ext cx="274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September,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280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SBOL Visual 1.0: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800" y="5360174"/>
            <a:ext cx="5981700" cy="1300163"/>
          </a:xfrm>
        </p:spPr>
        <p:txBody>
          <a:bodyPr/>
          <a:lstStyle/>
          <a:p>
            <a:pPr>
              <a:buNone/>
            </a:pPr>
            <a:r>
              <a:rPr lang="en-US" sz="1600" dirty="0"/>
              <a:t>Synthetic Biology Open Language - Visual</a:t>
            </a:r>
          </a:p>
          <a:p>
            <a:pPr>
              <a:buNone/>
            </a:pPr>
            <a:r>
              <a:rPr lang="en-US" sz="1600" dirty="0"/>
              <a:t>Community standards in development since 2008</a:t>
            </a:r>
          </a:p>
          <a:p>
            <a:pPr>
              <a:buNone/>
            </a:pPr>
            <a:r>
              <a:rPr lang="en-US" sz="1600" dirty="0"/>
              <a:t>SBOL Visual 1.0: BBF RFC #93 </a:t>
            </a:r>
            <a:r>
              <a:rPr lang="en-US" sz="1600" dirty="0">
                <a:hlinkClick r:id="rId2"/>
              </a:rPr>
              <a:t>doi: 1721.1/78249</a:t>
            </a:r>
            <a:r>
              <a:rPr lang="en-US" sz="1600" dirty="0"/>
              <a:t> </a:t>
            </a: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5375678"/>
            <a:ext cx="2542794" cy="9017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99876" y="312641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104385" y="3333547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08000" y="3215890"/>
            <a:ext cx="8283063" cy="794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2679700" y="2860290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9" name="Chord 38"/>
          <p:cNvSpPr/>
          <p:nvPr/>
        </p:nvSpPr>
        <p:spPr>
          <a:xfrm>
            <a:off x="1780794" y="2860290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nt Arrow 39"/>
          <p:cNvSpPr/>
          <p:nvPr/>
        </p:nvSpPr>
        <p:spPr>
          <a:xfrm>
            <a:off x="816909" y="2397438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Left-Right-Up Arrow 40"/>
          <p:cNvSpPr/>
          <p:nvPr/>
        </p:nvSpPr>
        <p:spPr>
          <a:xfrm rot="10800000">
            <a:off x="3924300" y="2583620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0800000">
            <a:off x="5599590" y="3217478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ord 42"/>
          <p:cNvSpPr/>
          <p:nvPr/>
        </p:nvSpPr>
        <p:spPr>
          <a:xfrm rot="10800000">
            <a:off x="6987794" y="2935412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ent Arrow 43"/>
          <p:cNvSpPr/>
          <p:nvPr/>
        </p:nvSpPr>
        <p:spPr>
          <a:xfrm rot="10800000">
            <a:off x="7731090" y="3217478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Left-Right-Up Arrow 44"/>
          <p:cNvSpPr/>
          <p:nvPr/>
        </p:nvSpPr>
        <p:spPr>
          <a:xfrm>
            <a:off x="4735990" y="3217478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54820" y="3173798"/>
            <a:ext cx="63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tetR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5379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Drivers for SBOL 2.0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48770"/>
            <a:ext cx="8229600" cy="546099"/>
          </a:xfrm>
        </p:spPr>
        <p:txBody>
          <a:bodyPr/>
          <a:lstStyle/>
          <a:p>
            <a:pPr algn="ctr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Example from: Higo et al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“Designing Synthetic Flexible Gene Regulation Networks Using RNA Devices in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Cyanobacteria,”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ACS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ynthetic Biology, online September, 2016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09220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i="1" dirty="0" smtClean="0">
                <a:solidFill>
                  <a:srgbClr val="000090"/>
                </a:solidFill>
              </a:rPr>
              <a:t>There’s a lot more to talk about in genetic designs:</a:t>
            </a:r>
            <a:endParaRPr lang="en-US" sz="2400" i="1" dirty="0" smtClean="0">
              <a:solidFill>
                <a:srgbClr val="000090"/>
              </a:solidFill>
            </a:endParaRPr>
          </a:p>
        </p:txBody>
      </p:sp>
      <p:pic>
        <p:nvPicPr>
          <p:cNvPr id="10" name="Picture 9" descr="sb-2016-00201g_0007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673248"/>
            <a:ext cx="6350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30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99876" y="312641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Elbow Connector 50"/>
          <p:cNvCxnSpPr>
            <a:stCxn id="35" idx="2"/>
            <a:endCxn id="37" idx="2"/>
          </p:cNvCxnSpPr>
          <p:nvPr/>
        </p:nvCxnSpPr>
        <p:spPr>
          <a:xfrm rot="5400000" flipH="1">
            <a:off x="3593157" y="692702"/>
            <a:ext cx="207137" cy="5518397"/>
          </a:xfrm>
          <a:prstGeom prst="bentConnector3">
            <a:avLst>
              <a:gd name="adj1" fmla="val -252348"/>
            </a:avLst>
          </a:prstGeom>
          <a:ln w="38100">
            <a:solidFill>
              <a:srgbClr val="FF0000"/>
            </a:solidFill>
            <a:headEnd type="none"/>
            <a:tailEnd type="non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318273" y="3333547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8000" y="3215890"/>
            <a:ext cx="84836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2679700" y="2860290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1780794" y="2860290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816909" y="2397438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4004508" y="2583620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5813478" y="3217478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ord 13"/>
          <p:cNvSpPr/>
          <p:nvPr/>
        </p:nvSpPr>
        <p:spPr>
          <a:xfrm rot="10800000">
            <a:off x="7148210" y="2935412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/>
          <p:cNvSpPr/>
          <p:nvPr/>
        </p:nvSpPr>
        <p:spPr>
          <a:xfrm rot="10800000">
            <a:off x="7944978" y="3217478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Left-Right-Up Arrow 15"/>
          <p:cNvSpPr/>
          <p:nvPr/>
        </p:nvSpPr>
        <p:spPr>
          <a:xfrm>
            <a:off x="4949878" y="3217478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68708" y="3173798"/>
            <a:ext cx="63135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tetR</a:t>
            </a:r>
            <a:endParaRPr lang="en-US" i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74758" y="3310693"/>
            <a:ext cx="125118" cy="1594167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2412" y="4822865"/>
            <a:ext cx="234353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Nucleic Acid Backbone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401" y="1151624"/>
            <a:ext cx="323678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Nucleic Acid Component Glyphs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50718" y="4258529"/>
            <a:ext cx="298835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Reverse Complement Nucleic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Acid Component Glyphs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11997" y="3438672"/>
            <a:ext cx="133409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Interactions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7" name="Straight Connector 46"/>
          <p:cNvCxnSpPr>
            <a:stCxn id="33" idx="2"/>
          </p:cNvCxnSpPr>
          <p:nvPr/>
        </p:nvCxnSpPr>
        <p:spPr>
          <a:xfrm flipH="1">
            <a:off x="1443789" y="1520956"/>
            <a:ext cx="737004" cy="876482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3" idx="2"/>
          </p:cNvCxnSpPr>
          <p:nvPr/>
        </p:nvCxnSpPr>
        <p:spPr>
          <a:xfrm flipH="1">
            <a:off x="2133600" y="1520956"/>
            <a:ext cx="47193" cy="123773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3" idx="2"/>
          </p:cNvCxnSpPr>
          <p:nvPr/>
        </p:nvCxnSpPr>
        <p:spPr>
          <a:xfrm>
            <a:off x="2180793" y="1520956"/>
            <a:ext cx="773628" cy="118713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766598" y="3666459"/>
            <a:ext cx="264646" cy="366315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03962" y="3629442"/>
            <a:ext cx="241303" cy="68504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44288" y="3148514"/>
            <a:ext cx="58884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739128" y="1948732"/>
            <a:ext cx="734572" cy="432955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GFP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>
            <a:endCxn id="17" idx="2"/>
          </p:cNvCxnSpPr>
          <p:nvPr/>
        </p:nvCxnSpPr>
        <p:spPr>
          <a:xfrm flipV="1">
            <a:off x="3163635" y="2165210"/>
            <a:ext cx="1575493" cy="695080"/>
          </a:xfrm>
          <a:prstGeom prst="bentConnector3">
            <a:avLst>
              <a:gd name="adj1" fmla="val -63"/>
            </a:avLst>
          </a:prstGeom>
          <a:ln w="381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773904" y="2242546"/>
            <a:ext cx="257340" cy="141505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44954" y="1241224"/>
            <a:ext cx="262621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Component Glyphs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Straight Connector 52"/>
          <p:cNvCxnSpPr>
            <a:stCxn id="52" idx="2"/>
            <a:endCxn id="17" idx="7"/>
          </p:cNvCxnSpPr>
          <p:nvPr/>
        </p:nvCxnSpPr>
        <p:spPr>
          <a:xfrm flipH="1">
            <a:off x="5366124" y="1610556"/>
            <a:ext cx="291938" cy="401581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00200" y="3429000"/>
            <a:ext cx="457200" cy="30480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61490" y="3663442"/>
            <a:ext cx="123623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Display IDs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57400" y="3063490"/>
            <a:ext cx="914402" cy="67031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944897" y="3665008"/>
            <a:ext cx="506514" cy="655166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944897" y="3941400"/>
            <a:ext cx="1000081" cy="37877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09028" y="3348332"/>
            <a:ext cx="252039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21023" y="4196196"/>
            <a:ext cx="214302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 smtClean="0"/>
              <a:t>TetR</a:t>
            </a:r>
            <a:r>
              <a:rPr lang="en-US" dirty="0" smtClean="0"/>
              <a:t>-repressible GFP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443546" y="1818708"/>
            <a:ext cx="5986226" cy="2742778"/>
          </a:xfrm>
          <a:custGeom>
            <a:avLst/>
            <a:gdLst>
              <a:gd name="connsiteX0" fmla="*/ 0 w 5984935"/>
              <a:gd name="connsiteY0" fmla="*/ 138323 h 3407780"/>
              <a:gd name="connsiteX1" fmla="*/ 12574 w 5984935"/>
              <a:gd name="connsiteY1" fmla="*/ 3407780 h 3407780"/>
              <a:gd name="connsiteX2" fmla="*/ 4149220 w 5984935"/>
              <a:gd name="connsiteY2" fmla="*/ 3357480 h 3407780"/>
              <a:gd name="connsiteX3" fmla="*/ 4174367 w 5984935"/>
              <a:gd name="connsiteY3" fmla="*/ 1270058 h 3407780"/>
              <a:gd name="connsiteX4" fmla="*/ 5984935 w 5984935"/>
              <a:gd name="connsiteY4" fmla="*/ 1207184 h 3407780"/>
              <a:gd name="connsiteX5" fmla="*/ 5984935 w 5984935"/>
              <a:gd name="connsiteY5" fmla="*/ 0 h 3407780"/>
              <a:gd name="connsiteX6" fmla="*/ 0 w 5984935"/>
              <a:gd name="connsiteY6" fmla="*/ 138323 h 3407780"/>
              <a:gd name="connsiteX0" fmla="*/ 0 w 5984935"/>
              <a:gd name="connsiteY0" fmla="*/ 0 h 3407780"/>
              <a:gd name="connsiteX1" fmla="*/ 12574 w 5984935"/>
              <a:gd name="connsiteY1" fmla="*/ 3407780 h 3407780"/>
              <a:gd name="connsiteX2" fmla="*/ 4149220 w 5984935"/>
              <a:gd name="connsiteY2" fmla="*/ 3357480 h 3407780"/>
              <a:gd name="connsiteX3" fmla="*/ 4174367 w 5984935"/>
              <a:gd name="connsiteY3" fmla="*/ 1270058 h 3407780"/>
              <a:gd name="connsiteX4" fmla="*/ 5984935 w 5984935"/>
              <a:gd name="connsiteY4" fmla="*/ 1207184 h 3407780"/>
              <a:gd name="connsiteX5" fmla="*/ 5984935 w 5984935"/>
              <a:gd name="connsiteY5" fmla="*/ 0 h 3407780"/>
              <a:gd name="connsiteX6" fmla="*/ 0 w 5984935"/>
              <a:gd name="connsiteY6" fmla="*/ 0 h 3407780"/>
              <a:gd name="connsiteX0" fmla="*/ 326945 w 6311880"/>
              <a:gd name="connsiteY0" fmla="*/ 0 h 3357480"/>
              <a:gd name="connsiteX1" fmla="*/ 38 w 6311880"/>
              <a:gd name="connsiteY1" fmla="*/ 3282032 h 3357480"/>
              <a:gd name="connsiteX2" fmla="*/ 4476165 w 6311880"/>
              <a:gd name="connsiteY2" fmla="*/ 3357480 h 3357480"/>
              <a:gd name="connsiteX3" fmla="*/ 4501312 w 6311880"/>
              <a:gd name="connsiteY3" fmla="*/ 1270058 h 3357480"/>
              <a:gd name="connsiteX4" fmla="*/ 6311880 w 6311880"/>
              <a:gd name="connsiteY4" fmla="*/ 1207184 h 3357480"/>
              <a:gd name="connsiteX5" fmla="*/ 6311880 w 6311880"/>
              <a:gd name="connsiteY5" fmla="*/ 0 h 3357480"/>
              <a:gd name="connsiteX6" fmla="*/ 326945 w 6311880"/>
              <a:gd name="connsiteY6" fmla="*/ 0 h 3357480"/>
              <a:gd name="connsiteX0" fmla="*/ 326945 w 6311880"/>
              <a:gd name="connsiteY0" fmla="*/ 0 h 3357480"/>
              <a:gd name="connsiteX1" fmla="*/ 38 w 6311880"/>
              <a:gd name="connsiteY1" fmla="*/ 3282032 h 3357480"/>
              <a:gd name="connsiteX2" fmla="*/ 4476165 w 6311880"/>
              <a:gd name="connsiteY2" fmla="*/ 3357480 h 3357480"/>
              <a:gd name="connsiteX3" fmla="*/ 4501312 w 6311880"/>
              <a:gd name="connsiteY3" fmla="*/ 1270058 h 3357480"/>
              <a:gd name="connsiteX4" fmla="*/ 6311880 w 6311880"/>
              <a:gd name="connsiteY4" fmla="*/ 1207184 h 3357480"/>
              <a:gd name="connsiteX5" fmla="*/ 6311880 w 6311880"/>
              <a:gd name="connsiteY5" fmla="*/ 0 h 3357480"/>
              <a:gd name="connsiteX6" fmla="*/ 326945 w 6311880"/>
              <a:gd name="connsiteY6" fmla="*/ 0 h 3357480"/>
              <a:gd name="connsiteX0" fmla="*/ 326983 w 6311918"/>
              <a:gd name="connsiteY0" fmla="*/ 0 h 3357480"/>
              <a:gd name="connsiteX1" fmla="*/ 76 w 6311918"/>
              <a:gd name="connsiteY1" fmla="*/ 3282032 h 3357480"/>
              <a:gd name="connsiteX2" fmla="*/ 4476203 w 6311918"/>
              <a:gd name="connsiteY2" fmla="*/ 3357480 h 3357480"/>
              <a:gd name="connsiteX3" fmla="*/ 4501350 w 6311918"/>
              <a:gd name="connsiteY3" fmla="*/ 1270058 h 3357480"/>
              <a:gd name="connsiteX4" fmla="*/ 6311918 w 6311918"/>
              <a:gd name="connsiteY4" fmla="*/ 1207184 h 3357480"/>
              <a:gd name="connsiteX5" fmla="*/ 6311918 w 6311918"/>
              <a:gd name="connsiteY5" fmla="*/ 0 h 3357480"/>
              <a:gd name="connsiteX6" fmla="*/ 326983 w 6311918"/>
              <a:gd name="connsiteY6" fmla="*/ 0 h 3357480"/>
              <a:gd name="connsiteX0" fmla="*/ 326983 w 6311918"/>
              <a:gd name="connsiteY0" fmla="*/ 0 h 3357480"/>
              <a:gd name="connsiteX1" fmla="*/ 76 w 6311918"/>
              <a:gd name="connsiteY1" fmla="*/ 3282032 h 3357480"/>
              <a:gd name="connsiteX2" fmla="*/ 4476203 w 6311918"/>
              <a:gd name="connsiteY2" fmla="*/ 3357480 h 3357480"/>
              <a:gd name="connsiteX3" fmla="*/ 4501350 w 6311918"/>
              <a:gd name="connsiteY3" fmla="*/ 1270058 h 3357480"/>
              <a:gd name="connsiteX4" fmla="*/ 6299345 w 6311918"/>
              <a:gd name="connsiteY4" fmla="*/ 1295207 h 3357480"/>
              <a:gd name="connsiteX5" fmla="*/ 6311918 w 6311918"/>
              <a:gd name="connsiteY5" fmla="*/ 0 h 3357480"/>
              <a:gd name="connsiteX6" fmla="*/ 326983 w 6311918"/>
              <a:gd name="connsiteY6" fmla="*/ 0 h 3357480"/>
              <a:gd name="connsiteX0" fmla="*/ 326983 w 6311918"/>
              <a:gd name="connsiteY0" fmla="*/ 0 h 3357480"/>
              <a:gd name="connsiteX1" fmla="*/ 76 w 6311918"/>
              <a:gd name="connsiteY1" fmla="*/ 3282032 h 3357480"/>
              <a:gd name="connsiteX2" fmla="*/ 4476203 w 6311918"/>
              <a:gd name="connsiteY2" fmla="*/ 3357480 h 3357480"/>
              <a:gd name="connsiteX3" fmla="*/ 4476203 w 6311918"/>
              <a:gd name="connsiteY3" fmla="*/ 1320357 h 3357480"/>
              <a:gd name="connsiteX4" fmla="*/ 6299345 w 6311918"/>
              <a:gd name="connsiteY4" fmla="*/ 1295207 h 3357480"/>
              <a:gd name="connsiteX5" fmla="*/ 6311918 w 6311918"/>
              <a:gd name="connsiteY5" fmla="*/ 0 h 3357480"/>
              <a:gd name="connsiteX6" fmla="*/ 326983 w 6311918"/>
              <a:gd name="connsiteY6" fmla="*/ 0 h 3357480"/>
              <a:gd name="connsiteX0" fmla="*/ 326983 w 6311918"/>
              <a:gd name="connsiteY0" fmla="*/ 0 h 3357480"/>
              <a:gd name="connsiteX1" fmla="*/ 76 w 6311918"/>
              <a:gd name="connsiteY1" fmla="*/ 3282032 h 3357480"/>
              <a:gd name="connsiteX2" fmla="*/ 4476203 w 6311918"/>
              <a:gd name="connsiteY2" fmla="*/ 3357480 h 3357480"/>
              <a:gd name="connsiteX3" fmla="*/ 4476203 w 6311918"/>
              <a:gd name="connsiteY3" fmla="*/ 1320357 h 3357480"/>
              <a:gd name="connsiteX4" fmla="*/ 6299345 w 6311918"/>
              <a:gd name="connsiteY4" fmla="*/ 1320357 h 3357480"/>
              <a:gd name="connsiteX5" fmla="*/ 6311918 w 6311918"/>
              <a:gd name="connsiteY5" fmla="*/ 0 h 3357480"/>
              <a:gd name="connsiteX6" fmla="*/ 326983 w 6311918"/>
              <a:gd name="connsiteY6" fmla="*/ 0 h 3357480"/>
              <a:gd name="connsiteX0" fmla="*/ 100626 w 6085561"/>
              <a:gd name="connsiteY0" fmla="*/ 0 h 3395206"/>
              <a:gd name="connsiteX1" fmla="*/ 25187 w 6085561"/>
              <a:gd name="connsiteY1" fmla="*/ 3395206 h 3395206"/>
              <a:gd name="connsiteX2" fmla="*/ 4249846 w 6085561"/>
              <a:gd name="connsiteY2" fmla="*/ 3357480 h 3395206"/>
              <a:gd name="connsiteX3" fmla="*/ 4249846 w 6085561"/>
              <a:gd name="connsiteY3" fmla="*/ 1320357 h 3395206"/>
              <a:gd name="connsiteX4" fmla="*/ 6072988 w 6085561"/>
              <a:gd name="connsiteY4" fmla="*/ 1320357 h 3395206"/>
              <a:gd name="connsiteX5" fmla="*/ 6085561 w 6085561"/>
              <a:gd name="connsiteY5" fmla="*/ 0 h 3395206"/>
              <a:gd name="connsiteX6" fmla="*/ 100626 w 6085561"/>
              <a:gd name="connsiteY6" fmla="*/ 0 h 3395206"/>
              <a:gd name="connsiteX0" fmla="*/ 33580 w 6018515"/>
              <a:gd name="connsiteY0" fmla="*/ 0 h 4086822"/>
              <a:gd name="connsiteX1" fmla="*/ 360490 w 6018515"/>
              <a:gd name="connsiteY1" fmla="*/ 4086822 h 4086822"/>
              <a:gd name="connsiteX2" fmla="*/ 4182800 w 6018515"/>
              <a:gd name="connsiteY2" fmla="*/ 3357480 h 4086822"/>
              <a:gd name="connsiteX3" fmla="*/ 4182800 w 6018515"/>
              <a:gd name="connsiteY3" fmla="*/ 1320357 h 4086822"/>
              <a:gd name="connsiteX4" fmla="*/ 6005942 w 6018515"/>
              <a:gd name="connsiteY4" fmla="*/ 1320357 h 4086822"/>
              <a:gd name="connsiteX5" fmla="*/ 6018515 w 6018515"/>
              <a:gd name="connsiteY5" fmla="*/ 0 h 4086822"/>
              <a:gd name="connsiteX6" fmla="*/ 33580 w 6018515"/>
              <a:gd name="connsiteY6" fmla="*/ 0 h 4086822"/>
              <a:gd name="connsiteX0" fmla="*/ 44548 w 6029483"/>
              <a:gd name="connsiteY0" fmla="*/ 0 h 4086822"/>
              <a:gd name="connsiteX1" fmla="*/ 371458 w 6029483"/>
              <a:gd name="connsiteY1" fmla="*/ 4086822 h 4086822"/>
              <a:gd name="connsiteX2" fmla="*/ 4193768 w 6029483"/>
              <a:gd name="connsiteY2" fmla="*/ 3357480 h 4086822"/>
              <a:gd name="connsiteX3" fmla="*/ 4193768 w 6029483"/>
              <a:gd name="connsiteY3" fmla="*/ 1320357 h 4086822"/>
              <a:gd name="connsiteX4" fmla="*/ 6016910 w 6029483"/>
              <a:gd name="connsiteY4" fmla="*/ 1320357 h 4086822"/>
              <a:gd name="connsiteX5" fmla="*/ 6029483 w 6029483"/>
              <a:gd name="connsiteY5" fmla="*/ 0 h 4086822"/>
              <a:gd name="connsiteX6" fmla="*/ 44548 w 6029483"/>
              <a:gd name="connsiteY6" fmla="*/ 0 h 4086822"/>
              <a:gd name="connsiteX0" fmla="*/ 0 w 5984935"/>
              <a:gd name="connsiteY0" fmla="*/ 0 h 4086822"/>
              <a:gd name="connsiteX1" fmla="*/ 326910 w 5984935"/>
              <a:gd name="connsiteY1" fmla="*/ 4086822 h 4086822"/>
              <a:gd name="connsiteX2" fmla="*/ 4149220 w 5984935"/>
              <a:gd name="connsiteY2" fmla="*/ 3357480 h 4086822"/>
              <a:gd name="connsiteX3" fmla="*/ 4149220 w 5984935"/>
              <a:gd name="connsiteY3" fmla="*/ 1320357 h 4086822"/>
              <a:gd name="connsiteX4" fmla="*/ 5972362 w 5984935"/>
              <a:gd name="connsiteY4" fmla="*/ 1320357 h 4086822"/>
              <a:gd name="connsiteX5" fmla="*/ 5984935 w 5984935"/>
              <a:gd name="connsiteY5" fmla="*/ 0 h 4086822"/>
              <a:gd name="connsiteX6" fmla="*/ 0 w 5984935"/>
              <a:gd name="connsiteY6" fmla="*/ 0 h 4086822"/>
              <a:gd name="connsiteX0" fmla="*/ 50292 w 6035227"/>
              <a:gd name="connsiteY0" fmla="*/ 0 h 3382632"/>
              <a:gd name="connsiteX1" fmla="*/ 0 w 6035227"/>
              <a:gd name="connsiteY1" fmla="*/ 3382632 h 3382632"/>
              <a:gd name="connsiteX2" fmla="*/ 4199512 w 6035227"/>
              <a:gd name="connsiteY2" fmla="*/ 3357480 h 3382632"/>
              <a:gd name="connsiteX3" fmla="*/ 4199512 w 6035227"/>
              <a:gd name="connsiteY3" fmla="*/ 1320357 h 3382632"/>
              <a:gd name="connsiteX4" fmla="*/ 6022654 w 6035227"/>
              <a:gd name="connsiteY4" fmla="*/ 1320357 h 3382632"/>
              <a:gd name="connsiteX5" fmla="*/ 6035227 w 6035227"/>
              <a:gd name="connsiteY5" fmla="*/ 0 h 3382632"/>
              <a:gd name="connsiteX6" fmla="*/ 50292 w 6035227"/>
              <a:gd name="connsiteY6" fmla="*/ 0 h 3382632"/>
              <a:gd name="connsiteX0" fmla="*/ 37718 w 6022653"/>
              <a:gd name="connsiteY0" fmla="*/ 0 h 3357480"/>
              <a:gd name="connsiteX1" fmla="*/ 0 w 6022653"/>
              <a:gd name="connsiteY1" fmla="*/ 3319758 h 3357480"/>
              <a:gd name="connsiteX2" fmla="*/ 4186938 w 6022653"/>
              <a:gd name="connsiteY2" fmla="*/ 3357480 h 3357480"/>
              <a:gd name="connsiteX3" fmla="*/ 4186938 w 6022653"/>
              <a:gd name="connsiteY3" fmla="*/ 1320357 h 3357480"/>
              <a:gd name="connsiteX4" fmla="*/ 6010080 w 6022653"/>
              <a:gd name="connsiteY4" fmla="*/ 1320357 h 3357480"/>
              <a:gd name="connsiteX5" fmla="*/ 6022653 w 6022653"/>
              <a:gd name="connsiteY5" fmla="*/ 0 h 3357480"/>
              <a:gd name="connsiteX6" fmla="*/ 37718 w 6022653"/>
              <a:gd name="connsiteY6" fmla="*/ 0 h 3357480"/>
              <a:gd name="connsiteX0" fmla="*/ 0 w 5984935"/>
              <a:gd name="connsiteY0" fmla="*/ 0 h 3382632"/>
              <a:gd name="connsiteX1" fmla="*/ 12576 w 5984935"/>
              <a:gd name="connsiteY1" fmla="*/ 3382632 h 3382632"/>
              <a:gd name="connsiteX2" fmla="*/ 4149220 w 5984935"/>
              <a:gd name="connsiteY2" fmla="*/ 3357480 h 3382632"/>
              <a:gd name="connsiteX3" fmla="*/ 4149220 w 5984935"/>
              <a:gd name="connsiteY3" fmla="*/ 1320357 h 3382632"/>
              <a:gd name="connsiteX4" fmla="*/ 5972362 w 5984935"/>
              <a:gd name="connsiteY4" fmla="*/ 1320357 h 3382632"/>
              <a:gd name="connsiteX5" fmla="*/ 5984935 w 5984935"/>
              <a:gd name="connsiteY5" fmla="*/ 0 h 3382632"/>
              <a:gd name="connsiteX6" fmla="*/ 0 w 5984935"/>
              <a:gd name="connsiteY6" fmla="*/ 0 h 3382632"/>
              <a:gd name="connsiteX0" fmla="*/ 25144 w 6010079"/>
              <a:gd name="connsiteY0" fmla="*/ 0 h 3370057"/>
              <a:gd name="connsiteX1" fmla="*/ 0 w 6010079"/>
              <a:gd name="connsiteY1" fmla="*/ 3370057 h 3370057"/>
              <a:gd name="connsiteX2" fmla="*/ 4174364 w 6010079"/>
              <a:gd name="connsiteY2" fmla="*/ 3357480 h 3370057"/>
              <a:gd name="connsiteX3" fmla="*/ 4174364 w 6010079"/>
              <a:gd name="connsiteY3" fmla="*/ 1320357 h 3370057"/>
              <a:gd name="connsiteX4" fmla="*/ 5997506 w 6010079"/>
              <a:gd name="connsiteY4" fmla="*/ 1320357 h 3370057"/>
              <a:gd name="connsiteX5" fmla="*/ 6010079 w 6010079"/>
              <a:gd name="connsiteY5" fmla="*/ 0 h 3370057"/>
              <a:gd name="connsiteX6" fmla="*/ 25144 w 6010079"/>
              <a:gd name="connsiteY6" fmla="*/ 0 h 3370057"/>
              <a:gd name="connsiteX0" fmla="*/ 0 w 5984935"/>
              <a:gd name="connsiteY0" fmla="*/ 0 h 3975174"/>
              <a:gd name="connsiteX1" fmla="*/ 423091 w 5984935"/>
              <a:gd name="connsiteY1" fmla="*/ 3975174 h 3975174"/>
              <a:gd name="connsiteX2" fmla="*/ 4149220 w 5984935"/>
              <a:gd name="connsiteY2" fmla="*/ 3357480 h 3975174"/>
              <a:gd name="connsiteX3" fmla="*/ 4149220 w 5984935"/>
              <a:gd name="connsiteY3" fmla="*/ 1320357 h 3975174"/>
              <a:gd name="connsiteX4" fmla="*/ 5972362 w 5984935"/>
              <a:gd name="connsiteY4" fmla="*/ 1320357 h 3975174"/>
              <a:gd name="connsiteX5" fmla="*/ 5984935 w 5984935"/>
              <a:gd name="connsiteY5" fmla="*/ 0 h 3975174"/>
              <a:gd name="connsiteX6" fmla="*/ 0 w 5984935"/>
              <a:gd name="connsiteY6" fmla="*/ 0 h 3975174"/>
              <a:gd name="connsiteX0" fmla="*/ 47556 w 6032491"/>
              <a:gd name="connsiteY0" fmla="*/ 0 h 3357480"/>
              <a:gd name="connsiteX1" fmla="*/ 0 w 6032491"/>
              <a:gd name="connsiteY1" fmla="*/ 3340174 h 3357480"/>
              <a:gd name="connsiteX2" fmla="*/ 4196776 w 6032491"/>
              <a:gd name="connsiteY2" fmla="*/ 3357480 h 3357480"/>
              <a:gd name="connsiteX3" fmla="*/ 4196776 w 6032491"/>
              <a:gd name="connsiteY3" fmla="*/ 1320357 h 3357480"/>
              <a:gd name="connsiteX4" fmla="*/ 6019918 w 6032491"/>
              <a:gd name="connsiteY4" fmla="*/ 1320357 h 3357480"/>
              <a:gd name="connsiteX5" fmla="*/ 6032491 w 6032491"/>
              <a:gd name="connsiteY5" fmla="*/ 0 h 3357480"/>
              <a:gd name="connsiteX6" fmla="*/ 47556 w 6032491"/>
              <a:gd name="connsiteY6" fmla="*/ 0 h 3357480"/>
              <a:gd name="connsiteX0" fmla="*/ 17674 w 6002609"/>
              <a:gd name="connsiteY0" fmla="*/ 0 h 3357480"/>
              <a:gd name="connsiteX1" fmla="*/ 0 w 6002609"/>
              <a:gd name="connsiteY1" fmla="*/ 3340174 h 3357480"/>
              <a:gd name="connsiteX2" fmla="*/ 4166894 w 6002609"/>
              <a:gd name="connsiteY2" fmla="*/ 3357480 h 3357480"/>
              <a:gd name="connsiteX3" fmla="*/ 4166894 w 6002609"/>
              <a:gd name="connsiteY3" fmla="*/ 1320357 h 3357480"/>
              <a:gd name="connsiteX4" fmla="*/ 5990036 w 6002609"/>
              <a:gd name="connsiteY4" fmla="*/ 1320357 h 3357480"/>
              <a:gd name="connsiteX5" fmla="*/ 6002609 w 6002609"/>
              <a:gd name="connsiteY5" fmla="*/ 0 h 3357480"/>
              <a:gd name="connsiteX6" fmla="*/ 17674 w 6002609"/>
              <a:gd name="connsiteY6" fmla="*/ 0 h 3357480"/>
              <a:gd name="connsiteX0" fmla="*/ 1291 w 5986226"/>
              <a:gd name="connsiteY0" fmla="*/ 0 h 3357480"/>
              <a:gd name="connsiteX1" fmla="*/ 6029 w 5986226"/>
              <a:gd name="connsiteY1" fmla="*/ 3355116 h 3357480"/>
              <a:gd name="connsiteX2" fmla="*/ 4150511 w 5986226"/>
              <a:gd name="connsiteY2" fmla="*/ 3357480 h 3357480"/>
              <a:gd name="connsiteX3" fmla="*/ 4150511 w 5986226"/>
              <a:gd name="connsiteY3" fmla="*/ 1320357 h 3357480"/>
              <a:gd name="connsiteX4" fmla="*/ 5973653 w 5986226"/>
              <a:gd name="connsiteY4" fmla="*/ 1320357 h 3357480"/>
              <a:gd name="connsiteX5" fmla="*/ 5986226 w 5986226"/>
              <a:gd name="connsiteY5" fmla="*/ 0 h 3357480"/>
              <a:gd name="connsiteX6" fmla="*/ 1291 w 5986226"/>
              <a:gd name="connsiteY6" fmla="*/ 0 h 3357480"/>
              <a:gd name="connsiteX0" fmla="*/ 1291 w 6003535"/>
              <a:gd name="connsiteY0" fmla="*/ 0 h 3357480"/>
              <a:gd name="connsiteX1" fmla="*/ 6029 w 6003535"/>
              <a:gd name="connsiteY1" fmla="*/ 3355116 h 3357480"/>
              <a:gd name="connsiteX2" fmla="*/ 4150511 w 6003535"/>
              <a:gd name="connsiteY2" fmla="*/ 3357480 h 3357480"/>
              <a:gd name="connsiteX3" fmla="*/ 4150511 w 6003535"/>
              <a:gd name="connsiteY3" fmla="*/ 1320357 h 3357480"/>
              <a:gd name="connsiteX4" fmla="*/ 6003535 w 6003535"/>
              <a:gd name="connsiteY4" fmla="*/ 1327827 h 3357480"/>
              <a:gd name="connsiteX5" fmla="*/ 5986226 w 6003535"/>
              <a:gd name="connsiteY5" fmla="*/ 0 h 3357480"/>
              <a:gd name="connsiteX6" fmla="*/ 1291 w 6003535"/>
              <a:gd name="connsiteY6" fmla="*/ 0 h 3357480"/>
              <a:gd name="connsiteX0" fmla="*/ 1291 w 5986226"/>
              <a:gd name="connsiteY0" fmla="*/ 0 h 3357480"/>
              <a:gd name="connsiteX1" fmla="*/ 6029 w 5986226"/>
              <a:gd name="connsiteY1" fmla="*/ 3355116 h 3357480"/>
              <a:gd name="connsiteX2" fmla="*/ 4150511 w 5986226"/>
              <a:gd name="connsiteY2" fmla="*/ 3357480 h 3357480"/>
              <a:gd name="connsiteX3" fmla="*/ 4150511 w 5986226"/>
              <a:gd name="connsiteY3" fmla="*/ 1320357 h 3357480"/>
              <a:gd name="connsiteX4" fmla="*/ 5981123 w 5986226"/>
              <a:gd name="connsiteY4" fmla="*/ 1312886 h 3357480"/>
              <a:gd name="connsiteX5" fmla="*/ 5986226 w 5986226"/>
              <a:gd name="connsiteY5" fmla="*/ 0 h 3357480"/>
              <a:gd name="connsiteX6" fmla="*/ 1291 w 5986226"/>
              <a:gd name="connsiteY6" fmla="*/ 0 h 33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86226" h="3357480">
                <a:moveTo>
                  <a:pt x="1291" y="0"/>
                </a:moveTo>
                <a:cubicBezTo>
                  <a:pt x="-4600" y="1113391"/>
                  <a:pt x="11920" y="2241725"/>
                  <a:pt x="6029" y="3355116"/>
                </a:cubicBezTo>
                <a:lnTo>
                  <a:pt x="4150511" y="3357480"/>
                </a:lnTo>
                <a:lnTo>
                  <a:pt x="4150511" y="1320357"/>
                </a:lnTo>
                <a:lnTo>
                  <a:pt x="5981123" y="1312886"/>
                </a:lnTo>
                <a:lnTo>
                  <a:pt x="5986226" y="0"/>
                </a:lnTo>
                <a:lnTo>
                  <a:pt x="1291" y="0"/>
                </a:lnTo>
                <a:close/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3633556" y="4602498"/>
            <a:ext cx="165629" cy="46222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65376" y="4972493"/>
            <a:ext cx="193664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Module Definition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0750" y="5790111"/>
            <a:ext cx="82715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800" dirty="0" smtClean="0"/>
              <a:t>Draft: </a:t>
            </a:r>
            <a:r>
              <a:rPr lang="en-US" sz="2800" dirty="0">
                <a:hlinkClick r:id="rId2"/>
              </a:rPr>
              <a:t>https://github.com/SynBioDex/SBOL-visual</a:t>
            </a:r>
            <a:r>
              <a:rPr lang="en-US" sz="2800" dirty="0"/>
              <a:t> 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SBOL Visual 2.0 (draft)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8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Glyphs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by ontology (preferably SO / SBO) </a:t>
            </a:r>
          </a:p>
          <a:p>
            <a:r>
              <a:rPr lang="en-US" dirty="0" smtClean="0"/>
              <a:t>Easy </a:t>
            </a:r>
            <a:r>
              <a:rPr lang="en-US" dirty="0"/>
              <a:t>to sketch by </a:t>
            </a:r>
            <a:r>
              <a:rPr lang="en-US" dirty="0" smtClean="0"/>
              <a:t>hand</a:t>
            </a:r>
            <a:endParaRPr lang="en-US" dirty="0"/>
          </a:p>
          <a:p>
            <a:r>
              <a:rPr lang="en-US" dirty="0" smtClean="0"/>
              <a:t>Only solid black lines: user has free choice on color, dash style, fill, scaling, styling, and text</a:t>
            </a:r>
            <a:endParaRPr lang="en-US" dirty="0"/>
          </a:p>
          <a:p>
            <a:r>
              <a:rPr lang="en-US" dirty="0" smtClean="0"/>
              <a:t>Difficult to confuse when hand-sketched, scaled</a:t>
            </a:r>
            <a:endParaRPr lang="en-US" dirty="0"/>
          </a:p>
          <a:p>
            <a:r>
              <a:rPr lang="en-US" dirty="0" smtClean="0"/>
              <a:t>Vertically and horizontally asymmetric</a:t>
            </a:r>
            <a:endParaRPr lang="en-US" dirty="0"/>
          </a:p>
          <a:p>
            <a:r>
              <a:rPr lang="en-US" dirty="0" smtClean="0"/>
              <a:t>Clear interior/exterior distinction for closed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0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per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34" y="4270845"/>
            <a:ext cx="635000" cy="1270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03790"/>
            <a:ext cx="8229600" cy="4525963"/>
          </a:xfrm>
        </p:spPr>
        <p:txBody>
          <a:bodyPr/>
          <a:lstStyle/>
          <a:p>
            <a:r>
              <a:rPr lang="en-US" dirty="0" smtClean="0"/>
              <a:t>Conflicting principles</a:t>
            </a:r>
          </a:p>
          <a:p>
            <a:pPr lvl="1"/>
            <a:r>
              <a:rPr lang="en-US" dirty="0" smtClean="0"/>
              <a:t>Maintain graphical design requirements</a:t>
            </a:r>
          </a:p>
          <a:p>
            <a:pPr lvl="1"/>
            <a:r>
              <a:rPr lang="en-US" dirty="0" smtClean="0"/>
              <a:t>Cover all major features in SBOL 2.x data standard</a:t>
            </a:r>
          </a:p>
          <a:p>
            <a:pPr lvl="1"/>
            <a:r>
              <a:rPr lang="en-US" dirty="0" smtClean="0"/>
              <a:t>Maintain compatibility with SBGN (probably AF)</a:t>
            </a:r>
          </a:p>
          <a:p>
            <a:pPr lvl="1"/>
            <a:endParaRPr lang="en-US" dirty="0"/>
          </a:p>
          <a:p>
            <a:r>
              <a:rPr lang="en-US" dirty="0" smtClean="0"/>
              <a:t>Problem glyphs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Adding glyphs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ots of proposal; hash out now or save for 2.1?</a:t>
            </a:r>
            <a:endParaRPr lang="en-US" dirty="0"/>
          </a:p>
        </p:txBody>
      </p:sp>
      <p:pic>
        <p:nvPicPr>
          <p:cNvPr id="6" name="Picture 5" descr="ribonuclease-si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66" y="4270845"/>
            <a:ext cx="635000" cy="1270000"/>
          </a:xfrm>
          <a:prstGeom prst="rect">
            <a:avLst/>
          </a:prstGeom>
        </p:spPr>
      </p:pic>
      <p:pic>
        <p:nvPicPr>
          <p:cNvPr id="8" name="Picture 7" descr="rna-stability-elemen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60" y="4270845"/>
            <a:ext cx="635000" cy="1270000"/>
          </a:xfrm>
          <a:prstGeom prst="rect">
            <a:avLst/>
          </a:prstGeom>
        </p:spPr>
      </p:pic>
      <p:pic>
        <p:nvPicPr>
          <p:cNvPr id="9" name="Picture 8" descr="primer-binding-sit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18" y="4270845"/>
            <a:ext cx="635000" cy="1270000"/>
          </a:xfrm>
          <a:prstGeom prst="rect">
            <a:avLst/>
          </a:prstGeom>
        </p:spPr>
      </p:pic>
      <p:pic>
        <p:nvPicPr>
          <p:cNvPr id="10" name="Picture 9" descr="five-prime-sticky-restriction-site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102" y="4270845"/>
            <a:ext cx="635000" cy="1270000"/>
          </a:xfrm>
          <a:prstGeom prst="rect">
            <a:avLst/>
          </a:prstGeom>
        </p:spPr>
      </p:pic>
      <p:pic>
        <p:nvPicPr>
          <p:cNvPr id="11" name="Picture 10" descr="three-prime-sticky-restriction-site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586" y="4270845"/>
            <a:ext cx="635000" cy="1270000"/>
          </a:xfrm>
          <a:prstGeom prst="rect">
            <a:avLst/>
          </a:prstGeom>
        </p:spPr>
      </p:pic>
      <p:pic>
        <p:nvPicPr>
          <p:cNvPr id="12" name="Picture 11" descr="assembly-scar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70" y="4270845"/>
            <a:ext cx="635000" cy="1270000"/>
          </a:xfrm>
          <a:prstGeom prst="rect">
            <a:avLst/>
          </a:prstGeom>
        </p:spPr>
      </p:pic>
      <p:pic>
        <p:nvPicPr>
          <p:cNvPr id="13" name="Picture 12" descr="insulator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554" y="4270845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7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stand today: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3072"/>
            <a:ext cx="8229600" cy="4525963"/>
          </a:xfrm>
        </p:spPr>
        <p:txBody>
          <a:bodyPr/>
          <a:lstStyle/>
          <a:p>
            <a:r>
              <a:rPr lang="en-US" sz="2400" dirty="0"/>
              <a:t>Glyph requirements: </a:t>
            </a:r>
            <a:r>
              <a:rPr lang="en-US" sz="2400" dirty="0">
                <a:solidFill>
                  <a:srgbClr val="0000FF"/>
                </a:solidFill>
              </a:rPr>
              <a:t>rough consensus</a:t>
            </a:r>
          </a:p>
          <a:p>
            <a:r>
              <a:rPr lang="en-US" sz="2400" dirty="0" smtClean="0"/>
              <a:t>Single/double strand: </a:t>
            </a:r>
            <a:r>
              <a:rPr lang="en-US" sz="2400" dirty="0" smtClean="0">
                <a:solidFill>
                  <a:srgbClr val="0000FF"/>
                </a:solidFill>
              </a:rPr>
              <a:t>rough consensus</a:t>
            </a:r>
          </a:p>
          <a:p>
            <a:r>
              <a:rPr lang="en-US" sz="2400" dirty="0" smtClean="0"/>
              <a:t>Glyph variants: </a:t>
            </a:r>
            <a:r>
              <a:rPr lang="en-US" sz="2400" dirty="0" smtClean="0">
                <a:solidFill>
                  <a:srgbClr val="0000FF"/>
                </a:solidFill>
              </a:rPr>
              <a:t>rough consensus</a:t>
            </a:r>
          </a:p>
          <a:p>
            <a:r>
              <a:rPr lang="en-US" sz="2400" dirty="0" smtClean="0"/>
              <a:t>Interactions: </a:t>
            </a:r>
            <a:r>
              <a:rPr lang="en-US" sz="2400" dirty="0" smtClean="0">
                <a:solidFill>
                  <a:srgbClr val="0000FF"/>
                </a:solidFill>
              </a:rPr>
              <a:t>rough consensus on stimulation, inhibition, regulation; </a:t>
            </a:r>
            <a:r>
              <a:rPr lang="en-US" sz="2400" dirty="0" smtClean="0">
                <a:solidFill>
                  <a:schemeClr val="accent2"/>
                </a:solidFill>
              </a:rPr>
              <a:t>question whether stimulation needs to be split into production vs. regulation, how to interpret multi-head/tail interactions, representation of reactions</a:t>
            </a:r>
          </a:p>
          <a:p>
            <a:r>
              <a:rPr lang="en-US" sz="2400" dirty="0" smtClean="0"/>
              <a:t>Modules: </a:t>
            </a:r>
            <a:r>
              <a:rPr lang="en-US" sz="2400" dirty="0" smtClean="0">
                <a:solidFill>
                  <a:srgbClr val="0000FF"/>
                </a:solidFill>
              </a:rPr>
              <a:t>rough consensus on module, mappings; </a:t>
            </a:r>
            <a:r>
              <a:rPr lang="en-US" sz="2400" dirty="0" smtClean="0">
                <a:solidFill>
                  <a:srgbClr val="C0504D"/>
                </a:solidFill>
              </a:rPr>
              <a:t>not yet on ports &amp; cross-module interactions</a:t>
            </a:r>
          </a:p>
          <a:p>
            <a:r>
              <a:rPr lang="en-US" sz="2400" dirty="0" smtClean="0"/>
              <a:t>Non-DNA components: </a:t>
            </a:r>
            <a:r>
              <a:rPr lang="en-US" sz="2400" dirty="0" smtClean="0">
                <a:solidFill>
                  <a:srgbClr val="0000FF"/>
                </a:solidFill>
              </a:rPr>
              <a:t>rough consensus on generic, </a:t>
            </a:r>
            <a:r>
              <a:rPr lang="en-US" sz="2400" dirty="0" smtClean="0">
                <a:solidFill>
                  <a:srgbClr val="C0504D"/>
                </a:solidFill>
              </a:rPr>
              <a:t>not yet on anything else</a:t>
            </a:r>
          </a:p>
          <a:p>
            <a:r>
              <a:rPr lang="en-US" sz="2400" dirty="0" smtClean="0"/>
              <a:t>Labels, annotations: </a:t>
            </a:r>
            <a:r>
              <a:rPr lang="en-US" sz="2400" dirty="0" smtClean="0">
                <a:solidFill>
                  <a:srgbClr val="0000FF"/>
                </a:solidFill>
              </a:rPr>
              <a:t>rough consensus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6845585"/>
      </p:ext>
    </p:extLst>
  </p:cSld>
  <p:clrMapOvr>
    <a:masterClrMapping/>
  </p:clrMapOvr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18189</TotalTime>
  <Words>357</Words>
  <Application>Microsoft Macintosh PowerPoint</Application>
  <PresentationFormat>On-screen Show (4:3)</PresentationFormat>
  <Paragraphs>55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bbn_template</vt:lpstr>
      <vt:lpstr>PowerPoint Presentation</vt:lpstr>
      <vt:lpstr>SBOL Visual 1.0:</vt:lpstr>
      <vt:lpstr>Drivers for SBOL 2.0</vt:lpstr>
      <vt:lpstr>SBOL Visual 2.0 (draft)</vt:lpstr>
      <vt:lpstr>Requirements for Glyphs</vt:lpstr>
      <vt:lpstr>Challenges</vt:lpstr>
      <vt:lpstr>Where we stand today:</vt:lpstr>
    </vt:vector>
  </TitlesOfParts>
  <Company>BBN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Jake Beal</cp:lastModifiedBy>
  <cp:revision>81</cp:revision>
  <dcterms:created xsi:type="dcterms:W3CDTF">2014-09-25T19:50:53Z</dcterms:created>
  <dcterms:modified xsi:type="dcterms:W3CDTF">2016-09-22T12:24:41Z</dcterms:modified>
</cp:coreProperties>
</file>