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9" r:id="rId4"/>
    <p:sldId id="263" r:id="rId5"/>
    <p:sldId id="265" r:id="rId6"/>
    <p:sldId id="262" r:id="rId7"/>
    <p:sldId id="264" r:id="rId8"/>
    <p:sldId id="261" r:id="rId9"/>
    <p:sldId id="266" r:id="rId10"/>
    <p:sldId id="258" r:id="rId11"/>
    <p:sldId id="259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3B185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54" d="100"/>
          <a:sy n="54" d="100"/>
        </p:scale>
        <p:origin x="-8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7BEDEE-2E03-4727-B792-9FFC1D9A0E1B}" type="doc">
      <dgm:prSet loTypeId="urn:microsoft.com/office/officeart/2005/8/layout/radial1" loCatId="relationship" qsTypeId="urn:microsoft.com/office/officeart/2005/8/quickstyle/simple3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DF6F12E4-57BD-4141-9CA2-A1626314A7A7}">
      <dgm:prSet phldrT="[Text]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dirty="0" err="1" smtClean="0"/>
            <a:t>BioBrick</a:t>
          </a:r>
          <a:r>
            <a:rPr lang="en-US" dirty="0" smtClean="0">
              <a:latin typeface="Calibri"/>
            </a:rPr>
            <a:t>™</a:t>
          </a:r>
          <a:endParaRPr lang="en-US" dirty="0" smtClean="0"/>
        </a:p>
        <a:p>
          <a:r>
            <a:rPr lang="en-US" dirty="0" smtClean="0"/>
            <a:t>Core</a:t>
          </a:r>
          <a:endParaRPr lang="en-US" dirty="0" smtClean="0"/>
        </a:p>
        <a:p>
          <a:r>
            <a:rPr lang="en-US" dirty="0" smtClean="0"/>
            <a:t>BBF RFC 31</a:t>
          </a:r>
          <a:endParaRPr lang="en-US" dirty="0"/>
        </a:p>
      </dgm:t>
    </dgm:pt>
    <dgm:pt modelId="{55EEFDD3-A74B-4BA5-AF35-43BFC5754F23}" type="parTrans" cxnId="{D4DBDB89-A84A-4444-BE0D-9D08D97D32F9}">
      <dgm:prSet/>
      <dgm:spPr/>
      <dgm:t>
        <a:bodyPr/>
        <a:lstStyle/>
        <a:p>
          <a:endParaRPr lang="en-US"/>
        </a:p>
      </dgm:t>
    </dgm:pt>
    <dgm:pt modelId="{018FCA25-B922-436A-B66D-6532391FAC35}" type="sibTrans" cxnId="{D4DBDB89-A84A-4444-BE0D-9D08D97D32F9}">
      <dgm:prSet/>
      <dgm:spPr/>
      <dgm:t>
        <a:bodyPr/>
        <a:lstStyle/>
        <a:p>
          <a:endParaRPr lang="en-US"/>
        </a:p>
      </dgm:t>
    </dgm:pt>
    <dgm:pt modelId="{78DDBA84-CE63-4584-AAF1-D92ED3268C11}">
      <dgm:prSet phldrT="[Text]" custT="1"/>
      <dgm:spPr>
        <a:ln>
          <a:noFill/>
        </a:ln>
      </dgm:spPr>
      <dgm:t>
        <a:bodyPr/>
        <a:lstStyle/>
        <a:p>
          <a:r>
            <a:rPr lang="en-US" sz="1200" dirty="0" smtClean="0"/>
            <a:t>Laboratory</a:t>
          </a:r>
        </a:p>
        <a:p>
          <a:r>
            <a:rPr lang="en-US" sz="1200" dirty="0" smtClean="0"/>
            <a:t>Information Management</a:t>
          </a:r>
          <a:endParaRPr lang="en-US" sz="1200" dirty="0"/>
        </a:p>
      </dgm:t>
    </dgm:pt>
    <dgm:pt modelId="{920243D1-E0F8-4899-9574-79A14D7A0B96}" type="parTrans" cxnId="{D646EADD-22ED-43A3-B6D6-94CF30020C8F}">
      <dgm:prSet/>
      <dgm:spPr/>
      <dgm:t>
        <a:bodyPr/>
        <a:lstStyle/>
        <a:p>
          <a:endParaRPr lang="en-US"/>
        </a:p>
      </dgm:t>
    </dgm:pt>
    <dgm:pt modelId="{2BCB3084-1D7D-41F5-A3D3-692A12DAC2C8}" type="sibTrans" cxnId="{D646EADD-22ED-43A3-B6D6-94CF30020C8F}">
      <dgm:prSet/>
      <dgm:spPr/>
      <dgm:t>
        <a:bodyPr/>
        <a:lstStyle/>
        <a:p>
          <a:endParaRPr lang="en-US"/>
        </a:p>
      </dgm:t>
    </dgm:pt>
    <dgm:pt modelId="{77381541-5539-40FA-8354-F7A88ECCF81D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300" dirty="0" smtClean="0"/>
            <a:t>Gene Regulatory </a:t>
          </a:r>
          <a:r>
            <a:rPr lang="en-US" sz="1300" dirty="0" smtClean="0"/>
            <a:t>Functional Roles</a:t>
          </a:r>
          <a:endParaRPr lang="en-US" sz="1300" dirty="0"/>
        </a:p>
      </dgm:t>
    </dgm:pt>
    <dgm:pt modelId="{7B807132-8A19-4D8E-9612-8ED415AAB719}" type="parTrans" cxnId="{AA9C5D5B-5ECD-48C8-857B-B732DA441BE9}">
      <dgm:prSet/>
      <dgm:spPr/>
      <dgm:t>
        <a:bodyPr/>
        <a:lstStyle/>
        <a:p>
          <a:endParaRPr lang="en-US"/>
        </a:p>
      </dgm:t>
    </dgm:pt>
    <dgm:pt modelId="{56B420DF-BC70-4EC2-BFEA-F6667D60E8C9}" type="sibTrans" cxnId="{AA9C5D5B-5ECD-48C8-857B-B732DA441BE9}">
      <dgm:prSet/>
      <dgm:spPr/>
      <dgm:t>
        <a:bodyPr/>
        <a:lstStyle/>
        <a:p>
          <a:endParaRPr lang="en-US"/>
        </a:p>
      </dgm:t>
    </dgm:pt>
    <dgm:pt modelId="{7288B24B-07BE-4F90-B8B5-02A43BC96C1F}">
      <dgm:prSet custT="1"/>
      <dgm:spPr>
        <a:solidFill>
          <a:srgbClr val="DCDCDC"/>
        </a:solidFill>
      </dgm:spPr>
      <dgm:t>
        <a:bodyPr/>
        <a:lstStyle/>
        <a:p>
          <a:r>
            <a:rPr lang="en-US" sz="1600" dirty="0" smtClean="0"/>
            <a:t>DNA </a:t>
          </a:r>
          <a:r>
            <a:rPr lang="en-US" sz="1600" dirty="0" smtClean="0"/>
            <a:t>Parts</a:t>
          </a:r>
          <a:endParaRPr lang="en-US" sz="1600" dirty="0"/>
        </a:p>
      </dgm:t>
    </dgm:pt>
    <dgm:pt modelId="{A79D7B34-E20F-418E-B463-4E2E0B3A800B}" type="parTrans" cxnId="{A3A7851D-A17D-4908-B283-DEDE94C17014}">
      <dgm:prSet/>
      <dgm:spPr/>
      <dgm:t>
        <a:bodyPr/>
        <a:lstStyle/>
        <a:p>
          <a:endParaRPr lang="en-US"/>
        </a:p>
      </dgm:t>
    </dgm:pt>
    <dgm:pt modelId="{D4712DE6-69FF-480B-B5A3-005E9EA28C8F}" type="sibTrans" cxnId="{A3A7851D-A17D-4908-B283-DEDE94C17014}">
      <dgm:prSet/>
      <dgm:spPr/>
      <dgm:t>
        <a:bodyPr/>
        <a:lstStyle/>
        <a:p>
          <a:endParaRPr lang="en-US"/>
        </a:p>
      </dgm:t>
    </dgm:pt>
    <dgm:pt modelId="{71025E76-25B3-4FD7-BBDE-1C605E8D8609}">
      <dgm:prSet/>
      <dgm:spPr/>
      <dgm:t>
        <a:bodyPr/>
        <a:lstStyle/>
        <a:p>
          <a:r>
            <a:rPr lang="en-US" dirty="0" smtClean="0"/>
            <a:t>Registry Abstraction Hierarchy</a:t>
          </a:r>
          <a:endParaRPr lang="en-US" dirty="0"/>
        </a:p>
      </dgm:t>
    </dgm:pt>
    <dgm:pt modelId="{DB5C474C-05FF-4BCD-84DC-C76718E949A3}" type="parTrans" cxnId="{0768B2F6-6EBF-4A92-A797-8FC42CB56FF5}">
      <dgm:prSet/>
      <dgm:spPr/>
      <dgm:t>
        <a:bodyPr/>
        <a:lstStyle/>
        <a:p>
          <a:endParaRPr lang="en-US"/>
        </a:p>
      </dgm:t>
    </dgm:pt>
    <dgm:pt modelId="{F4F59A93-753B-40D5-BB09-CAF6C65B89CA}" type="sibTrans" cxnId="{0768B2F6-6EBF-4A92-A797-8FC42CB56FF5}">
      <dgm:prSet/>
      <dgm:spPr/>
      <dgm:t>
        <a:bodyPr/>
        <a:lstStyle/>
        <a:p>
          <a:endParaRPr lang="en-US"/>
        </a:p>
      </dgm:t>
    </dgm:pt>
    <dgm:pt modelId="{B66C920F-94F3-47EC-870C-C8756B9FCF3B}">
      <dgm:prSet phldrT="[Text]"/>
      <dgm:spPr/>
      <dgm:t>
        <a:bodyPr/>
        <a:lstStyle/>
        <a:p>
          <a:endParaRPr lang="en-US" dirty="0"/>
        </a:p>
      </dgm:t>
    </dgm:pt>
    <dgm:pt modelId="{050FBC21-E16D-4E2C-9171-AB802571C851}" type="parTrans" cxnId="{3410B285-F12C-4BD6-86F6-9C660C3084CB}">
      <dgm:prSet/>
      <dgm:spPr/>
      <dgm:t>
        <a:bodyPr/>
        <a:lstStyle/>
        <a:p>
          <a:endParaRPr lang="en-US"/>
        </a:p>
      </dgm:t>
    </dgm:pt>
    <dgm:pt modelId="{7BDB9F4D-9DDD-4731-9139-76C3B92A359F}" type="sibTrans" cxnId="{3410B285-F12C-4BD6-86F6-9C660C3084CB}">
      <dgm:prSet/>
      <dgm:spPr/>
      <dgm:t>
        <a:bodyPr/>
        <a:lstStyle/>
        <a:p>
          <a:endParaRPr lang="en-US"/>
        </a:p>
      </dgm:t>
    </dgm:pt>
    <dgm:pt modelId="{4FB2BF35-C1D3-49E2-A66F-8B781249F343}" type="pres">
      <dgm:prSet presAssocID="{007BEDEE-2E03-4727-B792-9FFC1D9A0E1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AE06C0-3D36-4A24-8151-BEE08F0A64A8}" type="pres">
      <dgm:prSet presAssocID="{DF6F12E4-57BD-4141-9CA2-A1626314A7A7}" presName="centerShape" presStyleLbl="node0" presStyleIdx="0" presStyleCnt="1" custScaleX="151380" custScaleY="151379"/>
      <dgm:spPr/>
      <dgm:t>
        <a:bodyPr/>
        <a:lstStyle/>
        <a:p>
          <a:endParaRPr lang="en-US"/>
        </a:p>
      </dgm:t>
    </dgm:pt>
    <dgm:pt modelId="{C17AB6DC-FAE1-4E73-968A-EB55766A04F2}" type="pres">
      <dgm:prSet presAssocID="{920243D1-E0F8-4899-9574-79A14D7A0B96}" presName="Name9" presStyleLbl="parChTrans1D2" presStyleIdx="0" presStyleCnt="4"/>
      <dgm:spPr/>
      <dgm:t>
        <a:bodyPr/>
        <a:lstStyle/>
        <a:p>
          <a:endParaRPr lang="en-US"/>
        </a:p>
      </dgm:t>
    </dgm:pt>
    <dgm:pt modelId="{5B90499F-CA52-466F-BC0E-E87FEA82B5B4}" type="pres">
      <dgm:prSet presAssocID="{920243D1-E0F8-4899-9574-79A14D7A0B9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9E212A80-E13A-4354-9706-3363CAF8377E}" type="pres">
      <dgm:prSet presAssocID="{78DDBA84-CE63-4584-AAF1-D92ED3268C11}" presName="node" presStyleLbl="node1" presStyleIdx="0" presStyleCnt="4" custScaleX="1375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683EE-1604-4560-A4D8-954655FF69A6}" type="pres">
      <dgm:prSet presAssocID="{7B807132-8A19-4D8E-9612-8ED415AAB719}" presName="Name9" presStyleLbl="parChTrans1D2" presStyleIdx="1" presStyleCnt="4"/>
      <dgm:spPr/>
      <dgm:t>
        <a:bodyPr/>
        <a:lstStyle/>
        <a:p>
          <a:endParaRPr lang="en-US"/>
        </a:p>
      </dgm:t>
    </dgm:pt>
    <dgm:pt modelId="{1FBE70A3-F849-4FAA-A7DA-6AF05A068861}" type="pres">
      <dgm:prSet presAssocID="{7B807132-8A19-4D8E-9612-8ED415AAB719}" presName="connTx" presStyleLbl="parChTrans1D2" presStyleIdx="1" presStyleCnt="4"/>
      <dgm:spPr/>
      <dgm:t>
        <a:bodyPr/>
        <a:lstStyle/>
        <a:p>
          <a:endParaRPr lang="en-US"/>
        </a:p>
      </dgm:t>
    </dgm:pt>
    <dgm:pt modelId="{3674B4B7-6058-4415-B10F-1E02B1C0AA12}" type="pres">
      <dgm:prSet presAssocID="{77381541-5539-40FA-8354-F7A88ECCF81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35AFD-DB87-4B4B-A39E-A4F811556CFF}" type="pres">
      <dgm:prSet presAssocID="{DB5C474C-05FF-4BCD-84DC-C76718E949A3}" presName="Name9" presStyleLbl="parChTrans1D2" presStyleIdx="2" presStyleCnt="4"/>
      <dgm:spPr/>
      <dgm:t>
        <a:bodyPr/>
        <a:lstStyle/>
        <a:p>
          <a:endParaRPr lang="en-US"/>
        </a:p>
      </dgm:t>
    </dgm:pt>
    <dgm:pt modelId="{31D4078A-FCB4-4EBD-A7AC-01AF578ADD65}" type="pres">
      <dgm:prSet presAssocID="{DB5C474C-05FF-4BCD-84DC-C76718E949A3}" presName="connTx" presStyleLbl="parChTrans1D2" presStyleIdx="2" presStyleCnt="4"/>
      <dgm:spPr/>
      <dgm:t>
        <a:bodyPr/>
        <a:lstStyle/>
        <a:p>
          <a:endParaRPr lang="en-US"/>
        </a:p>
      </dgm:t>
    </dgm:pt>
    <dgm:pt modelId="{2CF60943-9E12-4402-8236-269B2B5C6383}" type="pres">
      <dgm:prSet presAssocID="{71025E76-25B3-4FD7-BBDE-1C605E8D860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F57731-5DF8-42AE-A616-3EA0816C86AA}" type="pres">
      <dgm:prSet presAssocID="{A79D7B34-E20F-418E-B463-4E2E0B3A800B}" presName="Name9" presStyleLbl="parChTrans1D2" presStyleIdx="3" presStyleCnt="4"/>
      <dgm:spPr/>
      <dgm:t>
        <a:bodyPr/>
        <a:lstStyle/>
        <a:p>
          <a:endParaRPr lang="en-US"/>
        </a:p>
      </dgm:t>
    </dgm:pt>
    <dgm:pt modelId="{636CA3D4-C26E-46E9-870D-89143BAC519D}" type="pres">
      <dgm:prSet presAssocID="{A79D7B34-E20F-418E-B463-4E2E0B3A800B}" presName="connTx" presStyleLbl="parChTrans1D2" presStyleIdx="3" presStyleCnt="4"/>
      <dgm:spPr/>
      <dgm:t>
        <a:bodyPr/>
        <a:lstStyle/>
        <a:p>
          <a:endParaRPr lang="en-US"/>
        </a:p>
      </dgm:t>
    </dgm:pt>
    <dgm:pt modelId="{57CD1CB9-B39B-437B-8F07-BC454B642705}" type="pres">
      <dgm:prSet presAssocID="{7288B24B-07BE-4F90-B8B5-02A43BC96C1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7CA852-ABF3-4089-ACFE-D6F2FDBA4925}" type="presOf" srcId="{920243D1-E0F8-4899-9574-79A14D7A0B96}" destId="{5B90499F-CA52-466F-BC0E-E87FEA82B5B4}" srcOrd="1" destOrd="0" presId="urn:microsoft.com/office/officeart/2005/8/layout/radial1"/>
    <dgm:cxn modelId="{A3A7851D-A17D-4908-B283-DEDE94C17014}" srcId="{DF6F12E4-57BD-4141-9CA2-A1626314A7A7}" destId="{7288B24B-07BE-4F90-B8B5-02A43BC96C1F}" srcOrd="3" destOrd="0" parTransId="{A79D7B34-E20F-418E-B463-4E2E0B3A800B}" sibTransId="{D4712DE6-69FF-480B-B5A3-005E9EA28C8F}"/>
    <dgm:cxn modelId="{A82C5729-D1A0-4DEE-B2A3-243349710830}" type="presOf" srcId="{DB5C474C-05FF-4BCD-84DC-C76718E949A3}" destId="{39935AFD-DB87-4B4B-A39E-A4F811556CFF}" srcOrd="0" destOrd="0" presId="urn:microsoft.com/office/officeart/2005/8/layout/radial1"/>
    <dgm:cxn modelId="{FC197AFA-2604-4CF2-8D3B-813B0DFCC0FA}" type="presOf" srcId="{DB5C474C-05FF-4BCD-84DC-C76718E949A3}" destId="{31D4078A-FCB4-4EBD-A7AC-01AF578ADD65}" srcOrd="1" destOrd="0" presId="urn:microsoft.com/office/officeart/2005/8/layout/radial1"/>
    <dgm:cxn modelId="{C153201B-5945-4C3A-8588-9099E479AF63}" type="presOf" srcId="{007BEDEE-2E03-4727-B792-9FFC1D9A0E1B}" destId="{4FB2BF35-C1D3-49E2-A66F-8B781249F343}" srcOrd="0" destOrd="0" presId="urn:microsoft.com/office/officeart/2005/8/layout/radial1"/>
    <dgm:cxn modelId="{B92FA5AD-6F6D-4AAF-B4FF-8B6ED29B86C2}" type="presOf" srcId="{DF6F12E4-57BD-4141-9CA2-A1626314A7A7}" destId="{E6AE06C0-3D36-4A24-8151-BEE08F0A64A8}" srcOrd="0" destOrd="0" presId="urn:microsoft.com/office/officeart/2005/8/layout/radial1"/>
    <dgm:cxn modelId="{B6BC56ED-FC95-4955-9859-6470BDEEB4EC}" type="presOf" srcId="{71025E76-25B3-4FD7-BBDE-1C605E8D8609}" destId="{2CF60943-9E12-4402-8236-269B2B5C6383}" srcOrd="0" destOrd="0" presId="urn:microsoft.com/office/officeart/2005/8/layout/radial1"/>
    <dgm:cxn modelId="{FC3E31CB-3AB0-4B50-9BCB-D5FF47A42451}" type="presOf" srcId="{77381541-5539-40FA-8354-F7A88ECCF81D}" destId="{3674B4B7-6058-4415-B10F-1E02B1C0AA12}" srcOrd="0" destOrd="0" presId="urn:microsoft.com/office/officeart/2005/8/layout/radial1"/>
    <dgm:cxn modelId="{740C1E45-72CB-4096-ABC5-B1D1B87F3454}" type="presOf" srcId="{A79D7B34-E20F-418E-B463-4E2E0B3A800B}" destId="{636CA3D4-C26E-46E9-870D-89143BAC519D}" srcOrd="1" destOrd="0" presId="urn:microsoft.com/office/officeart/2005/8/layout/radial1"/>
    <dgm:cxn modelId="{F258F4A3-1B0A-42F4-83EE-8F18A5A78969}" type="presOf" srcId="{920243D1-E0F8-4899-9574-79A14D7A0B96}" destId="{C17AB6DC-FAE1-4E73-968A-EB55766A04F2}" srcOrd="0" destOrd="0" presId="urn:microsoft.com/office/officeart/2005/8/layout/radial1"/>
    <dgm:cxn modelId="{C87D60AE-8CA7-4483-8301-4556762860F3}" type="presOf" srcId="{7288B24B-07BE-4F90-B8B5-02A43BC96C1F}" destId="{57CD1CB9-B39B-437B-8F07-BC454B642705}" srcOrd="0" destOrd="0" presId="urn:microsoft.com/office/officeart/2005/8/layout/radial1"/>
    <dgm:cxn modelId="{DD06C3AA-45C7-46B6-AC84-9006789ABF79}" type="presOf" srcId="{7B807132-8A19-4D8E-9612-8ED415AAB719}" destId="{1FBE70A3-F849-4FAA-A7DA-6AF05A068861}" srcOrd="1" destOrd="0" presId="urn:microsoft.com/office/officeart/2005/8/layout/radial1"/>
    <dgm:cxn modelId="{C771C3ED-E54A-4CE6-8C12-89469B0064A2}" type="presOf" srcId="{7B807132-8A19-4D8E-9612-8ED415AAB719}" destId="{917683EE-1604-4560-A4D8-954655FF69A6}" srcOrd="0" destOrd="0" presId="urn:microsoft.com/office/officeart/2005/8/layout/radial1"/>
    <dgm:cxn modelId="{D4DBDB89-A84A-4444-BE0D-9D08D97D32F9}" srcId="{007BEDEE-2E03-4727-B792-9FFC1D9A0E1B}" destId="{DF6F12E4-57BD-4141-9CA2-A1626314A7A7}" srcOrd="0" destOrd="0" parTransId="{55EEFDD3-A74B-4BA5-AF35-43BFC5754F23}" sibTransId="{018FCA25-B922-436A-B66D-6532391FAC35}"/>
    <dgm:cxn modelId="{6B515704-4D93-4689-9485-DE91B139B218}" type="presOf" srcId="{78DDBA84-CE63-4584-AAF1-D92ED3268C11}" destId="{9E212A80-E13A-4354-9706-3363CAF8377E}" srcOrd="0" destOrd="0" presId="urn:microsoft.com/office/officeart/2005/8/layout/radial1"/>
    <dgm:cxn modelId="{D646EADD-22ED-43A3-B6D6-94CF30020C8F}" srcId="{DF6F12E4-57BD-4141-9CA2-A1626314A7A7}" destId="{78DDBA84-CE63-4584-AAF1-D92ED3268C11}" srcOrd="0" destOrd="0" parTransId="{920243D1-E0F8-4899-9574-79A14D7A0B96}" sibTransId="{2BCB3084-1D7D-41F5-A3D3-692A12DAC2C8}"/>
    <dgm:cxn modelId="{AA9C5D5B-5ECD-48C8-857B-B732DA441BE9}" srcId="{DF6F12E4-57BD-4141-9CA2-A1626314A7A7}" destId="{77381541-5539-40FA-8354-F7A88ECCF81D}" srcOrd="1" destOrd="0" parTransId="{7B807132-8A19-4D8E-9612-8ED415AAB719}" sibTransId="{56B420DF-BC70-4EC2-BFEA-F6667D60E8C9}"/>
    <dgm:cxn modelId="{0768B2F6-6EBF-4A92-A797-8FC42CB56FF5}" srcId="{DF6F12E4-57BD-4141-9CA2-A1626314A7A7}" destId="{71025E76-25B3-4FD7-BBDE-1C605E8D8609}" srcOrd="2" destOrd="0" parTransId="{DB5C474C-05FF-4BCD-84DC-C76718E949A3}" sibTransId="{F4F59A93-753B-40D5-BB09-CAF6C65B89CA}"/>
    <dgm:cxn modelId="{8106DAC2-C5C7-44DE-A522-252322172B33}" type="presOf" srcId="{A79D7B34-E20F-418E-B463-4E2E0B3A800B}" destId="{0FF57731-5DF8-42AE-A616-3EA0816C86AA}" srcOrd="0" destOrd="0" presId="urn:microsoft.com/office/officeart/2005/8/layout/radial1"/>
    <dgm:cxn modelId="{3410B285-F12C-4BD6-86F6-9C660C3084CB}" srcId="{007BEDEE-2E03-4727-B792-9FFC1D9A0E1B}" destId="{B66C920F-94F3-47EC-870C-C8756B9FCF3B}" srcOrd="1" destOrd="0" parTransId="{050FBC21-E16D-4E2C-9171-AB802571C851}" sibTransId="{7BDB9F4D-9DDD-4731-9139-76C3B92A359F}"/>
    <dgm:cxn modelId="{358ADC1B-1D75-46DA-8D3A-39FA1098BB2C}" type="presParOf" srcId="{4FB2BF35-C1D3-49E2-A66F-8B781249F343}" destId="{E6AE06C0-3D36-4A24-8151-BEE08F0A64A8}" srcOrd="0" destOrd="0" presId="urn:microsoft.com/office/officeart/2005/8/layout/radial1"/>
    <dgm:cxn modelId="{A8447C2F-D741-446F-A08B-702CA2350906}" type="presParOf" srcId="{4FB2BF35-C1D3-49E2-A66F-8B781249F343}" destId="{C17AB6DC-FAE1-4E73-968A-EB55766A04F2}" srcOrd="1" destOrd="0" presId="urn:microsoft.com/office/officeart/2005/8/layout/radial1"/>
    <dgm:cxn modelId="{9AC6A7DC-F66E-4C83-A156-C63FF1B7B340}" type="presParOf" srcId="{C17AB6DC-FAE1-4E73-968A-EB55766A04F2}" destId="{5B90499F-CA52-466F-BC0E-E87FEA82B5B4}" srcOrd="0" destOrd="0" presId="urn:microsoft.com/office/officeart/2005/8/layout/radial1"/>
    <dgm:cxn modelId="{3DEC686F-EC87-4886-99EE-E0D45A2AC1CA}" type="presParOf" srcId="{4FB2BF35-C1D3-49E2-A66F-8B781249F343}" destId="{9E212A80-E13A-4354-9706-3363CAF8377E}" srcOrd="2" destOrd="0" presId="urn:microsoft.com/office/officeart/2005/8/layout/radial1"/>
    <dgm:cxn modelId="{39F3F6F9-5EDE-4572-B008-FDA8742F1836}" type="presParOf" srcId="{4FB2BF35-C1D3-49E2-A66F-8B781249F343}" destId="{917683EE-1604-4560-A4D8-954655FF69A6}" srcOrd="3" destOrd="0" presId="urn:microsoft.com/office/officeart/2005/8/layout/radial1"/>
    <dgm:cxn modelId="{31BAA176-4F73-4A22-B49E-32C3A29BE52B}" type="presParOf" srcId="{917683EE-1604-4560-A4D8-954655FF69A6}" destId="{1FBE70A3-F849-4FAA-A7DA-6AF05A068861}" srcOrd="0" destOrd="0" presId="urn:microsoft.com/office/officeart/2005/8/layout/radial1"/>
    <dgm:cxn modelId="{6573BAEC-FC79-4448-B662-0A062FE5FE0B}" type="presParOf" srcId="{4FB2BF35-C1D3-49E2-A66F-8B781249F343}" destId="{3674B4B7-6058-4415-B10F-1E02B1C0AA12}" srcOrd="4" destOrd="0" presId="urn:microsoft.com/office/officeart/2005/8/layout/radial1"/>
    <dgm:cxn modelId="{C8C1F094-94EE-44E1-9A86-66D17B0E9B26}" type="presParOf" srcId="{4FB2BF35-C1D3-49E2-A66F-8B781249F343}" destId="{39935AFD-DB87-4B4B-A39E-A4F811556CFF}" srcOrd="5" destOrd="0" presId="urn:microsoft.com/office/officeart/2005/8/layout/radial1"/>
    <dgm:cxn modelId="{AF2B533E-5795-4E87-B7BD-8EA83AF190F4}" type="presParOf" srcId="{39935AFD-DB87-4B4B-A39E-A4F811556CFF}" destId="{31D4078A-FCB4-4EBD-A7AC-01AF578ADD65}" srcOrd="0" destOrd="0" presId="urn:microsoft.com/office/officeart/2005/8/layout/radial1"/>
    <dgm:cxn modelId="{9B747AC5-0E08-4A8C-8F8B-CEB6235C9A2D}" type="presParOf" srcId="{4FB2BF35-C1D3-49E2-A66F-8B781249F343}" destId="{2CF60943-9E12-4402-8236-269B2B5C6383}" srcOrd="6" destOrd="0" presId="urn:microsoft.com/office/officeart/2005/8/layout/radial1"/>
    <dgm:cxn modelId="{A3C22A78-1AAF-42B8-AD24-F9442243451A}" type="presParOf" srcId="{4FB2BF35-C1D3-49E2-A66F-8B781249F343}" destId="{0FF57731-5DF8-42AE-A616-3EA0816C86AA}" srcOrd="7" destOrd="0" presId="urn:microsoft.com/office/officeart/2005/8/layout/radial1"/>
    <dgm:cxn modelId="{1EC958D7-E8BE-4C41-9000-EF2BCA4BF8C9}" type="presParOf" srcId="{0FF57731-5DF8-42AE-A616-3EA0816C86AA}" destId="{636CA3D4-C26E-46E9-870D-89143BAC519D}" srcOrd="0" destOrd="0" presId="urn:microsoft.com/office/officeart/2005/8/layout/radial1"/>
    <dgm:cxn modelId="{F7DDF50B-FFF4-4A1D-AC76-E50988A1F98E}" type="presParOf" srcId="{4FB2BF35-C1D3-49E2-A66F-8B781249F343}" destId="{57CD1CB9-B39B-437B-8F07-BC454B642705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AE06C0-3D36-4A24-8151-BEE08F0A64A8}">
      <dsp:nvSpPr>
        <dsp:cNvPr id="0" name=""/>
        <dsp:cNvSpPr/>
      </dsp:nvSpPr>
      <dsp:spPr>
        <a:xfrm>
          <a:off x="2345852" y="1179998"/>
          <a:ext cx="1686234" cy="1686223"/>
        </a:xfrm>
        <a:prstGeom prst="ellipse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BioBrick</a:t>
          </a:r>
          <a:r>
            <a:rPr lang="en-US" sz="1900" kern="1200" dirty="0" smtClean="0">
              <a:latin typeface="Calibri"/>
            </a:rPr>
            <a:t>™</a:t>
          </a:r>
          <a:endParaRPr 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Core</a:t>
          </a:r>
          <a:endParaRPr 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BBF RFC 31</a:t>
          </a:r>
          <a:endParaRPr lang="en-US" sz="1900" kern="1200" dirty="0"/>
        </a:p>
      </dsp:txBody>
      <dsp:txXfrm>
        <a:off x="2345852" y="1179998"/>
        <a:ext cx="1686234" cy="1686223"/>
      </dsp:txXfrm>
    </dsp:sp>
    <dsp:sp modelId="{C17AB6DC-FAE1-4E73-968A-EB55766A04F2}">
      <dsp:nvSpPr>
        <dsp:cNvPr id="0" name=""/>
        <dsp:cNvSpPr/>
      </dsp:nvSpPr>
      <dsp:spPr>
        <a:xfrm rot="16200000">
          <a:off x="3163682" y="1138992"/>
          <a:ext cx="50575" cy="31437"/>
        </a:xfrm>
        <a:custGeom>
          <a:avLst/>
          <a:gdLst/>
          <a:ahLst/>
          <a:cxnLst/>
          <a:rect l="0" t="0" r="0" b="0"/>
          <a:pathLst>
            <a:path>
              <a:moveTo>
                <a:pt x="0" y="15718"/>
              </a:moveTo>
              <a:lnTo>
                <a:pt x="50575" y="15718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6200000">
        <a:off x="3187705" y="1153446"/>
        <a:ext cx="2528" cy="2528"/>
      </dsp:txXfrm>
    </dsp:sp>
    <dsp:sp modelId="{9E212A80-E13A-4354-9706-3363CAF8377E}">
      <dsp:nvSpPr>
        <dsp:cNvPr id="0" name=""/>
        <dsp:cNvSpPr/>
      </dsp:nvSpPr>
      <dsp:spPr>
        <a:xfrm>
          <a:off x="2423157" y="15514"/>
          <a:ext cx="1531624" cy="111390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Laboratory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Information Management</a:t>
          </a:r>
          <a:endParaRPr lang="en-US" sz="1200" kern="1200" dirty="0"/>
        </a:p>
      </dsp:txBody>
      <dsp:txXfrm>
        <a:off x="2423157" y="15514"/>
        <a:ext cx="1531624" cy="1113908"/>
      </dsp:txXfrm>
    </dsp:sp>
    <dsp:sp modelId="{917683EE-1604-4560-A4D8-954655FF69A6}">
      <dsp:nvSpPr>
        <dsp:cNvPr id="0" name=""/>
        <dsp:cNvSpPr/>
      </dsp:nvSpPr>
      <dsp:spPr>
        <a:xfrm>
          <a:off x="4032087" y="2007391"/>
          <a:ext cx="50569" cy="31437"/>
        </a:xfrm>
        <a:custGeom>
          <a:avLst/>
          <a:gdLst/>
          <a:ahLst/>
          <a:cxnLst/>
          <a:rect l="0" t="0" r="0" b="0"/>
          <a:pathLst>
            <a:path>
              <a:moveTo>
                <a:pt x="0" y="15718"/>
              </a:moveTo>
              <a:lnTo>
                <a:pt x="50569" y="15718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56107" y="2021845"/>
        <a:ext cx="2528" cy="2528"/>
      </dsp:txXfrm>
    </dsp:sp>
    <dsp:sp modelId="{3674B4B7-6058-4415-B10F-1E02B1C0AA12}">
      <dsp:nvSpPr>
        <dsp:cNvPr id="0" name=""/>
        <dsp:cNvSpPr/>
      </dsp:nvSpPr>
      <dsp:spPr>
        <a:xfrm>
          <a:off x="4082656" y="1466155"/>
          <a:ext cx="1113908" cy="1113908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Gene Regulatory </a:t>
          </a:r>
          <a:r>
            <a:rPr lang="en-US" sz="1300" kern="1200" dirty="0" smtClean="0"/>
            <a:t>Functional Roles</a:t>
          </a:r>
          <a:endParaRPr lang="en-US" sz="1300" kern="1200" dirty="0"/>
        </a:p>
      </dsp:txBody>
      <dsp:txXfrm>
        <a:off x="4082656" y="1466155"/>
        <a:ext cx="1113908" cy="1113908"/>
      </dsp:txXfrm>
    </dsp:sp>
    <dsp:sp modelId="{39935AFD-DB87-4B4B-A39E-A4F811556CFF}">
      <dsp:nvSpPr>
        <dsp:cNvPr id="0" name=""/>
        <dsp:cNvSpPr/>
      </dsp:nvSpPr>
      <dsp:spPr>
        <a:xfrm rot="5400000">
          <a:off x="3163682" y="2875790"/>
          <a:ext cx="50575" cy="31437"/>
        </a:xfrm>
        <a:custGeom>
          <a:avLst/>
          <a:gdLst/>
          <a:ahLst/>
          <a:cxnLst/>
          <a:rect l="0" t="0" r="0" b="0"/>
          <a:pathLst>
            <a:path>
              <a:moveTo>
                <a:pt x="0" y="15718"/>
              </a:moveTo>
              <a:lnTo>
                <a:pt x="50575" y="15718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5400000">
        <a:off x="3187705" y="2890244"/>
        <a:ext cx="2528" cy="2528"/>
      </dsp:txXfrm>
    </dsp:sp>
    <dsp:sp modelId="{2CF60943-9E12-4402-8236-269B2B5C6383}">
      <dsp:nvSpPr>
        <dsp:cNvPr id="0" name=""/>
        <dsp:cNvSpPr/>
      </dsp:nvSpPr>
      <dsp:spPr>
        <a:xfrm>
          <a:off x="2632015" y="2916796"/>
          <a:ext cx="1113908" cy="111390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Registry Abstraction Hierarchy</a:t>
          </a:r>
          <a:endParaRPr lang="en-US" sz="1300" kern="1200" dirty="0"/>
        </a:p>
      </dsp:txBody>
      <dsp:txXfrm>
        <a:off x="2632015" y="2916796"/>
        <a:ext cx="1113908" cy="1113908"/>
      </dsp:txXfrm>
    </dsp:sp>
    <dsp:sp modelId="{0FF57731-5DF8-42AE-A616-3EA0816C86AA}">
      <dsp:nvSpPr>
        <dsp:cNvPr id="0" name=""/>
        <dsp:cNvSpPr/>
      </dsp:nvSpPr>
      <dsp:spPr>
        <a:xfrm rot="10800000">
          <a:off x="2295283" y="2007391"/>
          <a:ext cx="50569" cy="31437"/>
        </a:xfrm>
        <a:custGeom>
          <a:avLst/>
          <a:gdLst/>
          <a:ahLst/>
          <a:cxnLst/>
          <a:rect l="0" t="0" r="0" b="0"/>
          <a:pathLst>
            <a:path>
              <a:moveTo>
                <a:pt x="0" y="15718"/>
              </a:moveTo>
              <a:lnTo>
                <a:pt x="50569" y="15718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319303" y="2021845"/>
        <a:ext cx="2528" cy="2528"/>
      </dsp:txXfrm>
    </dsp:sp>
    <dsp:sp modelId="{57CD1CB9-B39B-437B-8F07-BC454B642705}">
      <dsp:nvSpPr>
        <dsp:cNvPr id="0" name=""/>
        <dsp:cNvSpPr/>
      </dsp:nvSpPr>
      <dsp:spPr>
        <a:xfrm>
          <a:off x="1181374" y="1466155"/>
          <a:ext cx="1113908" cy="1113908"/>
        </a:xfrm>
        <a:prstGeom prst="ellipse">
          <a:avLst/>
        </a:prstGeom>
        <a:solidFill>
          <a:srgbClr val="DCDCDC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DNA </a:t>
          </a:r>
          <a:r>
            <a:rPr lang="en-US" sz="1600" kern="1200" dirty="0" smtClean="0"/>
            <a:t>Parts</a:t>
          </a:r>
          <a:endParaRPr lang="en-US" sz="1600" kern="1200" dirty="0"/>
        </a:p>
      </dsp:txBody>
      <dsp:txXfrm>
        <a:off x="1181374" y="1466155"/>
        <a:ext cx="1113908" cy="1113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6C105-6BA7-4390-9AAA-719F6AE84841}" type="datetimeFigureOut">
              <a:rPr lang="en-US" smtClean="0"/>
              <a:t>7/25/2009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CC648-9D70-4090-A7DF-13E5F6D80E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C648-9D70-4090-A7DF-13E5F6D80E3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C648-9D70-4090-A7DF-13E5F6D80E3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A064A6-0630-462C-8EF5-546C6A154F6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C648-9D70-4090-A7DF-13E5F6D80E3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C648-9D70-4090-A7DF-13E5F6D80E3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C648-9D70-4090-A7DF-13E5F6D80E3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C648-9D70-4090-A7DF-13E5F6D80E3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0329D-0561-4A03-B06D-F979DECF9E6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C648-9D70-4090-A7DF-13E5F6D80E3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C648-9D70-4090-A7DF-13E5F6D80E3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C648-9D70-4090-A7DF-13E5F6D80E3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286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6" name="Trapezoid 5"/>
          <p:cNvSpPr/>
          <p:nvPr userDrawn="1"/>
        </p:nvSpPr>
        <p:spPr>
          <a:xfrm flipV="1">
            <a:off x="8167688" y="6323013"/>
            <a:ext cx="585787" cy="395287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7" name="Picture 9" descr="UW_W-Logo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169275" y="6323013"/>
            <a:ext cx="593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217C01-F222-43BD-A591-7671D0472E46}" type="datetime1">
              <a:rPr lang="en-US"/>
              <a:pPr/>
              <a:t>7/25/2009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2BD7BC-AA71-4835-903D-E2910F5AB9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BAD6F-ED7B-40C5-8140-A3C5F0B993FA}" type="datetime1">
              <a:rPr lang="en-US"/>
              <a:pPr/>
              <a:t>7/25/2009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B8820-C22C-4719-88A0-7495F572ED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57B4-F78F-4C4D-881C-D8933F1E2846}" type="datetime1">
              <a:rPr lang="en-US"/>
              <a:pPr/>
              <a:t>7/25/2009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DA7C9-57EA-4BFD-BFD5-DFAA4DA82C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28600" y="2286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grpSp>
        <p:nvGrpSpPr>
          <p:cNvPr id="5" name="Group 19"/>
          <p:cNvGrpSpPr>
            <a:grpSpLocks noChangeAspect="1"/>
          </p:cNvGrpSpPr>
          <p:nvPr userDrawn="1"/>
        </p:nvGrpSpPr>
        <p:grpSpPr bwMode="auto">
          <a:xfrm>
            <a:off x="8167688" y="6323013"/>
            <a:ext cx="595312" cy="400050"/>
            <a:chOff x="8045450" y="6222997"/>
            <a:chExt cx="745067" cy="500464"/>
          </a:xfrm>
        </p:grpSpPr>
        <p:sp>
          <p:nvSpPr>
            <p:cNvPr id="6" name="Trapezoid 5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ea typeface="ＭＳ Ｐゴシック" pitchFamily="-112" charset="-128"/>
              </a:endParaRPr>
            </a:p>
          </p:txBody>
        </p:sp>
        <p:pic>
          <p:nvPicPr>
            <p:cNvPr id="7" name="Picture 6" descr="UW_W-Logo_RGB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B17793-1AF6-4B51-89C7-AF15C0493B8A}" type="datetime1">
              <a:rPr lang="en-US"/>
              <a:pPr/>
              <a:t>7/25/2009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FDE24-6104-40DA-9D34-2F877EE2EC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954321-E1BB-4A0E-B780-A651F88EA135}" type="datetime1">
              <a:rPr lang="en-US"/>
              <a:pPr/>
              <a:t>7/25/2009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A4B25-0C9E-4001-AFE6-283022893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E8A2CD-C39F-4257-9903-D39F187975EC}" type="datetime1">
              <a:rPr lang="en-US"/>
              <a:pPr/>
              <a:t>7/25/2009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5E07D-A3B9-4212-8824-E1568C0135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5D1272-44B6-417A-A2FA-0FDE5FA8D54C}" type="datetime1">
              <a:rPr lang="en-US"/>
              <a:pPr/>
              <a:t>7/25/2009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CDA591-084F-42F1-B801-EE8566FE93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8AC8F4-A021-44D5-8BFB-A995361A02EA}" type="datetime1">
              <a:rPr lang="en-US"/>
              <a:pPr/>
              <a:t>7/25/2009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FA54C9-24CA-40DE-84F2-4DC55F3244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A86908-9805-4086-ADB9-707011B5EFD9}" type="datetime1">
              <a:rPr lang="en-US"/>
              <a:pPr/>
              <a:t>7/25/2009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EA2E7A-3CA7-4D49-B8AA-21C3673CBD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58707-EDD9-490E-B11F-21EC7060B599}" type="datetime1">
              <a:rPr lang="en-US"/>
              <a:pPr/>
              <a:t>7/25/2009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E0797-37FF-4231-888B-8DF4E9ED1F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F6E1C-E941-4D40-911B-22076A2EBC21}" type="datetime1">
              <a:rPr lang="en-US"/>
              <a:pPr/>
              <a:t>7/25/2009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DC6A1F-1819-4463-99B9-A254EA886A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fld id="{18B97EDF-CD9C-4365-A762-9715C6D9CA90}" type="datetime1">
              <a:rPr lang="en-US"/>
              <a:pPr/>
              <a:t>7/25/2009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09600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fld id="{096D9D32-D72D-4283-9A38-8E2229D6B5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PoBoL</a:t>
            </a:r>
            <a:r>
              <a:rPr lang="en-US" dirty="0" smtClean="0"/>
              <a:t> – in 5min</a:t>
            </a:r>
            <a:endParaRPr lang="en-US" dirty="0" smtClean="0"/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Michal Galdzicki</a:t>
            </a:r>
          </a:p>
          <a:p>
            <a:r>
              <a:rPr lang="en-US" dirty="0" smtClean="0"/>
              <a:t>7/26/2009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Spring ’08  </a:t>
            </a:r>
            <a:r>
              <a:rPr lang="en-US" sz="1800" dirty="0" smtClean="0"/>
              <a:t>Standards and Specifications in Synthetic Biology Workshop</a:t>
            </a:r>
          </a:p>
          <a:p>
            <a:pPr lvl="1"/>
            <a:r>
              <a:rPr lang="en-US" dirty="0" smtClean="0"/>
              <a:t>Volunteer Work</a:t>
            </a:r>
            <a:r>
              <a:rPr lang="en-US" sz="1800" dirty="0" smtClean="0"/>
              <a:t>: pobol.org; </a:t>
            </a:r>
            <a:r>
              <a:rPr lang="en-US" sz="1800" dirty="0" err="1" smtClean="0"/>
              <a:t>pobol</a:t>
            </a:r>
            <a:r>
              <a:rPr lang="en-US" sz="1800" dirty="0" smtClean="0"/>
              <a:t> Google Group</a:t>
            </a:r>
          </a:p>
          <a:p>
            <a:pPr lvl="1"/>
            <a:r>
              <a:rPr lang="en-US" dirty="0" smtClean="0"/>
              <a:t>May 2009 – BBF RFC 31 released</a:t>
            </a:r>
          </a:p>
          <a:p>
            <a:pPr lvl="1"/>
            <a:r>
              <a:rPr lang="en-US" dirty="0" smtClean="0"/>
              <a:t>Since: Comments &amp; proposed extensions</a:t>
            </a:r>
          </a:p>
          <a:p>
            <a:pPr lvl="1"/>
            <a:r>
              <a:rPr lang="en-US" dirty="0" smtClean="0"/>
              <a:t>Future: Leveraging OWL-DL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685800" y="3352800"/>
            <a:ext cx="7696200" cy="2590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9" name="U-Turn Arrow 48"/>
          <p:cNvSpPr/>
          <p:nvPr/>
        </p:nvSpPr>
        <p:spPr>
          <a:xfrm flipH="1" flipV="1">
            <a:off x="3581400" y="5105400"/>
            <a:ext cx="3048000" cy="533400"/>
          </a:xfrm>
          <a:prstGeom prst="uturnArrow">
            <a:avLst>
              <a:gd name="adj1" fmla="val 13502"/>
              <a:gd name="adj2" fmla="val 16870"/>
              <a:gd name="adj3" fmla="val 15244"/>
              <a:gd name="adj4" fmla="val 43750"/>
              <a:gd name="adj5" fmla="val 100000"/>
            </a:avLst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14600" y="4724400"/>
            <a:ext cx="15240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RBS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91000" y="4724400"/>
            <a:ext cx="15240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CDS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67400" y="4724400"/>
            <a:ext cx="23622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Protein Generator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2800" y="2438400"/>
            <a:ext cx="15240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/>
              <a:t>BioBrick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6019800" y="2438400"/>
            <a:ext cx="21336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/>
              <a:t>BioBrickFormat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>
            <a:off x="4876800" y="2514600"/>
            <a:ext cx="1143000" cy="15240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78" name="TextBox 11"/>
          <p:cNvSpPr txBox="1">
            <a:spLocks noChangeArrowheads="1"/>
          </p:cNvSpPr>
          <p:nvPr/>
        </p:nvSpPr>
        <p:spPr bwMode="auto">
          <a:xfrm>
            <a:off x="4953000" y="2286000"/>
            <a:ext cx="9604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itchFamily="34" charset="0"/>
              </a:rPr>
              <a:t>hasFormat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52800" y="1371600"/>
            <a:ext cx="15240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DNA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581400" y="1752600"/>
            <a:ext cx="152400" cy="68580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495800" y="1752600"/>
            <a:ext cx="152400" cy="68580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82" name="TextBox 15"/>
          <p:cNvSpPr txBox="1">
            <a:spLocks noChangeArrowheads="1"/>
          </p:cNvSpPr>
          <p:nvPr/>
        </p:nvSpPr>
        <p:spPr bwMode="auto">
          <a:xfrm>
            <a:off x="4572000" y="1752600"/>
            <a:ext cx="11509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itchFamily="34" charset="0"/>
              </a:rPr>
              <a:t>hasBackbone</a:t>
            </a:r>
          </a:p>
        </p:txBody>
      </p:sp>
      <p:sp>
        <p:nvSpPr>
          <p:cNvPr id="7183" name="TextBox 16"/>
          <p:cNvSpPr txBox="1">
            <a:spLocks noChangeArrowheads="1"/>
          </p:cNvSpPr>
          <p:nvPr/>
        </p:nvSpPr>
        <p:spPr bwMode="auto">
          <a:xfrm>
            <a:off x="2819400" y="1752600"/>
            <a:ext cx="858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itchFamily="34" charset="0"/>
              </a:rPr>
              <a:t>hasInsert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52800" y="304800"/>
            <a:ext cx="1524000" cy="381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Sample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4038600" y="685800"/>
            <a:ext cx="152400" cy="68580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86" name="TextBox 19"/>
          <p:cNvSpPr txBox="1">
            <a:spLocks noChangeArrowheads="1"/>
          </p:cNvSpPr>
          <p:nvPr/>
        </p:nvSpPr>
        <p:spPr bwMode="auto">
          <a:xfrm>
            <a:off x="4114800" y="685800"/>
            <a:ext cx="7667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itchFamily="34" charset="0"/>
              </a:rPr>
              <a:t>hasDNA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4038600" y="2819400"/>
            <a:ext cx="152400" cy="838200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Down Arrow 30"/>
          <p:cNvSpPr/>
          <p:nvPr/>
        </p:nvSpPr>
        <p:spPr>
          <a:xfrm rot="3300000">
            <a:off x="2778125" y="3700463"/>
            <a:ext cx="152400" cy="1295400"/>
          </a:xfrm>
          <a:prstGeom prst="down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Down Arrow 33"/>
          <p:cNvSpPr/>
          <p:nvPr/>
        </p:nvSpPr>
        <p:spPr>
          <a:xfrm rot="300000">
            <a:off x="3611563" y="4043363"/>
            <a:ext cx="152400" cy="685800"/>
          </a:xfrm>
          <a:prstGeom prst="down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Down Arrow 37"/>
          <p:cNvSpPr/>
          <p:nvPr/>
        </p:nvSpPr>
        <p:spPr>
          <a:xfrm rot="21300000" flipH="1">
            <a:off x="4373563" y="4043363"/>
            <a:ext cx="152400" cy="685800"/>
          </a:xfrm>
          <a:prstGeom prst="down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8300000" flipH="1">
            <a:off x="5308601" y="3662362"/>
            <a:ext cx="158750" cy="1323975"/>
          </a:xfrm>
          <a:prstGeom prst="down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" name="U-Turn Arrow 50"/>
          <p:cNvSpPr/>
          <p:nvPr/>
        </p:nvSpPr>
        <p:spPr>
          <a:xfrm flipH="1" flipV="1">
            <a:off x="5334000" y="5105400"/>
            <a:ext cx="838200" cy="304800"/>
          </a:xfrm>
          <a:prstGeom prst="uturnArrow">
            <a:avLst>
              <a:gd name="adj1" fmla="val 25000"/>
              <a:gd name="adj2" fmla="val 25000"/>
              <a:gd name="adj3" fmla="val 29878"/>
              <a:gd name="adj4" fmla="val 43750"/>
              <a:gd name="adj5" fmla="val 100000"/>
            </a:avLst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193" name="TextBox 55"/>
          <p:cNvSpPr txBox="1">
            <a:spLocks noChangeArrowheads="1"/>
          </p:cNvSpPr>
          <p:nvPr/>
        </p:nvSpPr>
        <p:spPr bwMode="auto">
          <a:xfrm>
            <a:off x="838200" y="3352800"/>
            <a:ext cx="2374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DNA Parts Tree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6019800" y="152400"/>
            <a:ext cx="2155825" cy="1447800"/>
            <a:chOff x="6400800" y="0"/>
            <a:chExt cx="2155445" cy="1447800"/>
          </a:xfrm>
        </p:grpSpPr>
        <p:sp>
          <p:nvSpPr>
            <p:cNvPr id="69" name="Round Same Side Corner Rectangle 68"/>
            <p:cNvSpPr/>
            <p:nvPr/>
          </p:nvSpPr>
          <p:spPr>
            <a:xfrm>
              <a:off x="6400800" y="0"/>
              <a:ext cx="1142799" cy="381000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66"/>
            <p:cNvGrpSpPr>
              <a:grpSpLocks/>
            </p:cNvGrpSpPr>
            <p:nvPr/>
          </p:nvGrpSpPr>
          <p:grpSpPr bwMode="auto">
            <a:xfrm>
              <a:off x="6400800" y="381000"/>
              <a:ext cx="2155445" cy="1066800"/>
              <a:chOff x="381000" y="457200"/>
              <a:chExt cx="2155445" cy="10668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81000" y="457200"/>
                <a:ext cx="2133224" cy="1066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63" name="Right Arrow 62"/>
              <p:cNvSpPr/>
              <p:nvPr/>
            </p:nvSpPr>
            <p:spPr>
              <a:xfrm>
                <a:off x="533373" y="1185863"/>
                <a:ext cx="685679" cy="152400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4" name="Right Arrow 63"/>
              <p:cNvSpPr/>
              <p:nvPr/>
            </p:nvSpPr>
            <p:spPr>
              <a:xfrm>
                <a:off x="533373" y="642938"/>
                <a:ext cx="685679" cy="152400"/>
              </a:xfrm>
              <a:prstGeom prst="rightArrow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209" name="TextBox 64"/>
              <p:cNvSpPr txBox="1">
                <a:spLocks noChangeArrowheads="1"/>
              </p:cNvSpPr>
              <p:nvPr/>
            </p:nvSpPr>
            <p:spPr bwMode="auto">
              <a:xfrm>
                <a:off x="1295400" y="533400"/>
                <a:ext cx="124104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Composition</a:t>
                </a:r>
              </a:p>
            </p:txBody>
          </p:sp>
          <p:sp>
            <p:nvSpPr>
              <p:cNvPr id="7210" name="TextBox 65"/>
              <p:cNvSpPr txBox="1">
                <a:spLocks noChangeArrowheads="1"/>
              </p:cNvSpPr>
              <p:nvPr/>
            </p:nvSpPr>
            <p:spPr bwMode="auto">
              <a:xfrm>
                <a:off x="1299117" y="1070517"/>
                <a:ext cx="113274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Inheritance</a:t>
                </a:r>
              </a:p>
            </p:txBody>
          </p:sp>
        </p:grpSp>
        <p:sp>
          <p:nvSpPr>
            <p:cNvPr id="7205" name="TextBox 67"/>
            <p:cNvSpPr txBox="1">
              <a:spLocks noChangeArrowheads="1"/>
            </p:cNvSpPr>
            <p:nvPr/>
          </p:nvSpPr>
          <p:spPr bwMode="auto">
            <a:xfrm>
              <a:off x="6400800" y="0"/>
              <a:ext cx="1143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alibri" pitchFamily="34" charset="0"/>
                </a:rPr>
                <a:t>Legend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3352800" y="3657600"/>
            <a:ext cx="15240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DNA Part</a:t>
            </a:r>
          </a:p>
        </p:txBody>
      </p:sp>
      <p:sp>
        <p:nvSpPr>
          <p:cNvPr id="7196" name="TextBox 70"/>
          <p:cNvSpPr txBox="1">
            <a:spLocks noChangeArrowheads="1"/>
          </p:cNvSpPr>
          <p:nvPr/>
        </p:nvSpPr>
        <p:spPr bwMode="auto">
          <a:xfrm>
            <a:off x="4114800" y="2819400"/>
            <a:ext cx="7350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itchFamily="34" charset="0"/>
              </a:rPr>
              <a:t>hasPart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38200" y="4724400"/>
            <a:ext cx="15240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Promoter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867400" y="3657600"/>
            <a:ext cx="23622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Plasmid Backbone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4876800" y="3733800"/>
            <a:ext cx="990600" cy="152400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200" name="TextBox 39"/>
          <p:cNvSpPr txBox="1">
            <a:spLocks noChangeArrowheads="1"/>
          </p:cNvSpPr>
          <p:nvPr/>
        </p:nvSpPr>
        <p:spPr bwMode="auto">
          <a:xfrm>
            <a:off x="304800" y="533400"/>
            <a:ext cx="1871663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alibri" pitchFamily="34" charset="0"/>
              </a:rPr>
              <a:t>Extending</a:t>
            </a:r>
          </a:p>
          <a:p>
            <a:r>
              <a:rPr lang="en-US">
                <a:latin typeface="Calibri" pitchFamily="34" charset="0"/>
              </a:rPr>
              <a:t>/changing</a:t>
            </a:r>
          </a:p>
          <a:p>
            <a:r>
              <a:rPr lang="en-US" sz="3200" b="1">
                <a:latin typeface="Calibri" pitchFamily="34" charset="0"/>
              </a:rPr>
              <a:t>PoBoL </a:t>
            </a:r>
          </a:p>
        </p:txBody>
      </p:sp>
      <p:sp>
        <p:nvSpPr>
          <p:cNvPr id="7201" name="Rectangle 40"/>
          <p:cNvSpPr>
            <a:spLocks noChangeArrowheads="1"/>
          </p:cNvSpPr>
          <p:nvPr/>
        </p:nvSpPr>
        <p:spPr bwMode="auto">
          <a:xfrm>
            <a:off x="0" y="6519863"/>
            <a:ext cx="9829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http://bbf.openwetware.org/RFC.html#BBF_RFC_31:_Provisional_BioBrick_Language_.28PoBoL.29</a:t>
            </a:r>
          </a:p>
        </p:txBody>
      </p:sp>
      <p:sp>
        <p:nvSpPr>
          <p:cNvPr id="7202" name="TextBox 41"/>
          <p:cNvSpPr txBox="1">
            <a:spLocks noChangeArrowheads="1"/>
          </p:cNvSpPr>
          <p:nvPr/>
        </p:nvSpPr>
        <p:spPr bwMode="auto">
          <a:xfrm>
            <a:off x="533400" y="6248400"/>
            <a:ext cx="6937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Slide from: Alec Nielsen proposed update to the document linked below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72200" y="52255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</a:rPr>
              <a:t>&amp;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Provisional </a:t>
            </a:r>
            <a:r>
              <a:rPr lang="en-US" dirty="0" err="1" smtClean="0"/>
              <a:t>BioBrick</a:t>
            </a:r>
            <a:r>
              <a:rPr lang="en-US" dirty="0" smtClean="0"/>
              <a:t> Language (</a:t>
            </a:r>
            <a:r>
              <a:rPr lang="en-US" dirty="0" err="1" smtClean="0"/>
              <a:t>PoBoL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Pobol</a:t>
            </a:r>
            <a:r>
              <a:rPr lang="en-US" dirty="0" smtClean="0"/>
              <a:t> also means “people” in </a:t>
            </a:r>
            <a:r>
              <a:rPr lang="en-US" dirty="0" smtClean="0"/>
              <a:t>Welsh</a:t>
            </a:r>
          </a:p>
          <a:p>
            <a:r>
              <a:rPr lang="en-US" dirty="0" smtClean="0"/>
              <a:t>Proposed information exchange standard</a:t>
            </a:r>
          </a:p>
          <a:p>
            <a:r>
              <a:rPr lang="en-US" dirty="0" smtClean="0"/>
              <a:t>Community effort</a:t>
            </a:r>
          </a:p>
          <a:p>
            <a:r>
              <a:rPr lang="en-US" dirty="0" smtClean="0"/>
              <a:t>Structured Data Format</a:t>
            </a:r>
          </a:p>
          <a:p>
            <a:r>
              <a:rPr lang="en-US" dirty="0" smtClean="0"/>
              <a:t>Modular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sz="1800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Modular architecture to encourage re-use, maintenance and evolution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0" y="1676400"/>
            <a:ext cx="2362200" cy="4267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Extensible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Different authors</a:t>
            </a: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Independent evolution</a:t>
            </a:r>
          </a:p>
          <a:p>
            <a:pPr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Explicit differences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304800" y="1524000"/>
            <a:ext cx="6995160" cy="4320540"/>
            <a:chOff x="533400" y="1143000"/>
            <a:chExt cx="7772400" cy="4800600"/>
          </a:xfrm>
        </p:grpSpPr>
        <p:cxnSp>
          <p:nvCxnSpPr>
            <p:cNvPr id="5" name="Straight Connector 4"/>
            <p:cNvCxnSpPr/>
            <p:nvPr/>
          </p:nvCxnSpPr>
          <p:spPr>
            <a:xfrm rot="5400000" flipH="1" flipV="1">
              <a:off x="6210300" y="4305300"/>
              <a:ext cx="533400" cy="0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828800" y="3352800"/>
              <a:ext cx="762000" cy="381000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1600200" y="4114800"/>
              <a:ext cx="152400" cy="152400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2552700" y="3848100"/>
              <a:ext cx="457200" cy="381000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33400" y="1143000"/>
              <a:ext cx="6858000" cy="48006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14400" y="1447799"/>
              <a:ext cx="2153623" cy="10668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" name="Diagram 10"/>
            <p:cNvGraphicFramePr>
              <a:graphicFrameLocks noChangeAspect="1"/>
            </p:cNvGraphicFramePr>
            <p:nvPr/>
          </p:nvGraphicFramePr>
          <p:xfrm>
            <a:off x="1219200" y="1219200"/>
            <a:ext cx="7086600" cy="4495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12" name="Group 36"/>
            <p:cNvGrpSpPr>
              <a:grpSpLocks noChangeAspect="1"/>
            </p:cNvGrpSpPr>
            <p:nvPr/>
          </p:nvGrpSpPr>
          <p:grpSpPr>
            <a:xfrm>
              <a:off x="609600" y="2895600"/>
              <a:ext cx="1347775" cy="1347775"/>
              <a:chOff x="2056363" y="362347"/>
              <a:chExt cx="855730" cy="855730"/>
            </a:xfrm>
            <a:scene3d>
              <a:camera prst="orthographicFront"/>
              <a:lightRig rig="flat" dir="t"/>
            </a:scene3d>
          </p:grpSpPr>
          <p:sp>
            <p:nvSpPr>
              <p:cNvPr id="19" name="Oval 18"/>
              <p:cNvSpPr/>
              <p:nvPr/>
            </p:nvSpPr>
            <p:spPr>
              <a:xfrm>
                <a:off x="2056363" y="362347"/>
                <a:ext cx="855730" cy="855730"/>
              </a:xfrm>
              <a:prstGeom prst="ellipse">
                <a:avLst/>
              </a:prstGeom>
              <a:sp3d prstMaterial="dkEdge">
                <a:bevelT w="8200" h="38100"/>
              </a:sp3d>
            </p:spPr>
            <p:style>
              <a:lnRef idx="0">
                <a:schemeClr val="accent4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Oval 4"/>
              <p:cNvSpPr/>
              <p:nvPr/>
            </p:nvSpPr>
            <p:spPr>
              <a:xfrm>
                <a:off x="2181682" y="487666"/>
                <a:ext cx="605092" cy="60509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080" tIns="5080" rIns="5080" bIns="5080" numCol="1" spcCol="1270" anchor="ctr" anchorCtr="0">
                <a:noAutofit/>
              </a:bodyPr>
              <a:lstStyle/>
              <a:p>
                <a:pPr lvl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/>
                  <a:t>Protein </a:t>
                </a:r>
                <a:r>
                  <a:rPr lang="en-US" kern="1200" dirty="0" smtClean="0"/>
                  <a:t>Parts</a:t>
                </a:r>
                <a:endParaRPr lang="en-US" kern="1200" dirty="0"/>
              </a:p>
            </p:txBody>
          </p:sp>
        </p:grpSp>
        <p:grpSp>
          <p:nvGrpSpPr>
            <p:cNvPr id="13" name="Group 39"/>
            <p:cNvGrpSpPr/>
            <p:nvPr/>
          </p:nvGrpSpPr>
          <p:grpSpPr>
            <a:xfrm>
              <a:off x="1524000" y="4038600"/>
              <a:ext cx="1474053" cy="1474053"/>
              <a:chOff x="674842" y="292404"/>
              <a:chExt cx="951002" cy="951002"/>
            </a:xfrm>
            <a:scene3d>
              <a:camera prst="orthographicFront"/>
              <a:lightRig rig="flat" dir="t"/>
            </a:scene3d>
          </p:grpSpPr>
          <p:sp>
            <p:nvSpPr>
              <p:cNvPr id="17" name="Oval 16"/>
              <p:cNvSpPr/>
              <p:nvPr/>
            </p:nvSpPr>
            <p:spPr>
              <a:xfrm>
                <a:off x="674842" y="292404"/>
                <a:ext cx="951002" cy="951002"/>
              </a:xfrm>
              <a:prstGeom prst="ellipse">
                <a:avLst/>
              </a:prstGeom>
              <a:sp3d prstMaterial="dkEdge">
                <a:bevelT w="8200" h="38100"/>
              </a:sp3d>
            </p:spPr>
            <p:style>
              <a:lnRef idx="0">
                <a:schemeClr val="accent4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Oval 4"/>
              <p:cNvSpPr/>
              <p:nvPr/>
            </p:nvSpPr>
            <p:spPr>
              <a:xfrm>
                <a:off x="822326" y="439888"/>
                <a:ext cx="672460" cy="67246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715" tIns="5715" rIns="5715" bIns="5715" numCol="1" spcCol="1270" anchor="ctr" anchorCtr="0">
                <a:noAutofit/>
              </a:bodyPr>
              <a:lstStyle/>
              <a:p>
                <a:pPr lvl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kern="1200" dirty="0" smtClean="0"/>
                  <a:t>RNA </a:t>
                </a:r>
                <a:r>
                  <a:rPr lang="en-US" kern="1200" dirty="0" smtClean="0"/>
                  <a:t>Parts</a:t>
                </a:r>
                <a:endParaRPr lang="en-US" kern="1200" dirty="0"/>
              </a:p>
            </p:txBody>
          </p:sp>
        </p:grpSp>
        <p:grpSp>
          <p:nvGrpSpPr>
            <p:cNvPr id="14" name="Group 42"/>
            <p:cNvGrpSpPr>
              <a:grpSpLocks noChangeAspect="1"/>
            </p:cNvGrpSpPr>
            <p:nvPr/>
          </p:nvGrpSpPr>
          <p:grpSpPr>
            <a:xfrm>
              <a:off x="5791200" y="4343400"/>
              <a:ext cx="1402287" cy="1402287"/>
              <a:chOff x="2924461" y="17238"/>
              <a:chExt cx="1237676" cy="1237676"/>
            </a:xfrm>
            <a:scene3d>
              <a:camera prst="orthographicFront"/>
              <a:lightRig rig="flat" dir="t"/>
            </a:scene3d>
          </p:grpSpPr>
          <p:sp>
            <p:nvSpPr>
              <p:cNvPr id="15" name="Oval 14"/>
              <p:cNvSpPr/>
              <p:nvPr/>
            </p:nvSpPr>
            <p:spPr>
              <a:xfrm>
                <a:off x="2924461" y="17238"/>
                <a:ext cx="1237676" cy="1237676"/>
              </a:xfrm>
              <a:prstGeom prst="ellipse">
                <a:avLst/>
              </a:prstGeom>
              <a:sp3d prstMaterial="dkEdge">
                <a:bevelT w="8200" h="38100"/>
              </a:sp3d>
            </p:spPr>
            <p:style>
              <a:lnRef idx="0">
                <a:schemeClr val="accent4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6" name="Oval 4"/>
              <p:cNvSpPr/>
              <p:nvPr/>
            </p:nvSpPr>
            <p:spPr>
              <a:xfrm>
                <a:off x="3105715" y="198491"/>
                <a:ext cx="875168" cy="87517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" tIns="7620" rIns="7620" bIns="7620" numCol="1" spcCol="1270" anchor="ctr" anchorCtr="0">
                <a:noAutofit/>
              </a:bodyPr>
              <a:lstStyle/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/>
                  <a:t>Dynamic </a:t>
                </a:r>
                <a:r>
                  <a:rPr lang="en-US" sz="1600" kern="1200" dirty="0" smtClean="0"/>
                  <a:t>Models</a:t>
                </a:r>
                <a:endParaRPr lang="en-US" sz="1600" kern="1200" dirty="0" smtClean="0"/>
              </a:p>
              <a:p>
                <a:pPr lvl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kern="1200" dirty="0" smtClean="0"/>
                  <a:t>SBML</a:t>
                </a:r>
                <a:endParaRPr lang="en-US" sz="1600" kern="12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err="1" smtClean="0"/>
              <a:t>PoBoL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676400"/>
            <a:ext cx="4038600" cy="4267200"/>
          </a:xfrm>
        </p:spPr>
        <p:txBody>
          <a:bodyPr/>
          <a:lstStyle/>
          <a:p>
            <a:r>
              <a:rPr lang="en-US" dirty="0" smtClean="0"/>
              <a:t>Based on the Standard Biological Parts Registry layout</a:t>
            </a:r>
          </a:p>
          <a:p>
            <a:r>
              <a:rPr lang="en-US" dirty="0" smtClean="0"/>
              <a:t>Specific </a:t>
            </a:r>
          </a:p>
          <a:p>
            <a:pPr lvl="1"/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Structure</a:t>
            </a:r>
          </a:p>
          <a:p>
            <a:r>
              <a:rPr lang="en-US" dirty="0" smtClean="0"/>
              <a:t>7 Classes</a:t>
            </a:r>
          </a:p>
          <a:p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601980" y="1424940"/>
            <a:ext cx="3733800" cy="3931920"/>
            <a:chOff x="152400" y="2590800"/>
            <a:chExt cx="3733800" cy="3931920"/>
          </a:xfrm>
        </p:grpSpPr>
        <p:sp>
          <p:nvSpPr>
            <p:cNvPr id="57" name="Rectangle 56"/>
            <p:cNvSpPr/>
            <p:nvPr/>
          </p:nvSpPr>
          <p:spPr bwMode="auto">
            <a:xfrm>
              <a:off x="1295400" y="3312291"/>
              <a:ext cx="2171700" cy="3857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 err="1" smtClean="0">
                  <a:solidFill>
                    <a:schemeClr val="tx1"/>
                  </a:solidFill>
                </a:rPr>
                <a:t>BioBrick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Basic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1295400" y="4038600"/>
              <a:ext cx="2590800" cy="342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 err="1" smtClean="0">
                  <a:solidFill>
                    <a:schemeClr val="tx1"/>
                  </a:solidFill>
                </a:rPr>
                <a:t>BioBrick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Composite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295400" y="4762500"/>
              <a:ext cx="2400300" cy="342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 err="1" smtClean="0">
                  <a:solidFill>
                    <a:schemeClr val="tx1"/>
                  </a:solidFill>
                </a:rPr>
                <a:t>BioBrick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Vector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Arrow Connector 42"/>
            <p:cNvCxnSpPr>
              <a:endCxn id="61" idx="3"/>
            </p:cNvCxnSpPr>
            <p:nvPr/>
          </p:nvCxnSpPr>
          <p:spPr bwMode="auto">
            <a:xfrm rot="16200000" flipH="1">
              <a:off x="731011" y="3133766"/>
              <a:ext cx="525782" cy="125646"/>
            </a:xfrm>
            <a:prstGeom prst="bentConnector2">
              <a:avLst/>
            </a:prstGeom>
            <a:ln w="19050" cap="flat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Isosceles Triangle 60"/>
            <p:cNvSpPr>
              <a:spLocks/>
            </p:cNvSpPr>
            <p:nvPr/>
          </p:nvSpPr>
          <p:spPr bwMode="auto">
            <a:xfrm rot="5400000">
              <a:off x="1102445" y="3345180"/>
              <a:ext cx="137160" cy="22860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sp>
          <p:nvSpPr>
            <p:cNvPr id="62" name="Rectangle 3"/>
            <p:cNvSpPr/>
            <p:nvPr/>
          </p:nvSpPr>
          <p:spPr bwMode="auto">
            <a:xfrm>
              <a:off x="609600" y="2590800"/>
              <a:ext cx="1485900" cy="3429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 err="1">
                  <a:solidFill>
                    <a:schemeClr val="tx1"/>
                  </a:solidFill>
                </a:rPr>
                <a:t>BioBrick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52400" y="3429000"/>
              <a:ext cx="680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is-a</a:t>
              </a:r>
              <a:endParaRPr lang="en-US" dirty="0"/>
            </a:p>
          </p:txBody>
        </p:sp>
        <p:grpSp>
          <p:nvGrpSpPr>
            <p:cNvPr id="64" name="Group 138"/>
            <p:cNvGrpSpPr/>
            <p:nvPr/>
          </p:nvGrpSpPr>
          <p:grpSpPr>
            <a:xfrm>
              <a:off x="816779" y="2933701"/>
              <a:ext cx="454269" cy="1333499"/>
              <a:chOff x="2576519" y="380999"/>
              <a:chExt cx="302846" cy="1690682"/>
            </a:xfrm>
          </p:grpSpPr>
          <p:cxnSp>
            <p:nvCxnSpPr>
              <p:cNvPr id="71" name="Straight Arrow Connector 42"/>
              <p:cNvCxnSpPr>
                <a:endCxn id="72" idx="3"/>
              </p:cNvCxnSpPr>
              <p:nvPr/>
            </p:nvCxnSpPr>
            <p:spPr bwMode="auto">
              <a:xfrm rot="16200000" flipH="1">
                <a:off x="1844501" y="1113017"/>
                <a:ext cx="1614482" cy="150446"/>
              </a:xfrm>
              <a:prstGeom prst="bentConnector2">
                <a:avLst/>
              </a:prstGeom>
              <a:ln w="19050" cap="flat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Isosceles Triangle 71"/>
              <p:cNvSpPr>
                <a:spLocks noChangeAspect="1"/>
              </p:cNvSpPr>
              <p:nvPr/>
            </p:nvSpPr>
            <p:spPr bwMode="auto">
              <a:xfrm rot="5400000">
                <a:off x="2726965" y="1919281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/>
              </a:p>
            </p:txBody>
          </p:sp>
        </p:grpSp>
        <p:grpSp>
          <p:nvGrpSpPr>
            <p:cNvPr id="65" name="Group 135"/>
            <p:cNvGrpSpPr/>
            <p:nvPr/>
          </p:nvGrpSpPr>
          <p:grpSpPr>
            <a:xfrm>
              <a:off x="702479" y="2933699"/>
              <a:ext cx="578633" cy="2095501"/>
              <a:chOff x="2500319" y="380998"/>
              <a:chExt cx="385755" cy="2286002"/>
            </a:xfrm>
          </p:grpSpPr>
          <p:cxnSp>
            <p:nvCxnSpPr>
              <p:cNvPr id="69" name="Straight Arrow Connector 42"/>
              <p:cNvCxnSpPr>
                <a:endCxn id="70" idx="3"/>
              </p:cNvCxnSpPr>
              <p:nvPr/>
            </p:nvCxnSpPr>
            <p:spPr bwMode="auto">
              <a:xfrm rot="16200000" flipH="1">
                <a:off x="1512096" y="1369221"/>
                <a:ext cx="2209801" cy="233355"/>
              </a:xfrm>
              <a:prstGeom prst="bentConnector2">
                <a:avLst/>
              </a:prstGeom>
              <a:ln w="19050" cap="flat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Isosceles Triangle 69"/>
              <p:cNvSpPr>
                <a:spLocks noChangeAspect="1"/>
              </p:cNvSpPr>
              <p:nvPr/>
            </p:nvSpPr>
            <p:spPr bwMode="auto">
              <a:xfrm rot="5400000">
                <a:off x="2733674" y="251460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/>
              </a:p>
            </p:txBody>
          </p:sp>
        </p:grpSp>
        <p:sp>
          <p:nvSpPr>
            <p:cNvPr id="66" name="Rectangle 65"/>
            <p:cNvSpPr/>
            <p:nvPr/>
          </p:nvSpPr>
          <p:spPr bwMode="auto">
            <a:xfrm>
              <a:off x="457200" y="5334000"/>
              <a:ext cx="2011680" cy="2743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err="1">
                  <a:solidFill>
                    <a:schemeClr val="tx1"/>
                  </a:solidFill>
                </a:rPr>
                <a:t>BioBrickFormat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57200" y="6248400"/>
              <a:ext cx="1097280" cy="2743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Sample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457200" y="5791200"/>
              <a:ext cx="822960" cy="2743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DNA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Structure illustrated through </a:t>
            </a:r>
            <a:r>
              <a:rPr lang="en-US" sz="3600" dirty="0" smtClean="0"/>
              <a:t>Canton, et al. ‘08</a:t>
            </a:r>
            <a:r>
              <a:rPr lang="en-US" sz="4000" dirty="0" smtClean="0"/>
              <a:t> </a:t>
            </a:r>
            <a:r>
              <a:rPr lang="en-US" dirty="0" smtClean="0"/>
              <a:t>example BBa_F2620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3870" y="3676651"/>
            <a:ext cx="8250556" cy="971549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15" name="Rounded Rectangle 14"/>
          <p:cNvSpPr/>
          <p:nvPr/>
        </p:nvSpPr>
        <p:spPr>
          <a:xfrm>
            <a:off x="510540" y="3676651"/>
            <a:ext cx="1318260" cy="44386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chemeClr val="tx1"/>
                </a:solidFill>
              </a:rPr>
              <a:t>subPart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6" name="Rounded Rectangle 15"/>
          <p:cNvSpPr>
            <a:spLocks/>
          </p:cNvSpPr>
          <p:nvPr/>
        </p:nvSpPr>
        <p:spPr>
          <a:xfrm>
            <a:off x="7118986" y="4116706"/>
            <a:ext cx="1297304" cy="354330"/>
          </a:xfrm>
          <a:prstGeom prst="roundRect">
            <a:avLst/>
          </a:prstGeom>
          <a:solidFill>
            <a:srgbClr val="70F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BBa_R0011</a:t>
            </a:r>
          </a:p>
        </p:txBody>
      </p:sp>
      <p:sp>
        <p:nvSpPr>
          <p:cNvPr id="17" name="Rounded Rectangle 16"/>
          <p:cNvSpPr>
            <a:spLocks/>
          </p:cNvSpPr>
          <p:nvPr/>
        </p:nvSpPr>
        <p:spPr>
          <a:xfrm>
            <a:off x="5781676" y="4120516"/>
            <a:ext cx="1295400" cy="35623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BBa_B0012</a:t>
            </a:r>
          </a:p>
        </p:txBody>
      </p:sp>
      <p:sp>
        <p:nvSpPr>
          <p:cNvPr id="18" name="Rounded Rectangle 17"/>
          <p:cNvSpPr>
            <a:spLocks/>
          </p:cNvSpPr>
          <p:nvPr/>
        </p:nvSpPr>
        <p:spPr>
          <a:xfrm>
            <a:off x="3147060" y="4135756"/>
            <a:ext cx="1295400" cy="356236"/>
          </a:xfrm>
          <a:prstGeom prst="roundRect">
            <a:avLst/>
          </a:prstGeom>
          <a:solidFill>
            <a:srgbClr val="9E5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BBa_C0062</a:t>
            </a:r>
          </a:p>
        </p:txBody>
      </p:sp>
      <p:sp>
        <p:nvSpPr>
          <p:cNvPr id="19" name="Rounded Rectangle 18"/>
          <p:cNvSpPr>
            <a:spLocks/>
          </p:cNvSpPr>
          <p:nvPr/>
        </p:nvSpPr>
        <p:spPr>
          <a:xfrm>
            <a:off x="4463416" y="4120516"/>
            <a:ext cx="1297304" cy="35623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BBa_B0010</a:t>
            </a:r>
          </a:p>
        </p:txBody>
      </p:sp>
      <p:sp>
        <p:nvSpPr>
          <p:cNvPr id="20" name="Rounded Rectangle 19"/>
          <p:cNvSpPr>
            <a:spLocks/>
          </p:cNvSpPr>
          <p:nvPr/>
        </p:nvSpPr>
        <p:spPr>
          <a:xfrm>
            <a:off x="510540" y="4147186"/>
            <a:ext cx="1297306" cy="354330"/>
          </a:xfrm>
          <a:prstGeom prst="roundRect">
            <a:avLst/>
          </a:prstGeom>
          <a:solidFill>
            <a:srgbClr val="70F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BBa_R0040</a:t>
            </a:r>
          </a:p>
        </p:txBody>
      </p:sp>
      <p:sp>
        <p:nvSpPr>
          <p:cNvPr id="21" name="Rounded Rectangle 20"/>
          <p:cNvSpPr>
            <a:spLocks/>
          </p:cNvSpPr>
          <p:nvPr/>
        </p:nvSpPr>
        <p:spPr>
          <a:xfrm>
            <a:off x="1828800" y="4147186"/>
            <a:ext cx="1297306" cy="354330"/>
          </a:xfrm>
          <a:prstGeom prst="roundRect">
            <a:avLst/>
          </a:prstGeom>
          <a:solidFill>
            <a:srgbClr val="3E7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BBa_B0034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1960" y="3086101"/>
            <a:ext cx="8321040" cy="2070735"/>
          </a:xfrm>
          <a:prstGeom prst="rect">
            <a:avLst/>
          </a:prstGeom>
          <a:noFill/>
          <a:ln w="635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23" name="Rounded Rectangle 22"/>
          <p:cNvSpPr/>
          <p:nvPr/>
        </p:nvSpPr>
        <p:spPr>
          <a:xfrm>
            <a:off x="510540" y="3086101"/>
            <a:ext cx="1525906" cy="44386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bg1"/>
                </a:solidFill>
              </a:rPr>
              <a:t>BBa_F2620</a:t>
            </a:r>
          </a:p>
        </p:txBody>
      </p:sp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3" cstate="print"/>
          <a:srcRect t="13724" b="3931"/>
          <a:stretch>
            <a:fillRect/>
          </a:stretch>
        </p:blipFill>
        <p:spPr bwMode="auto">
          <a:xfrm>
            <a:off x="2175510" y="1730058"/>
            <a:ext cx="4021456" cy="887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5486400" y="6581001"/>
            <a:ext cx="26879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latin typeface="Calibri" pitchFamily="34" charset="0"/>
              </a:rPr>
              <a:t>http://partsregistry.org/Part:BBa_F2620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807846" y="4049713"/>
            <a:ext cx="5269230" cy="1360487"/>
            <a:chOff x="1807846" y="4049713"/>
            <a:chExt cx="5269230" cy="1360487"/>
          </a:xfrm>
        </p:grpSpPr>
        <p:sp>
          <p:nvSpPr>
            <p:cNvPr id="27" name="Rectangle 26"/>
            <p:cNvSpPr/>
            <p:nvPr/>
          </p:nvSpPr>
          <p:spPr>
            <a:xfrm>
              <a:off x="1822450" y="4049713"/>
              <a:ext cx="5254626" cy="1355725"/>
            </a:xfrm>
            <a:prstGeom prst="rect">
              <a:avLst/>
            </a:prstGeom>
            <a:noFill/>
            <a:ln w="635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807846" y="5040313"/>
              <a:ext cx="1271587" cy="369887"/>
            </a:xfrm>
            <a:prstGeom prst="roundRect">
              <a:avLst/>
            </a:prstGeom>
            <a:solidFill>
              <a:srgbClr val="9E5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BBa_I0462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822449" y="4728682"/>
              <a:ext cx="1256983" cy="29146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 err="1">
                  <a:solidFill>
                    <a:schemeClr val="tx1"/>
                  </a:solidFill>
                </a:rPr>
                <a:t>subPart</a:t>
              </a:r>
              <a:r>
                <a:rPr lang="en-US" sz="2000" b="1" dirty="0">
                  <a:solidFill>
                    <a:schemeClr val="tx1"/>
                  </a:solidFill>
                </a:rPr>
                <a:t>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6324600" y="4648200"/>
            <a:ext cx="2514600" cy="838200"/>
          </a:xfrm>
          <a:prstGeom prst="rect">
            <a:avLst/>
          </a:pr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47800"/>
            <a:ext cx="4419600" cy="1110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Rectangle 58"/>
          <p:cNvSpPr/>
          <p:nvPr/>
        </p:nvSpPr>
        <p:spPr>
          <a:xfrm>
            <a:off x="1447800" y="4267200"/>
            <a:ext cx="3581400" cy="1981200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PoBoL</a:t>
            </a:r>
            <a:r>
              <a:rPr lang="en-US" dirty="0" smtClean="0"/>
              <a:t> aims to represent minimal </a:t>
            </a:r>
            <a:r>
              <a:rPr lang="en-US" dirty="0" err="1" smtClean="0"/>
              <a:t>BioBrick</a:t>
            </a:r>
            <a:r>
              <a:rPr lang="en-US" dirty="0" smtClean="0">
                <a:latin typeface="Calibri"/>
              </a:rPr>
              <a:t>™</a:t>
            </a:r>
            <a:r>
              <a:rPr lang="en-US" dirty="0" smtClean="0"/>
              <a:t> information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6614071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BBF RFC 31: Provisional </a:t>
            </a:r>
            <a:r>
              <a:rPr lang="en-US" sz="1200" dirty="0" err="1"/>
              <a:t>BioBrick</a:t>
            </a:r>
            <a:r>
              <a:rPr lang="en-US" sz="1200" dirty="0"/>
              <a:t> </a:t>
            </a:r>
            <a:r>
              <a:rPr lang="en-US" sz="1200" dirty="0" smtClean="0"/>
              <a:t>Language (</a:t>
            </a:r>
            <a:r>
              <a:rPr lang="en-US" sz="1200" dirty="0" err="1" smtClean="0"/>
              <a:t>PoBoL</a:t>
            </a:r>
            <a:r>
              <a:rPr lang="en-US" sz="1200" dirty="0"/>
              <a:t>) </a:t>
            </a:r>
            <a:r>
              <a:rPr lang="en-US" sz="1200" dirty="0" err="1" smtClean="0"/>
              <a:t>doi</a:t>
            </a:r>
            <a:r>
              <a:rPr lang="en-US" sz="1200" dirty="0" smtClean="0"/>
              <a:t>: 1721.1/45537</a:t>
            </a:r>
            <a:endParaRPr lang="en-US" sz="1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762000"/>
            <a:ext cx="169213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ounded Rectangle 13"/>
          <p:cNvSpPr/>
          <p:nvPr/>
        </p:nvSpPr>
        <p:spPr>
          <a:xfrm>
            <a:off x="6324600" y="4572000"/>
            <a:ext cx="2308132" cy="4572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BioBrickFormat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10400" y="5029200"/>
            <a:ext cx="533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0000" y="5029200"/>
            <a:ext cx="533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29600" y="5029200"/>
            <a:ext cx="533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447800" y="4191000"/>
            <a:ext cx="2209800" cy="4572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chemeClr val="tx1"/>
                </a:solidFill>
              </a:rPr>
              <a:t>BioBrickBasic</a:t>
            </a:r>
            <a:r>
              <a:rPr lang="en-US" sz="2600" b="1" dirty="0" smtClean="0">
                <a:solidFill>
                  <a:schemeClr val="tx1"/>
                </a:solidFill>
              </a:rPr>
              <a:t>: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200400" y="5715000"/>
            <a:ext cx="1676399" cy="457200"/>
          </a:xfrm>
          <a:prstGeom prst="roundRect">
            <a:avLst/>
          </a:prstGeom>
          <a:solidFill>
            <a:srgbClr val="70F0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BBa_R0011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447800" y="5715000"/>
            <a:ext cx="1676399" cy="4572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BBa_B0012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447800" y="5181600"/>
            <a:ext cx="1676399" cy="457200"/>
          </a:xfrm>
          <a:prstGeom prst="roundRect">
            <a:avLst/>
          </a:prstGeom>
          <a:solidFill>
            <a:srgbClr val="9E5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BBa_C0062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3200400" y="5181600"/>
            <a:ext cx="1676399" cy="4572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BBa_B0010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447800" y="4648200"/>
            <a:ext cx="1676399" cy="457200"/>
          </a:xfrm>
          <a:prstGeom prst="roundRect">
            <a:avLst/>
          </a:prstGeom>
          <a:solidFill>
            <a:srgbClr val="70F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BBa_R0040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200400" y="4648200"/>
            <a:ext cx="1676399" cy="457200"/>
          </a:xfrm>
          <a:prstGeom prst="roundRect">
            <a:avLst/>
          </a:prstGeom>
          <a:solidFill>
            <a:srgbClr val="3E7A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BBa_B0034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400800" y="5029200"/>
            <a:ext cx="533400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1026" y="3048000"/>
            <a:ext cx="4724400" cy="3581400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04800" y="2895600"/>
            <a:ext cx="4648200" cy="4572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err="1" smtClean="0">
                <a:solidFill>
                  <a:schemeClr val="tx1"/>
                </a:solidFill>
              </a:rPr>
              <a:t>BioBrickComposite</a:t>
            </a:r>
            <a:r>
              <a:rPr lang="en-US" sz="2600" b="1" dirty="0" smtClean="0">
                <a:solidFill>
                  <a:schemeClr val="tx1"/>
                </a:solidFill>
              </a:rPr>
              <a:t>: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57800" y="4419600"/>
            <a:ext cx="1058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format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4998" y="4171890"/>
            <a:ext cx="1000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subPart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800" y="2438400"/>
            <a:ext cx="1676400" cy="457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BBa_F2620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5334000" y="2438400"/>
            <a:ext cx="1676399" cy="457200"/>
          </a:xfrm>
          <a:prstGeom prst="roundRect">
            <a:avLst/>
          </a:prstGeom>
          <a:solidFill>
            <a:srgbClr val="70F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BBa_R0011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257800" y="3048000"/>
            <a:ext cx="3733800" cy="3581400"/>
          </a:xfrm>
          <a:prstGeom prst="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5334000" y="2895600"/>
            <a:ext cx="3581400" cy="4572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err="1" smtClean="0">
                <a:solidFill>
                  <a:schemeClr val="tx1"/>
                </a:solidFill>
              </a:rPr>
              <a:t>BioBrickBasic</a:t>
            </a:r>
            <a:r>
              <a:rPr lang="en-US" sz="2600" b="1" dirty="0" smtClean="0">
                <a:solidFill>
                  <a:schemeClr val="tx1"/>
                </a:solidFill>
              </a:rPr>
              <a:t>: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02148" y="3352800"/>
            <a:ext cx="3900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008000"/>
                </a:solidFill>
              </a:rPr>
              <a:t>DNAsequence</a:t>
            </a:r>
            <a:r>
              <a:rPr lang="en-US" sz="2000" b="1" dirty="0" smtClean="0">
                <a:solidFill>
                  <a:srgbClr val="008000"/>
                </a:solidFill>
              </a:rPr>
              <a:t> 	</a:t>
            </a:r>
            <a:r>
              <a:rPr lang="en-US" sz="1200" dirty="0" err="1" smtClean="0"/>
              <a:t>acctgtaggatcgtacaggtttacgc</a:t>
            </a:r>
            <a:endParaRPr lang="en-US" sz="1200" dirty="0" smtClean="0"/>
          </a:p>
          <a:p>
            <a:r>
              <a:rPr lang="en-US" sz="1200" dirty="0" smtClean="0"/>
              <a:t>	</a:t>
            </a:r>
            <a:r>
              <a:rPr lang="en-US" sz="1200" dirty="0" smtClean="0"/>
              <a:t>		</a:t>
            </a:r>
            <a:r>
              <a:rPr lang="en-US" sz="1200" dirty="0" smtClean="0"/>
              <a:t>	</a:t>
            </a:r>
            <a:r>
              <a:rPr lang="en-US" sz="1200" dirty="0" err="1" smtClean="0"/>
              <a:t>aagaaaatggtttgttatagtcgaat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			</a:t>
            </a:r>
            <a:r>
              <a:rPr lang="en-US" sz="1200" dirty="0" err="1" smtClean="0"/>
              <a:t>aaa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34000" y="3925669"/>
            <a:ext cx="3581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7030A0"/>
                </a:solidFill>
              </a:rPr>
              <a:t>shortDescription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/>
              <a:t>Promoter activated by </a:t>
            </a:r>
            <a:r>
              <a:rPr lang="en-US" sz="1400" dirty="0" err="1" smtClean="0"/>
              <a:t>LuxR</a:t>
            </a:r>
            <a:r>
              <a:rPr lang="en-US" sz="1400" dirty="0" smtClean="0"/>
              <a:t> in concert with HSL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334000" y="54864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author </a:t>
            </a:r>
            <a:r>
              <a:rPr lang="en-US" sz="1200" dirty="0" err="1" smtClean="0"/>
              <a:t>Vinay</a:t>
            </a:r>
            <a:r>
              <a:rPr lang="en-US" sz="1200" dirty="0" smtClean="0"/>
              <a:t> S </a:t>
            </a:r>
            <a:r>
              <a:rPr lang="en-US" sz="1200" dirty="0" err="1" smtClean="0"/>
              <a:t>Mahajan</a:t>
            </a:r>
            <a:r>
              <a:rPr lang="en-US" sz="1200" dirty="0" smtClean="0"/>
              <a:t>, </a:t>
            </a:r>
            <a:r>
              <a:rPr lang="en-US" sz="1200" dirty="0" err="1" smtClean="0"/>
              <a:t>Voichita</a:t>
            </a:r>
            <a:r>
              <a:rPr lang="en-US" sz="1200" dirty="0" smtClean="0"/>
              <a:t> </a:t>
            </a:r>
            <a:r>
              <a:rPr lang="en-US" sz="1200" dirty="0" err="1" smtClean="0"/>
              <a:t>Marinescu</a:t>
            </a:r>
            <a:r>
              <a:rPr lang="en-US" sz="1200" dirty="0" smtClean="0"/>
              <a:t>, Brian Chow, Alexander </a:t>
            </a:r>
            <a:r>
              <a:rPr lang="en-US" sz="1200" dirty="0" err="1" smtClean="0"/>
              <a:t>Wissner</a:t>
            </a:r>
            <a:r>
              <a:rPr lang="en-US" sz="1200" dirty="0" smtClean="0"/>
              <a:t>-Gross and Peter Carr</a:t>
            </a:r>
            <a:endParaRPr lang="en-US" sz="2800" dirty="0" smtClean="0"/>
          </a:p>
        </p:txBody>
      </p:sp>
      <p:sp>
        <p:nvSpPr>
          <p:cNvPr id="84" name="Rectangle 83"/>
          <p:cNvSpPr/>
          <p:nvPr/>
        </p:nvSpPr>
        <p:spPr>
          <a:xfrm>
            <a:off x="5393449" y="5867400"/>
            <a:ext cx="5501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…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81000" y="3352800"/>
            <a:ext cx="4729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008000"/>
                </a:solidFill>
              </a:rPr>
              <a:t>DNAsequence</a:t>
            </a:r>
            <a:r>
              <a:rPr lang="en-US" sz="2000" b="1" dirty="0" smtClean="0">
                <a:solidFill>
                  <a:srgbClr val="008000"/>
                </a:solidFill>
              </a:rPr>
              <a:t> 	</a:t>
            </a:r>
            <a:r>
              <a:rPr lang="en-US" sz="1200" dirty="0" err="1" smtClean="0"/>
              <a:t>tccctatcagtgatagagattgacatccctatcagtga</a:t>
            </a:r>
            <a:endParaRPr lang="en-US" sz="1200" dirty="0" smtClean="0"/>
          </a:p>
          <a:p>
            <a:r>
              <a:rPr lang="en-US" sz="1200" dirty="0" smtClean="0"/>
              <a:t>		</a:t>
            </a:r>
            <a:r>
              <a:rPr lang="en-US" sz="1200" dirty="0" smtClean="0"/>
              <a:t>		</a:t>
            </a:r>
            <a:r>
              <a:rPr lang="en-US" sz="1200" dirty="0" err="1" smtClean="0"/>
              <a:t>tagagatactgagcactactagagaa</a:t>
            </a:r>
            <a:r>
              <a:rPr lang="en-US" sz="1200" dirty="0" smtClean="0"/>
              <a:t>… </a:t>
            </a:r>
            <a:r>
              <a:rPr lang="en-US" sz="1200" b="1" dirty="0" smtClean="0"/>
              <a:t>1061bp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1000" y="3810000"/>
            <a:ext cx="4674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7030A0"/>
                </a:solidFill>
              </a:rPr>
              <a:t>shortDescription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/>
              <a:t>receiver for bacterial signals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57200" y="5943600"/>
            <a:ext cx="5501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…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6553200" cy="1066800"/>
          </a:xfrm>
        </p:spPr>
        <p:txBody>
          <a:bodyPr/>
          <a:lstStyle/>
          <a:p>
            <a:pPr algn="l"/>
            <a:r>
              <a:rPr lang="en-US" dirty="0" err="1" smtClean="0"/>
              <a:t>PoBoL</a:t>
            </a:r>
            <a:r>
              <a:rPr lang="en-US" dirty="0" smtClean="0"/>
              <a:t> </a:t>
            </a:r>
            <a:r>
              <a:rPr lang="en-US" dirty="0" smtClean="0"/>
              <a:t>is a </a:t>
            </a:r>
            <a:r>
              <a:rPr lang="en-US" dirty="0" err="1" smtClean="0"/>
              <a:t>BioBrick</a:t>
            </a:r>
            <a:r>
              <a:rPr lang="en-US" dirty="0" smtClean="0"/>
              <a:t>™ semantic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0" y="1676400"/>
            <a:ext cx="2743200" cy="4267200"/>
          </a:xfrm>
        </p:spPr>
        <p:txBody>
          <a:bodyPr/>
          <a:lstStyle/>
          <a:p>
            <a:r>
              <a:rPr lang="en-US" dirty="0" smtClean="0"/>
              <a:t>Relationships between Individual </a:t>
            </a:r>
            <a:r>
              <a:rPr lang="en-US" dirty="0" err="1" smtClean="0"/>
              <a:t>BioBricks</a:t>
            </a:r>
            <a:endParaRPr lang="en-US" dirty="0" smtClean="0"/>
          </a:p>
          <a:p>
            <a:r>
              <a:rPr lang="en-US" dirty="0" smtClean="0"/>
              <a:t>Explicit assumptions regarding the intended meaning</a:t>
            </a:r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17" name="Group 54"/>
          <p:cNvGrpSpPr>
            <a:grpSpLocks noChangeAspect="1"/>
          </p:cNvGrpSpPr>
          <p:nvPr/>
        </p:nvGrpSpPr>
        <p:grpSpPr>
          <a:xfrm>
            <a:off x="533400" y="927354"/>
            <a:ext cx="5331121" cy="5417825"/>
            <a:chOff x="838200" y="1524000"/>
            <a:chExt cx="4442601" cy="4514854"/>
          </a:xfrm>
        </p:grpSpPr>
        <p:sp>
          <p:nvSpPr>
            <p:cNvPr id="4" name="Rectangle 3"/>
            <p:cNvSpPr/>
            <p:nvPr/>
          </p:nvSpPr>
          <p:spPr bwMode="auto">
            <a:xfrm>
              <a:off x="1403977" y="2101193"/>
              <a:ext cx="1737360" cy="3086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 err="1">
                  <a:solidFill>
                    <a:schemeClr val="tx1"/>
                  </a:solidFill>
                </a:rPr>
                <a:t>BioBrickBasic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403977" y="3592828"/>
              <a:ext cx="2377440" cy="2743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 err="1">
                  <a:solidFill>
                    <a:schemeClr val="tx1"/>
                  </a:solidFill>
                </a:rPr>
                <a:t>BioBrickComposite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403977" y="4284348"/>
              <a:ext cx="1920240" cy="2743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 err="1">
                  <a:solidFill>
                    <a:schemeClr val="tx1"/>
                  </a:solidFill>
                </a:rPr>
                <a:t>BioBrickVector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42"/>
            <p:cNvCxnSpPr>
              <a:endCxn id="8" idx="3"/>
            </p:cNvCxnSpPr>
            <p:nvPr/>
          </p:nvCxnSpPr>
          <p:spPr bwMode="auto">
            <a:xfrm rot="16200000" flipH="1">
              <a:off x="934178" y="1976662"/>
              <a:ext cx="457200" cy="100517"/>
            </a:xfrm>
            <a:prstGeom prst="bentConnector2">
              <a:avLst/>
            </a:prstGeom>
            <a:ln w="19050" cap="flat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Isosceles Triangle 7"/>
            <p:cNvSpPr>
              <a:spLocks noChangeAspect="1"/>
            </p:cNvSpPr>
            <p:nvPr/>
          </p:nvSpPr>
          <p:spPr bwMode="auto">
            <a:xfrm rot="5400000">
              <a:off x="1213037" y="2164080"/>
              <a:ext cx="182880" cy="18288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sp>
          <p:nvSpPr>
            <p:cNvPr id="9" name="Rectangle 3"/>
            <p:cNvSpPr/>
            <p:nvPr/>
          </p:nvSpPr>
          <p:spPr bwMode="auto">
            <a:xfrm>
              <a:off x="855337" y="1524000"/>
              <a:ext cx="1188720" cy="2743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 err="1">
                  <a:solidFill>
                    <a:schemeClr val="tx1"/>
                  </a:solidFill>
                </a:rPr>
                <a:t>BioBrick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838200" y="5181600"/>
              <a:ext cx="2011680" cy="2743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 err="1">
                  <a:solidFill>
                    <a:schemeClr val="tx1"/>
                  </a:solidFill>
                </a:rPr>
                <a:t>BioBrickFormat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403977" y="2701270"/>
              <a:ext cx="1005840" cy="27432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C0062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409693" y="2975590"/>
              <a:ext cx="1005840" cy="27432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B0010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403987" y="3249919"/>
              <a:ext cx="1005840" cy="27432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B0012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18936" y="1838320"/>
              <a:ext cx="544764" cy="256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is-a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32850" y="5181600"/>
              <a:ext cx="1097280" cy="2743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Sample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181480" y="4267203"/>
              <a:ext cx="822960" cy="2743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chemeClr val="tx1"/>
                  </a:solidFill>
                </a:rPr>
                <a:t>DNA</a:t>
              </a:r>
            </a:p>
          </p:txBody>
        </p:sp>
        <p:grpSp>
          <p:nvGrpSpPr>
            <p:cNvPr id="20" name="Group 138"/>
            <p:cNvGrpSpPr/>
            <p:nvPr/>
          </p:nvGrpSpPr>
          <p:grpSpPr>
            <a:xfrm>
              <a:off x="1021080" y="1798320"/>
              <a:ext cx="363415" cy="2028818"/>
              <a:chOff x="2576519" y="380999"/>
              <a:chExt cx="302846" cy="1690682"/>
            </a:xfrm>
          </p:grpSpPr>
          <p:cxnSp>
            <p:nvCxnSpPr>
              <p:cNvPr id="18" name="Straight Arrow Connector 42"/>
              <p:cNvCxnSpPr>
                <a:endCxn id="19" idx="3"/>
              </p:cNvCxnSpPr>
              <p:nvPr/>
            </p:nvCxnSpPr>
            <p:spPr bwMode="auto">
              <a:xfrm rot="16200000" flipH="1">
                <a:off x="1844501" y="1113017"/>
                <a:ext cx="1614482" cy="150446"/>
              </a:xfrm>
              <a:prstGeom prst="bentConnector2">
                <a:avLst/>
              </a:prstGeom>
              <a:ln w="19050" cap="flat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Isosceles Triangle 18"/>
              <p:cNvSpPr>
                <a:spLocks noChangeAspect="1"/>
              </p:cNvSpPr>
              <p:nvPr/>
            </p:nvSpPr>
            <p:spPr bwMode="auto">
              <a:xfrm rot="5400000">
                <a:off x="2726965" y="1919281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/>
              </a:p>
            </p:txBody>
          </p:sp>
        </p:grpSp>
        <p:grpSp>
          <p:nvGrpSpPr>
            <p:cNvPr id="34" name="Group 135"/>
            <p:cNvGrpSpPr/>
            <p:nvPr/>
          </p:nvGrpSpPr>
          <p:grpSpPr>
            <a:xfrm>
              <a:off x="929640" y="1798319"/>
              <a:ext cx="462906" cy="2743203"/>
              <a:chOff x="2500319" y="380998"/>
              <a:chExt cx="385755" cy="2286002"/>
            </a:xfrm>
          </p:grpSpPr>
          <p:cxnSp>
            <p:nvCxnSpPr>
              <p:cNvPr id="21" name="Straight Arrow Connector 42"/>
              <p:cNvCxnSpPr>
                <a:endCxn id="22" idx="3"/>
              </p:cNvCxnSpPr>
              <p:nvPr/>
            </p:nvCxnSpPr>
            <p:spPr bwMode="auto">
              <a:xfrm rot="16200000" flipH="1">
                <a:off x="1512096" y="1369221"/>
                <a:ext cx="2209801" cy="233355"/>
              </a:xfrm>
              <a:prstGeom prst="bentConnector2">
                <a:avLst/>
              </a:prstGeom>
              <a:ln w="19050" cap="flat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Isosceles Triangle 21"/>
              <p:cNvSpPr>
                <a:spLocks noChangeAspect="1"/>
              </p:cNvSpPr>
              <p:nvPr/>
            </p:nvSpPr>
            <p:spPr bwMode="auto">
              <a:xfrm rot="5400000">
                <a:off x="2733674" y="2514600"/>
                <a:ext cx="152400" cy="1524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971765" y="3335655"/>
              <a:ext cx="544764" cy="256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is-a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60333" y="4064152"/>
              <a:ext cx="544764" cy="256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is-a</a:t>
              </a:r>
              <a:endParaRPr lang="en-US" sz="1400" dirty="0"/>
            </a:p>
          </p:txBody>
        </p:sp>
        <p:cxnSp>
          <p:nvCxnSpPr>
            <p:cNvPr id="25" name="Straight Arrow Connector 180"/>
            <p:cNvCxnSpPr/>
            <p:nvPr/>
          </p:nvCxnSpPr>
          <p:spPr>
            <a:xfrm rot="5400000" flipH="1" flipV="1">
              <a:off x="2562699" y="2999901"/>
              <a:ext cx="391481" cy="365760"/>
            </a:xfrm>
            <a:prstGeom prst="bentConnector3">
              <a:avLst>
                <a:gd name="adj1" fmla="val -1094"/>
              </a:avLst>
            </a:prstGeom>
            <a:ln w="19050" cap="flat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Isosceles Triangle 25"/>
            <p:cNvSpPr>
              <a:spLocks noChangeAspect="1"/>
            </p:cNvSpPr>
            <p:nvPr/>
          </p:nvSpPr>
          <p:spPr>
            <a:xfrm rot="16200000">
              <a:off x="2432678" y="2758435"/>
              <a:ext cx="182880" cy="182880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sp>
          <p:nvSpPr>
            <p:cNvPr id="27" name="Isosceles Triangle 26"/>
            <p:cNvSpPr>
              <a:spLocks noChangeAspect="1"/>
            </p:cNvSpPr>
            <p:nvPr/>
          </p:nvSpPr>
          <p:spPr>
            <a:xfrm rot="16200000">
              <a:off x="2432678" y="3021334"/>
              <a:ext cx="182880" cy="182880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sp>
          <p:nvSpPr>
            <p:cNvPr id="28" name="Isosceles Triangle 27"/>
            <p:cNvSpPr>
              <a:spLocks noChangeAspect="1"/>
            </p:cNvSpPr>
            <p:nvPr/>
          </p:nvSpPr>
          <p:spPr>
            <a:xfrm rot="16200000">
              <a:off x="2438395" y="3284223"/>
              <a:ext cx="182880" cy="182880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2604138" y="3112764"/>
              <a:ext cx="336624" cy="2857"/>
            </a:xfrm>
            <a:prstGeom prst="straightConnector1">
              <a:avLst/>
            </a:prstGeom>
            <a:ln w="19050" cap="flat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609853" y="2849885"/>
              <a:ext cx="336624" cy="2857"/>
            </a:xfrm>
            <a:prstGeom prst="straightConnector1">
              <a:avLst/>
            </a:prstGeom>
            <a:ln w="19050" cap="flat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232777" y="4666323"/>
              <a:ext cx="559983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vector</a:t>
              </a:r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 rot="1760781">
              <a:off x="3439144" y="4151252"/>
              <a:ext cx="518572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insert</a:t>
              </a:r>
              <a:endParaRPr lang="en-US" sz="1400" dirty="0"/>
            </a:p>
          </p:txBody>
        </p:sp>
        <p:cxnSp>
          <p:nvCxnSpPr>
            <p:cNvPr id="33" name="Straight Arrow Connector 200"/>
            <p:cNvCxnSpPr/>
            <p:nvPr/>
          </p:nvCxnSpPr>
          <p:spPr>
            <a:xfrm rot="5400000">
              <a:off x="3038480" y="2992761"/>
              <a:ext cx="1005840" cy="982968"/>
            </a:xfrm>
            <a:prstGeom prst="bentConnector3">
              <a:avLst>
                <a:gd name="adj1" fmla="val 101136"/>
              </a:avLst>
            </a:prstGeom>
            <a:ln w="19050" cap="flat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172"/>
            <p:cNvGrpSpPr/>
            <p:nvPr/>
          </p:nvGrpSpPr>
          <p:grpSpPr>
            <a:xfrm rot="1840761">
              <a:off x="2999826" y="4244348"/>
              <a:ext cx="1131751" cy="182880"/>
              <a:chOff x="4419600" y="2209800"/>
              <a:chExt cx="943126" cy="152400"/>
            </a:xfrm>
          </p:grpSpPr>
          <p:sp>
            <p:nvSpPr>
              <p:cNvPr id="35" name="Isosceles Triangle 34"/>
              <p:cNvSpPr>
                <a:spLocks noChangeAspect="1"/>
              </p:cNvSpPr>
              <p:nvPr/>
            </p:nvSpPr>
            <p:spPr>
              <a:xfrm rot="16200000">
                <a:off x="4419600" y="2209800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4576761" y="2286000"/>
                <a:ext cx="785965" cy="1588"/>
              </a:xfrm>
              <a:prstGeom prst="straightConnector1">
                <a:avLst/>
              </a:prstGeom>
              <a:ln w="19050" cap="flat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114"/>
            <p:cNvGrpSpPr/>
            <p:nvPr/>
          </p:nvGrpSpPr>
          <p:grpSpPr>
            <a:xfrm flipV="1">
              <a:off x="2995995" y="4644393"/>
              <a:ext cx="1059742" cy="182880"/>
              <a:chOff x="4810125" y="676275"/>
              <a:chExt cx="883118" cy="152400"/>
            </a:xfrm>
          </p:grpSpPr>
          <p:sp>
            <p:nvSpPr>
              <p:cNvPr id="38" name="Isosceles Triangle 37"/>
              <p:cNvSpPr>
                <a:spLocks noChangeAspect="1"/>
              </p:cNvSpPr>
              <p:nvPr/>
            </p:nvSpPr>
            <p:spPr>
              <a:xfrm rot="16200000">
                <a:off x="4810125" y="676275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4964619" y="759620"/>
                <a:ext cx="728624" cy="2381"/>
              </a:xfrm>
              <a:prstGeom prst="straightConnector1">
                <a:avLst/>
              </a:prstGeom>
              <a:ln w="19050" cap="flat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ounded Rectangle 39"/>
            <p:cNvSpPr/>
            <p:nvPr/>
          </p:nvSpPr>
          <p:spPr>
            <a:xfrm>
              <a:off x="1403977" y="2426950"/>
              <a:ext cx="1005840" cy="27432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B0034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044057" y="3895726"/>
              <a:ext cx="1005840" cy="27432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I0462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778697" y="4598668"/>
              <a:ext cx="1188720" cy="27432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pSB1A2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1049667" y="5490214"/>
              <a:ext cx="1645920" cy="54864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5000"/>
                </a:lnSpc>
              </a:pPr>
              <a:r>
                <a:rPr lang="en-US" sz="2000" dirty="0" smtClean="0">
                  <a:solidFill>
                    <a:schemeClr val="tx1"/>
                  </a:solidFill>
                </a:rPr>
                <a:t>Assembly Standard 10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16200000">
              <a:off x="2819512" y="5321029"/>
              <a:ext cx="576012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format</a:t>
              </a:r>
              <a:endParaRPr lang="en-US" sz="1400" dirty="0"/>
            </a:p>
          </p:txBody>
        </p:sp>
        <p:sp>
          <p:nvSpPr>
            <p:cNvPr id="45" name="Isosceles Triangle 44"/>
            <p:cNvSpPr>
              <a:spLocks noChangeAspect="1"/>
            </p:cNvSpPr>
            <p:nvPr/>
          </p:nvSpPr>
          <p:spPr>
            <a:xfrm>
              <a:off x="4953000" y="4872996"/>
              <a:ext cx="182880" cy="182880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cxnSp>
          <p:nvCxnSpPr>
            <p:cNvPr id="46" name="Straight Arrow Connector 104"/>
            <p:cNvCxnSpPr>
              <a:endCxn id="48" idx="3"/>
            </p:cNvCxnSpPr>
            <p:nvPr/>
          </p:nvCxnSpPr>
          <p:spPr>
            <a:xfrm rot="5400000">
              <a:off x="4641532" y="5218749"/>
              <a:ext cx="622938" cy="182880"/>
            </a:xfrm>
            <a:prstGeom prst="bentConnector2">
              <a:avLst/>
            </a:prstGeom>
            <a:ln w="19050" cap="flat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4055737" y="4570091"/>
              <a:ext cx="1097280" cy="27432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DNA55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489960" y="5484498"/>
              <a:ext cx="1371600" cy="27432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Sample56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16200000">
              <a:off x="4797763" y="5323681"/>
              <a:ext cx="709596" cy="256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contains</a:t>
              </a:r>
              <a:endParaRPr lang="en-US" sz="1400" dirty="0"/>
            </a:p>
          </p:txBody>
        </p:sp>
        <p:sp>
          <p:nvSpPr>
            <p:cNvPr id="50" name="Isosceles Triangle 49"/>
            <p:cNvSpPr>
              <a:spLocks noChangeAspect="1"/>
            </p:cNvSpPr>
            <p:nvPr/>
          </p:nvSpPr>
          <p:spPr>
            <a:xfrm rot="5400000" flipV="1">
              <a:off x="2695578" y="5661663"/>
              <a:ext cx="182880" cy="182880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cxnSp>
          <p:nvCxnSpPr>
            <p:cNvPr id="51" name="Straight Arrow Connector 175"/>
            <p:cNvCxnSpPr>
              <a:stCxn id="50" idx="3"/>
              <a:endCxn id="42" idx="2"/>
            </p:cNvCxnSpPr>
            <p:nvPr/>
          </p:nvCxnSpPr>
          <p:spPr>
            <a:xfrm flipH="1" flipV="1">
              <a:off x="2373057" y="4872988"/>
              <a:ext cx="505400" cy="880115"/>
            </a:xfrm>
            <a:prstGeom prst="bentConnector4">
              <a:avLst>
                <a:gd name="adj1" fmla="val -22565"/>
                <a:gd name="adj2" fmla="val 74807"/>
              </a:avLst>
            </a:prstGeom>
            <a:ln w="19050" cap="flat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187"/>
            <p:cNvCxnSpPr>
              <a:stCxn id="53" idx="3"/>
            </p:cNvCxnSpPr>
            <p:nvPr/>
          </p:nvCxnSpPr>
          <p:spPr>
            <a:xfrm>
              <a:off x="2615569" y="2621281"/>
              <a:ext cx="1423031" cy="365759"/>
            </a:xfrm>
            <a:prstGeom prst="bentConnector3">
              <a:avLst>
                <a:gd name="adj1" fmla="val 22691"/>
              </a:avLst>
            </a:prstGeom>
            <a:ln w="19050" cap="flat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Isosceles Triangle 52"/>
            <p:cNvSpPr>
              <a:spLocks noChangeAspect="1"/>
            </p:cNvSpPr>
            <p:nvPr/>
          </p:nvSpPr>
          <p:spPr>
            <a:xfrm rot="16200000">
              <a:off x="2432689" y="2529841"/>
              <a:ext cx="182880" cy="182880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111871" y="2691628"/>
              <a:ext cx="668186" cy="2564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/>
                <a:t>subPart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534400" cy="1066800"/>
          </a:xfrm>
        </p:spPr>
        <p:txBody>
          <a:bodyPr/>
          <a:lstStyle/>
          <a:p>
            <a:pPr algn="l"/>
            <a:r>
              <a:rPr lang="en-US" dirty="0" smtClean="0"/>
              <a:t>Conforms to W3C information technology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Semantic Web Standards</a:t>
            </a:r>
          </a:p>
          <a:p>
            <a:r>
              <a:rPr lang="en-US" dirty="0" smtClean="0"/>
              <a:t>Common Ontology</a:t>
            </a:r>
          </a:p>
          <a:p>
            <a:pPr lvl="1"/>
            <a:r>
              <a:rPr lang="en-US" dirty="0" smtClean="0"/>
              <a:t>Concerned with definition of meaning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formal specification </a:t>
            </a:r>
            <a:r>
              <a:rPr lang="en-US" dirty="0" smtClean="0"/>
              <a:t>of </a:t>
            </a:r>
            <a:r>
              <a:rPr lang="en-US" dirty="0" smtClean="0"/>
              <a:t>the </a:t>
            </a:r>
            <a:r>
              <a:rPr lang="en-US" dirty="0" smtClean="0"/>
              <a:t>domain</a:t>
            </a:r>
            <a:endParaRPr lang="en-US" dirty="0" smtClean="0"/>
          </a:p>
          <a:p>
            <a:r>
              <a:rPr lang="en-US" dirty="0" smtClean="0"/>
              <a:t>Web Ontology Language (OWL)</a:t>
            </a:r>
          </a:p>
          <a:p>
            <a:pPr lvl="1"/>
            <a:r>
              <a:rPr lang="en-US" dirty="0" smtClean="0"/>
              <a:t>Access layer</a:t>
            </a:r>
          </a:p>
          <a:p>
            <a:pPr lvl="1"/>
            <a:r>
              <a:rPr lang="en-US" dirty="0" smtClean="0"/>
              <a:t>XML -&gt; RDF -&gt; OWL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w-horz-w3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619" y="1066857"/>
            <a:ext cx="2295238" cy="4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534400" cy="1066800"/>
          </a:xfrm>
        </p:spPr>
        <p:txBody>
          <a:bodyPr/>
          <a:lstStyle/>
          <a:p>
            <a:pPr algn="l"/>
            <a:r>
              <a:rPr lang="en-US" dirty="0" smtClean="0"/>
              <a:t>Compliance with W3C grants ability to </a:t>
            </a:r>
            <a:r>
              <a:rPr lang="en-US" dirty="0" smtClean="0"/>
              <a:t>r</a:t>
            </a:r>
            <a:r>
              <a:rPr lang="en-US" dirty="0" smtClean="0"/>
              <a:t>ead, manipulate, and interpret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APIs </a:t>
            </a:r>
            <a:r>
              <a:rPr lang="en-US" sz="2000" dirty="0" smtClean="0"/>
              <a:t>for: 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Java, Perl, Python, PHP, Ruby,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, </a:t>
            </a:r>
            <a:r>
              <a:rPr lang="en-US" sz="2000" dirty="0" err="1" smtClean="0"/>
              <a:t>.Net</a:t>
            </a:r>
            <a:r>
              <a:rPr lang="en-US" sz="2000" dirty="0" smtClean="0"/>
              <a:t> / </a:t>
            </a:r>
            <a:r>
              <a:rPr lang="en-US" sz="2000" dirty="0" err="1" smtClean="0"/>
              <a:t>Mono,C</a:t>
            </a:r>
            <a:r>
              <a:rPr lang="en-US" sz="2000" dirty="0" smtClean="0"/>
              <a:t>, C++,Lisp, Prolog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For example: </a:t>
            </a:r>
          </a:p>
          <a:p>
            <a:pPr lvl="3">
              <a:buFont typeface="Arial" pitchFamily="34" charset="0"/>
              <a:buChar char="•"/>
            </a:pPr>
            <a:r>
              <a:rPr lang="en-US" sz="1600" dirty="0" smtClean="0"/>
              <a:t>OWL API, Jena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Management of model structure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Protégé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Check consistency and infer data types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Pellet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389</Words>
  <Application>Microsoft Office PowerPoint</Application>
  <PresentationFormat>On-screen Show (4:3)</PresentationFormat>
  <Paragraphs>170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ＭＳ Ｐゴシック</vt:lpstr>
      <vt:lpstr>Arial</vt:lpstr>
      <vt:lpstr>Office Theme</vt:lpstr>
      <vt:lpstr>PoBoL – in 5min</vt:lpstr>
      <vt:lpstr>Provisional BioBrick Language (PoBoL)</vt:lpstr>
      <vt:lpstr>Modular architecture to encourage re-use, maintenance and evolution </vt:lpstr>
      <vt:lpstr>PoBoL Structure</vt:lpstr>
      <vt:lpstr>Structure illustrated through Canton, et al. ‘08 example BBa_F2620</vt:lpstr>
      <vt:lpstr>PoBoL aims to represent minimal BioBrick™ information</vt:lpstr>
      <vt:lpstr>PoBoL is a BioBrick™ semantic model</vt:lpstr>
      <vt:lpstr>Conforms to W3C information technology standards</vt:lpstr>
      <vt:lpstr>Compliance with W3C grants ability to read, manipulate, and interpret </vt:lpstr>
      <vt:lpstr>History</vt:lpstr>
      <vt:lpstr>Slide 11</vt:lpstr>
    </vt:vector>
  </TitlesOfParts>
  <Company>University of Washington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mgaldzic</cp:lastModifiedBy>
  <cp:revision>26</cp:revision>
  <dcterms:created xsi:type="dcterms:W3CDTF">2008-11-13T20:27:48Z</dcterms:created>
  <dcterms:modified xsi:type="dcterms:W3CDTF">2009-07-26T17:03:57Z</dcterms:modified>
</cp:coreProperties>
</file>