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81" autoAdjust="0"/>
    <p:restoredTop sz="96024"/>
  </p:normalViewPr>
  <p:slideViewPr>
    <p:cSldViewPr snapToGrid="0" snapToObjects="1">
      <p:cViewPr varScale="1">
        <p:scale>
          <a:sx n="116" d="100"/>
          <a:sy n="116" d="100"/>
        </p:scale>
        <p:origin x="192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EDE90-6550-C24D-BE8C-D3435D10BA44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5A3DC-8FDA-9F40-9B00-18A6942BA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16-PB-2906-Agile-BioFoundry-Motif_Vertical_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501650"/>
            <a:ext cx="2325687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685800" y="2322513"/>
            <a:ext cx="8001000" cy="9525"/>
          </a:xfrm>
          <a:prstGeom prst="line">
            <a:avLst/>
          </a:prstGeom>
          <a:ln w="762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2" descr="16-PB-2906_Agile_BioFoundry-ICON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38" b="24049"/>
          <a:stretch>
            <a:fillRect/>
          </a:stretch>
        </p:blipFill>
        <p:spPr bwMode="auto">
          <a:xfrm>
            <a:off x="5791200" y="3441700"/>
            <a:ext cx="3352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8974" y="3680459"/>
            <a:ext cx="7769225" cy="1544533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688974" y="2738967"/>
            <a:ext cx="7769225" cy="6556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5970315"/>
            <a:ext cx="4887686" cy="153888"/>
          </a:xfrm>
        </p:spPr>
        <p:txBody>
          <a:bodyPr/>
          <a:lstStyle>
            <a:lvl1pPr marL="0" indent="0">
              <a:buNone/>
              <a:defRPr sz="1000" cap="all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966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3038" y="169863"/>
            <a:ext cx="8797925" cy="6518275"/>
          </a:xfrm>
          <a:prstGeom prst="rect">
            <a:avLst/>
          </a:prstGeom>
          <a:solidFill>
            <a:srgbClr val="A4D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75" y="3667126"/>
            <a:ext cx="7772400" cy="66198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000" b="1" cap="none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09294"/>
            <a:ext cx="6813550" cy="1500187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85800" y="3338281"/>
            <a:ext cx="3987800" cy="32294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1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ub-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3038" y="169863"/>
            <a:ext cx="8797925" cy="6518275"/>
          </a:xfrm>
          <a:prstGeom prst="rect">
            <a:avLst/>
          </a:prstGeom>
          <a:solidFill>
            <a:srgbClr val="009C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black">
          <a:xfrm>
            <a:off x="688975" y="3667126"/>
            <a:ext cx="7772400" cy="66198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85800" y="4509294"/>
            <a:ext cx="6813550" cy="1500187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 bwMode="black">
          <a:xfrm>
            <a:off x="685800" y="3338281"/>
            <a:ext cx="3987800" cy="322943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483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1344613" y="777240"/>
            <a:ext cx="6155938" cy="30813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01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775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1C1803C-BAEC-FD4F-AE9B-8F3A961A8393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0235DE-A8CE-5D4C-A1FA-B599C2AC1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685799" y="171449"/>
            <a:ext cx="7993063" cy="64515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9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75" y="2226619"/>
            <a:ext cx="6810375" cy="3662364"/>
          </a:xfrm>
        </p:spPr>
        <p:txBody>
          <a:bodyPr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3"/>
          <p:cNvSpPr>
            <a:spLocks noGrp="1"/>
          </p:cNvSpPr>
          <p:nvPr>
            <p:ph type="title"/>
          </p:nvPr>
        </p:nvSpPr>
        <p:spPr>
          <a:xfrm>
            <a:off x="1344613" y="777240"/>
            <a:ext cx="6711696" cy="30813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75" y="2223949"/>
            <a:ext cx="3752396" cy="3662364"/>
          </a:xfrm>
        </p:spPr>
        <p:txBody>
          <a:bodyPr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1290" y="2223949"/>
            <a:ext cx="3752396" cy="3662364"/>
          </a:xfrm>
        </p:spPr>
        <p:txBody>
          <a:bodyPr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344613" y="777240"/>
            <a:ext cx="7070044" cy="30813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0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ong Headlin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975" y="2223949"/>
            <a:ext cx="3752396" cy="3662364"/>
          </a:xfrm>
        </p:spPr>
        <p:txBody>
          <a:bodyPr/>
          <a:lstStyle>
            <a:lvl1pPr>
              <a:spcAft>
                <a:spcPts val="1200"/>
              </a:spcAft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1344613" y="777240"/>
            <a:ext cx="6711696" cy="30813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spiring sales r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16-PB-2906-Agile-BioFoundry-BANNER-SIGNATURE-DK-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471488"/>
            <a:ext cx="205740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32661"/>
            <a:ext cx="7765142" cy="150018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17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spiring Sales Rep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038" y="169863"/>
            <a:ext cx="8797925" cy="6518275"/>
          </a:xfrm>
          <a:prstGeom prst="rect">
            <a:avLst/>
          </a:prstGeom>
          <a:solidFill>
            <a:srgbClr val="A4D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pic>
        <p:nvPicPr>
          <p:cNvPr id="5" name="Picture 11" descr="16-PB-2906-Agile-BioFoundry-BANNER-SIGNATURE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361950"/>
            <a:ext cx="22240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32661"/>
            <a:ext cx="7765142" cy="150018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085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3038" y="169863"/>
            <a:ext cx="8797925" cy="6518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pic>
        <p:nvPicPr>
          <p:cNvPr id="5" name="Picture 11" descr="16-PB-2906-Agile-BioFoundry-BANNER-SIGNATURE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361950"/>
            <a:ext cx="22240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85800" y="2232661"/>
            <a:ext cx="7765142" cy="150018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63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038" y="169863"/>
            <a:ext cx="8797925" cy="6518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pic>
        <p:nvPicPr>
          <p:cNvPr id="5" name="Picture 11" descr="16-PB-2906_Agile_BioFoundry-ICON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4" t="19579"/>
          <a:stretch>
            <a:fillRect/>
          </a:stretch>
        </p:blipFill>
        <p:spPr bwMode="auto">
          <a:xfrm>
            <a:off x="0" y="0"/>
            <a:ext cx="3994150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88975" y="3667126"/>
            <a:ext cx="7772400" cy="66198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85800" y="4509294"/>
            <a:ext cx="6813550" cy="1500187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9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930909"/>
            <a:ext cx="7993063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Rectangle 38"/>
          <p:cNvSpPr>
            <a:spLocks noChangeArrowheads="1"/>
          </p:cNvSpPr>
          <p:nvPr/>
        </p:nvSpPr>
        <p:spPr bwMode="auto">
          <a:xfrm>
            <a:off x="685800" y="6404238"/>
            <a:ext cx="4973638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/>
          <a:p>
            <a:pPr eaLnBrk="0" hangingPunct="0"/>
            <a:fld id="{2DD1F901-01BF-6C48-9F4B-94CBDB795D1B}" type="slidenum">
              <a:rPr lang="en-US" sz="600">
                <a:solidFill>
                  <a:schemeClr val="tx1"/>
                </a:solidFill>
                <a:cs typeface="Arial" charset="0"/>
              </a:rPr>
              <a:pPr eaLnBrk="0" hangingPunct="0"/>
              <a:t>‹#›</a:t>
            </a:fld>
            <a:r>
              <a:rPr lang="en-US" sz="600" dirty="0">
                <a:solidFill>
                  <a:schemeClr val="tx1"/>
                </a:solidFill>
              </a:rPr>
              <a:t>   </a:t>
            </a:r>
            <a:r>
              <a:rPr lang="en-US" sz="600" dirty="0">
                <a:solidFill>
                  <a:schemeClr val="tx1"/>
                </a:solidFill>
                <a:cs typeface="Arial" charset="0"/>
              </a:rPr>
              <a:t>|   © 2016-2018 Agile </a:t>
            </a:r>
            <a:r>
              <a:rPr lang="en-US" sz="600" dirty="0" err="1">
                <a:solidFill>
                  <a:schemeClr val="tx1"/>
                </a:solidFill>
                <a:cs typeface="Arial" charset="0"/>
              </a:rPr>
              <a:t>BioFoundry</a:t>
            </a:r>
            <a:endParaRPr lang="en-US" sz="600" dirty="0">
              <a:solidFill>
                <a:schemeClr val="tx1"/>
              </a:solidFill>
              <a:cs typeface="Arial" charset="0"/>
            </a:endParaRPr>
          </a:p>
          <a:p>
            <a:pPr eaLnBrk="0" hangingPunct="0"/>
            <a:r>
              <a:rPr lang="en-US" sz="600" dirty="0">
                <a:solidFill>
                  <a:schemeClr val="tx1"/>
                </a:solidFill>
                <a:cs typeface="Arial" charset="0"/>
              </a:rPr>
              <a:t>PROPRIETARY AND CONFIDENTIAL INFORMATION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6311900"/>
            <a:ext cx="80010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itle Placeholder 3"/>
          <p:cNvSpPr>
            <a:spLocks noGrp="1"/>
          </p:cNvSpPr>
          <p:nvPr>
            <p:ph type="title"/>
          </p:nvPr>
        </p:nvSpPr>
        <p:spPr bwMode="auto">
          <a:xfrm>
            <a:off x="685800" y="228599"/>
            <a:ext cx="7993063" cy="480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5" descr="16-PB-2906-Agile-BioFoundry-BANNER-SIGNATURE-GRE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6362700"/>
            <a:ext cx="17272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85800" y="0"/>
            <a:ext cx="7993063" cy="17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468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69863" indent="-169863" algn="l" rtl="0" eaLnBrk="1" fontAlgn="base" hangingPunct="1">
        <a:spcBef>
          <a:spcPct val="0"/>
        </a:spcBef>
        <a:spcAft>
          <a:spcPts val="180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98463" indent="-228600" algn="l" rtl="0" eaLnBrk="1" fontAlgn="base" hangingPunct="1">
        <a:spcBef>
          <a:spcPct val="0"/>
        </a:spcBef>
        <a:spcAft>
          <a:spcPts val="120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76263" indent="-177800" algn="l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804863" indent="-228600" algn="l" rtl="0" eaLnBrk="1" fontAlgn="base" hangingPunct="1">
        <a:spcBef>
          <a:spcPct val="0"/>
        </a:spcBef>
        <a:spcAft>
          <a:spcPts val="60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73138" indent="-168275" algn="l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8974" y="3680459"/>
            <a:ext cx="7769225" cy="1544533"/>
          </a:xfrm>
        </p:spPr>
        <p:txBody>
          <a:bodyPr/>
          <a:lstStyle/>
          <a:p>
            <a:r>
              <a:rPr lang="en-US" dirty="0"/>
              <a:t>Nathan J. Hillson (</a:t>
            </a:r>
            <a:r>
              <a:rPr lang="en-US" dirty="0" err="1"/>
              <a:t>njhillson@lbl.gov</a:t>
            </a:r>
            <a:r>
              <a:rPr lang="en-US" dirty="0"/>
              <a:t>) and </a:t>
            </a:r>
          </a:p>
          <a:p>
            <a:r>
              <a:rPr lang="en-US" dirty="0"/>
              <a:t>Hector A. </a:t>
            </a:r>
            <a:r>
              <a:rPr lang="en-US" dirty="0" err="1"/>
              <a:t>Plahar</a:t>
            </a:r>
            <a:r>
              <a:rPr lang="en-US" dirty="0"/>
              <a:t> (</a:t>
            </a:r>
            <a:r>
              <a:rPr lang="en-US" dirty="0" err="1"/>
              <a:t>haplahar@lbl.gov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Software for Synthetic Biology Workflows Workshop</a:t>
            </a:r>
          </a:p>
          <a:p>
            <a:r>
              <a:rPr lang="en-US" sz="1600" dirty="0"/>
              <a:t>Scottsdale, Arizona</a:t>
            </a:r>
          </a:p>
          <a:p>
            <a:r>
              <a:rPr lang="en-US" sz="1600" dirty="0"/>
              <a:t>June 7, 2018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ICE Software Platform</a:t>
            </a:r>
          </a:p>
        </p:txBody>
      </p:sp>
    </p:spTree>
    <p:extLst>
      <p:ext uri="{BB962C8B-B14F-4D97-AF65-F5344CB8AC3E}">
        <p14:creationId xmlns:p14="http://schemas.microsoft.com/office/powerpoint/2010/main" val="91230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57557"/>
            <a:ext cx="8458200" cy="4308872"/>
          </a:xfrm>
        </p:spPr>
        <p:txBody>
          <a:bodyPr/>
          <a:lstStyle/>
          <a:p>
            <a:r>
              <a:rPr lang="en-US" dirty="0"/>
              <a:t>ICE is an informatic repository (along with physical sample information) for DNA and protein sequences, microbial strains, and plant seeds</a:t>
            </a:r>
          </a:p>
          <a:p>
            <a:r>
              <a:rPr lang="en-US" dirty="0"/>
              <a:t>ICE has a well-defined and documented API (http://ice.jbei.org)</a:t>
            </a:r>
          </a:p>
          <a:p>
            <a:r>
              <a:rPr lang="en-US" dirty="0"/>
              <a:t>ICE is freely available (modified BSD license) at </a:t>
            </a:r>
            <a:r>
              <a:rPr lang="en-US" dirty="0">
                <a:cs typeface="Arial" charset="0"/>
              </a:rPr>
              <a:t>https://github.com/JBEI/ice</a:t>
            </a:r>
          </a:p>
          <a:p>
            <a:r>
              <a:rPr lang="en-US" dirty="0"/>
              <a:t>Examples of ICE instances available to the general public:</a:t>
            </a:r>
          </a:p>
          <a:p>
            <a:pPr lvl="1"/>
            <a:r>
              <a:rPr lang="en-US" dirty="0"/>
              <a:t>https://public-registry.jbei.org</a:t>
            </a:r>
          </a:p>
          <a:p>
            <a:pPr lvl="1"/>
            <a:r>
              <a:rPr lang="en-US" dirty="0"/>
              <a:t>https://registry.jgi.doe.gov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synberc-registry.jbei.org</a:t>
            </a:r>
            <a:endParaRPr lang="en-US" dirty="0"/>
          </a:p>
          <a:p>
            <a:pPr lvl="1"/>
            <a:r>
              <a:rPr lang="en-US" dirty="0"/>
              <a:t>https://acs-registry.jbei.org</a:t>
            </a:r>
            <a:endParaRPr lang="en-US" i="1" dirty="0"/>
          </a:p>
          <a:p>
            <a:pPr lvl="1"/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657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Plasmid Entry View</a:t>
            </a:r>
          </a:p>
        </p:txBody>
      </p:sp>
      <p:pic>
        <p:nvPicPr>
          <p:cNvPr id="6" name="Picture 5" descr="Screen Shot 2018-06-05 at 4.47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856129"/>
            <a:ext cx="6160797" cy="3328856"/>
          </a:xfrm>
          <a:prstGeom prst="rect">
            <a:avLst/>
          </a:prstGeom>
        </p:spPr>
      </p:pic>
      <p:pic>
        <p:nvPicPr>
          <p:cNvPr id="7" name="Picture 6" descr="Screen Shot 2018-06-05 at 4.48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70" y="4135274"/>
            <a:ext cx="4897725" cy="23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047693"/>
            <a:ext cx="7993063" cy="4154984"/>
          </a:xfrm>
        </p:spPr>
        <p:txBody>
          <a:bodyPr/>
          <a:lstStyle/>
          <a:p>
            <a:r>
              <a:rPr lang="en-US" dirty="0"/>
              <a:t>ICE supports </a:t>
            </a:r>
            <a:r>
              <a:rPr lang="en-US" dirty="0" err="1"/>
              <a:t>Genbank</a:t>
            </a:r>
            <a:r>
              <a:rPr lang="en-US" dirty="0"/>
              <a:t>, FASTA, and SBOL (v1.1 and 2.0) DNA sequence formats and can convert between formats</a:t>
            </a:r>
          </a:p>
          <a:p>
            <a:r>
              <a:rPr lang="en-US" dirty="0"/>
              <a:t>ICE supports FASTA protein sequence formats</a:t>
            </a:r>
          </a:p>
          <a:p>
            <a:r>
              <a:rPr lang="en-US" dirty="0"/>
              <a:t>ICE enables fine-grained permissions for individuals or groups on a per-entry or set-of-entries basis</a:t>
            </a:r>
          </a:p>
          <a:p>
            <a:r>
              <a:rPr lang="en-US" dirty="0"/>
              <a:t>ICE generates API keys to enable an ICE instance to interact with a third-party application</a:t>
            </a:r>
          </a:p>
          <a:p>
            <a:r>
              <a:rPr lang="en-US" dirty="0"/>
              <a:t>ICE serves as a repository for physical sample tracking information</a:t>
            </a:r>
          </a:p>
          <a:p>
            <a:r>
              <a:rPr lang="en-US" dirty="0"/>
              <a:t>ICE offers advanced keyword and BLAST search 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6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Journal Editor Tools</a:t>
            </a:r>
          </a:p>
        </p:txBody>
      </p:sp>
      <p:pic>
        <p:nvPicPr>
          <p:cNvPr id="8" name="Picture 7" descr="Screen Shot 2018-06-05 at 4.32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049883"/>
            <a:ext cx="7506582" cy="48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of Registries</a:t>
            </a:r>
          </a:p>
        </p:txBody>
      </p:sp>
      <p:pic>
        <p:nvPicPr>
          <p:cNvPr id="5" name="wor-recording2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5799" y="995963"/>
            <a:ext cx="8339922" cy="5105714"/>
          </a:xfrm>
        </p:spPr>
      </p:pic>
    </p:spTree>
    <p:extLst>
      <p:ext uri="{BB962C8B-B14F-4D97-AF65-F5344CB8AC3E}">
        <p14:creationId xmlns:p14="http://schemas.microsoft.com/office/powerpoint/2010/main" val="335766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20" y="168770"/>
            <a:ext cx="8007159" cy="52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36627"/>
      </p:ext>
    </p:extLst>
  </p:cSld>
  <p:clrMapOvr>
    <a:masterClrMapping/>
  </p:clrMapOvr>
</p:sld>
</file>

<file path=ppt/theme/theme1.xml><?xml version="1.0" encoding="utf-8"?>
<a:theme xmlns:a="http://schemas.openxmlformats.org/drawingml/2006/main" name="2016 Agile BioFoundry Presentation Template">
  <a:themeElements>
    <a:clrScheme name="Custom 1">
      <a:dk1>
        <a:srgbClr val="000000"/>
      </a:dk1>
      <a:lt1>
        <a:srgbClr val="FFFFFF"/>
      </a:lt1>
      <a:dk2>
        <a:srgbClr val="48A9C5"/>
      </a:dk2>
      <a:lt2>
        <a:srgbClr val="A4D65E"/>
      </a:lt2>
      <a:accent1>
        <a:srgbClr val="009CBD"/>
      </a:accent1>
      <a:accent2>
        <a:srgbClr val="007096"/>
      </a:accent2>
      <a:accent3>
        <a:srgbClr val="78BD20"/>
      </a:accent3>
      <a:accent4>
        <a:srgbClr val="A9D161"/>
      </a:accent4>
      <a:accent5>
        <a:srgbClr val="64A70C"/>
      </a:accent5>
      <a:accent6>
        <a:srgbClr val="0085A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15739E23-CAB7-9D46-AF0D-CDEA1C2B756B}" vid="{6B0CDE36-994D-BF49-8AB5-3513E3A260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</TotalTime>
  <Words>225</Words>
  <Application>Microsoft Macintosh PowerPoint</Application>
  <PresentationFormat>On-screen Show (4:3)</PresentationFormat>
  <Paragraphs>26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2016 Agile BioFoundry Presentation Template</vt:lpstr>
      <vt:lpstr>ICE Software Platform</vt:lpstr>
      <vt:lpstr>Introduction</vt:lpstr>
      <vt:lpstr>Plasmid Entry View</vt:lpstr>
      <vt:lpstr>Additional Features</vt:lpstr>
      <vt:lpstr>Scientific Journal Editor Tools</vt:lpstr>
      <vt:lpstr>Web of Registries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BioFoundry template</dc:title>
  <dc:creator>Nathan Hillson</dc:creator>
  <cp:lastModifiedBy>Nathan Hillson</cp:lastModifiedBy>
  <cp:revision>208</cp:revision>
  <dcterms:created xsi:type="dcterms:W3CDTF">2017-06-29T18:08:27Z</dcterms:created>
  <dcterms:modified xsi:type="dcterms:W3CDTF">2018-06-06T17:53:57Z</dcterms:modified>
</cp:coreProperties>
</file>