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8"/>
  </p:notesMasterIdLst>
  <p:sldIdLst>
    <p:sldId id="272" r:id="rId3"/>
    <p:sldId id="257" r:id="rId4"/>
    <p:sldId id="276" r:id="rId5"/>
    <p:sldId id="275" r:id="rId6"/>
    <p:sldId id="274" r:id="rId7"/>
  </p:sldIdLst>
  <p:sldSz cx="10080625" cy="7559675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8"/>
    <p:restoredTop sz="94849"/>
  </p:normalViewPr>
  <p:slideViewPr>
    <p:cSldViewPr snapToGrid="0" snapToObjects="1">
      <p:cViewPr varScale="1">
        <p:scale>
          <a:sx n="105" d="100"/>
          <a:sy n="105" d="100"/>
        </p:scale>
        <p:origin x="14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71162C-E783-9649-BC92-EB58AFB65B78}" type="datetimeFigureOut">
              <a:rPr lang="en-US" smtClean="0"/>
              <a:t>6/11/18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624013" y="1257300"/>
            <a:ext cx="4524375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6980D0-CFBF-9943-92D3-FB46F5D1A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33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7288" y="682625"/>
            <a:ext cx="4546600" cy="3411538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66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3772" y="4321674"/>
            <a:ext cx="5030456" cy="417053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715" tIns="45858" rIns="91715" bIns="45858"/>
          <a:lstStyle/>
          <a:p>
            <a:endParaRPr lang="en-US" dirty="0">
              <a:latin typeface="Times New Roman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68213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128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3640" y="1768680"/>
            <a:ext cx="907128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3640" y="4059000"/>
            <a:ext cx="907128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128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3640" y="1768680"/>
            <a:ext cx="442656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1960" y="1768680"/>
            <a:ext cx="442656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1960" y="4059000"/>
            <a:ext cx="442656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3640" y="4059000"/>
            <a:ext cx="442656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128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3640" y="1768680"/>
            <a:ext cx="907128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3640" y="1768680"/>
            <a:ext cx="907128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7" name="Picture 36"/>
          <p:cNvPicPr/>
          <p:nvPr/>
        </p:nvPicPr>
        <p:blipFill>
          <a:blip r:embed="rId2"/>
          <a:stretch>
            <a:fillRect/>
          </a:stretch>
        </p:blipFill>
        <p:spPr>
          <a:xfrm>
            <a:off x="2291760" y="176832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Picture 37"/>
          <p:cNvPicPr/>
          <p:nvPr/>
        </p:nvPicPr>
        <p:blipFill>
          <a:blip r:embed="rId2"/>
          <a:stretch>
            <a:fillRect/>
          </a:stretch>
        </p:blipFill>
        <p:spPr>
          <a:xfrm>
            <a:off x="2291760" y="1768320"/>
            <a:ext cx="5495040" cy="4384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128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503640" y="1768680"/>
            <a:ext cx="9071280" cy="438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128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03640" y="1768680"/>
            <a:ext cx="907128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128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03640" y="1768680"/>
            <a:ext cx="442656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5151960" y="1768680"/>
            <a:ext cx="442656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128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503640" y="301320"/>
            <a:ext cx="9071280" cy="58507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128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3640" y="1768680"/>
            <a:ext cx="442656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03640" y="4059000"/>
            <a:ext cx="442656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1960" y="1768680"/>
            <a:ext cx="442656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128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3640" y="1768680"/>
            <a:ext cx="9071280" cy="438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128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3640" y="1768680"/>
            <a:ext cx="442656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1960" y="1768680"/>
            <a:ext cx="442656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151960" y="4059000"/>
            <a:ext cx="442656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128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3640" y="1768680"/>
            <a:ext cx="442656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151960" y="1768680"/>
            <a:ext cx="442656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503640" y="4059000"/>
            <a:ext cx="907128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128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503640" y="1768680"/>
            <a:ext cx="907128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503640" y="4059000"/>
            <a:ext cx="907128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128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503640" y="1768680"/>
            <a:ext cx="442656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5151960" y="1768680"/>
            <a:ext cx="442656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5151960" y="4059000"/>
            <a:ext cx="442656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503640" y="4059000"/>
            <a:ext cx="442656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128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503640" y="1768680"/>
            <a:ext cx="907128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503640" y="1768680"/>
            <a:ext cx="907128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76" name="Picture 75"/>
          <p:cNvPicPr/>
          <p:nvPr/>
        </p:nvPicPr>
        <p:blipFill>
          <a:blip r:embed="rId2"/>
          <a:stretch>
            <a:fillRect/>
          </a:stretch>
        </p:blipFill>
        <p:spPr>
          <a:xfrm>
            <a:off x="2291760" y="176832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77" name="Picture 76"/>
          <p:cNvPicPr/>
          <p:nvPr/>
        </p:nvPicPr>
        <p:blipFill>
          <a:blip r:embed="rId2"/>
          <a:stretch>
            <a:fillRect/>
          </a:stretch>
        </p:blipFill>
        <p:spPr>
          <a:xfrm>
            <a:off x="2291760" y="1768320"/>
            <a:ext cx="5495040" cy="4384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128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3640" y="1768680"/>
            <a:ext cx="907128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128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3640" y="1768680"/>
            <a:ext cx="442656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1960" y="1768680"/>
            <a:ext cx="442656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128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3640" y="301320"/>
            <a:ext cx="9071280" cy="58507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128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3640" y="1768680"/>
            <a:ext cx="442656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3640" y="4059000"/>
            <a:ext cx="442656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1960" y="1768680"/>
            <a:ext cx="442656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128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3640" y="1768680"/>
            <a:ext cx="442656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1960" y="1768680"/>
            <a:ext cx="442656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1960" y="4059000"/>
            <a:ext cx="442656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128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3640" y="1768680"/>
            <a:ext cx="442656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1960" y="1768680"/>
            <a:ext cx="442656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3640" y="4059000"/>
            <a:ext cx="907128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4.xml"/><Relationship Id="rId13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fld id="{8704A1A9-BF32-40CB-9CB5-CCC540FFF248}" type="slidenum">
              <a:rPr lang="en-US" sz="1400">
                <a:latin typeface="Times New Roman"/>
              </a:r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503640" y="1768680"/>
            <a:ext cx="9071280" cy="438444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28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503640" y="6886800"/>
            <a:ext cx="2348280" cy="520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3447000" y="6886800"/>
            <a:ext cx="3194640" cy="520920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7227000" y="6886800"/>
            <a:ext cx="2348280" cy="52092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fld id="{FDCD4ABA-0454-4246-9BBD-05A6798821A9}" type="slidenum">
              <a:rPr lang="en-US" sz="1400">
                <a:latin typeface="Times New Roman"/>
              </a:r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4" Type="http://schemas.openxmlformats.org/officeDocument/2006/relationships/image" Target="../media/image7.jpeg"/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2549220"/>
            <a:ext cx="10080625" cy="1262160"/>
          </a:xfrm>
        </p:spPr>
        <p:txBody>
          <a:bodyPr/>
          <a:lstStyle/>
          <a:p>
            <a:pPr algn="ctr"/>
            <a:r>
              <a:rPr lang="en-US" altLang="zh-CN" dirty="0" smtClean="0"/>
              <a:t>Cello:</a:t>
            </a:r>
            <a:r>
              <a:rPr lang="en-US" altLang="zh-CN" dirty="0"/>
              <a:t> </a:t>
            </a:r>
            <a:r>
              <a:rPr lang="en-US" altLang="zh-CN" dirty="0" smtClean="0"/>
              <a:t>genetic</a:t>
            </a:r>
            <a:r>
              <a:rPr lang="zh-CN" altLang="en-US" dirty="0" smtClean="0"/>
              <a:t> </a:t>
            </a:r>
            <a:r>
              <a:rPr lang="en-US" altLang="zh-CN" dirty="0"/>
              <a:t>circuit</a:t>
            </a:r>
            <a:r>
              <a:rPr lang="zh-CN" altLang="en-US" dirty="0"/>
              <a:t> </a:t>
            </a:r>
            <a:r>
              <a:rPr lang="en-US" altLang="zh-CN" dirty="0" smtClean="0"/>
              <a:t>design</a:t>
            </a:r>
            <a:r>
              <a:rPr lang="zh-CN" altLang="en-US" dirty="0" smtClean="0"/>
              <a:t> </a:t>
            </a:r>
            <a:r>
              <a:rPr lang="en-US" altLang="zh-CN" dirty="0" smtClean="0"/>
              <a:t>automation</a:t>
            </a:r>
            <a:r>
              <a:rPr lang="zh-CN" altLang="en-US" dirty="0" smtClean="0"/>
              <a:t> </a:t>
            </a:r>
            <a:br>
              <a:rPr lang="zh-CN" altLang="en-US" dirty="0" smtClean="0"/>
            </a:br>
            <a:r>
              <a:rPr lang="en-US" altLang="zh-CN" sz="3200" dirty="0" smtClean="0"/>
              <a:t>A</a:t>
            </a:r>
            <a:r>
              <a:rPr lang="zh-CN" altLang="en-US" sz="3200" dirty="0" smtClean="0"/>
              <a:t> </a:t>
            </a:r>
            <a:r>
              <a:rPr lang="en-US" altLang="zh-CN" sz="3200" dirty="0"/>
              <a:t>p</a:t>
            </a:r>
            <a:r>
              <a:rPr lang="en-US" altLang="zh-CN" sz="3200" dirty="0" smtClean="0"/>
              <a:t>rogramming </a:t>
            </a:r>
            <a:r>
              <a:rPr lang="en-US" altLang="zh-CN" sz="3200" dirty="0"/>
              <a:t>l</a:t>
            </a:r>
            <a:r>
              <a:rPr lang="en-US" altLang="zh-CN" sz="3200" dirty="0" smtClean="0"/>
              <a:t>anguage for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cells </a:t>
            </a:r>
            <a:r>
              <a:rPr lang="en-US" altLang="zh-CN" dirty="0"/>
              <a:t/>
            </a:r>
            <a:br>
              <a:rPr lang="en-US" altLang="zh-CN" dirty="0"/>
            </a:b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29040" y="4530420"/>
            <a:ext cx="9071280" cy="1262160"/>
          </a:xfrm>
          <a:prstGeom prst="rect">
            <a:avLst/>
          </a:prstGeom>
        </p:spPr>
        <p:txBody>
          <a:bodyPr lIns="0" tIns="0" rIns="0" bIns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2400" dirty="0" smtClean="0"/>
              <a:t>Shuyi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Zhang</a:t>
            </a:r>
            <a:endParaRPr lang="zh-CN" altLang="en-US" sz="2400" dirty="0" smtClean="0"/>
          </a:p>
          <a:p>
            <a:pPr algn="ctr"/>
            <a:r>
              <a:rPr lang="en-US" sz="2400" dirty="0"/>
              <a:t>Massachusetts Institute of Technology</a:t>
            </a:r>
          </a:p>
          <a:p>
            <a:pPr algn="ctr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32027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4"/>
          <p:cNvSpPr/>
          <p:nvPr/>
        </p:nvSpPr>
        <p:spPr>
          <a:xfrm>
            <a:off x="10800" y="7208640"/>
            <a:ext cx="10065600" cy="3168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500">
                <a:solidFill>
                  <a:srgbClr val="000000"/>
                </a:solidFill>
                <a:latin typeface="Arial"/>
                <a:ea typeface="DejaVu Sans"/>
              </a:rPr>
              <a:t>Nielsen et al., Science (2016)</a:t>
            </a:r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3675" y="2004489"/>
            <a:ext cx="10080075" cy="412333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152824"/>
            <a:ext cx="10080625" cy="7708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9" dirty="0" smtClean="0"/>
              <a:t>Cello</a:t>
            </a:r>
            <a:r>
              <a:rPr lang="zh-CN" altLang="en-US" sz="4409" dirty="0" smtClean="0"/>
              <a:t> </a:t>
            </a:r>
            <a:r>
              <a:rPr lang="en-US" altLang="zh-CN" sz="4409" dirty="0" smtClean="0"/>
              <a:t>workflow</a:t>
            </a:r>
            <a:endParaRPr lang="en-US" sz="4409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4"/>
          <p:cNvSpPr/>
          <p:nvPr/>
        </p:nvSpPr>
        <p:spPr>
          <a:xfrm>
            <a:off x="10800" y="7208640"/>
            <a:ext cx="10065600" cy="3168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500">
                <a:solidFill>
                  <a:srgbClr val="000000"/>
                </a:solidFill>
                <a:latin typeface="Arial"/>
                <a:ea typeface="DejaVu Sans"/>
              </a:rPr>
              <a:t>Nielsen et al., Science (2016)</a:t>
            </a:r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8312" y="923676"/>
            <a:ext cx="9144000" cy="374042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152824"/>
            <a:ext cx="10080625" cy="7708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9" dirty="0" smtClean="0"/>
              <a:t>A</a:t>
            </a:r>
            <a:r>
              <a:rPr lang="zh-CN" altLang="en-US" sz="4409" dirty="0" smtClean="0"/>
              <a:t> </a:t>
            </a:r>
            <a:r>
              <a:rPr lang="en-US" altLang="zh-CN" sz="4409" dirty="0" smtClean="0"/>
              <a:t>user</a:t>
            </a:r>
            <a:r>
              <a:rPr lang="zh-CN" altLang="en-US" sz="4409" dirty="0" smtClean="0"/>
              <a:t> </a:t>
            </a:r>
            <a:r>
              <a:rPr lang="en-US" altLang="zh-CN" sz="4409" dirty="0" smtClean="0"/>
              <a:t>friendly</a:t>
            </a:r>
            <a:r>
              <a:rPr lang="zh-CN" altLang="en-US" sz="4409" dirty="0" smtClean="0"/>
              <a:t> </a:t>
            </a:r>
            <a:r>
              <a:rPr lang="en-US" altLang="zh-CN" sz="4409" dirty="0" smtClean="0"/>
              <a:t>web</a:t>
            </a:r>
            <a:r>
              <a:rPr lang="zh-CN" altLang="en-US" sz="4409" dirty="0" smtClean="0"/>
              <a:t> </a:t>
            </a:r>
            <a:r>
              <a:rPr lang="en-US" altLang="zh-CN" sz="4409" dirty="0" smtClean="0"/>
              <a:t>version</a:t>
            </a:r>
            <a:endParaRPr lang="en-US" sz="4409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8312" y="4760591"/>
            <a:ext cx="9144000" cy="234174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8595508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0" y="152824"/>
            <a:ext cx="10080625" cy="7708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9" dirty="0" smtClean="0"/>
              <a:t>Cello</a:t>
            </a:r>
            <a:r>
              <a:rPr lang="zh-CN" altLang="en-US" sz="4409" dirty="0" smtClean="0"/>
              <a:t> </a:t>
            </a:r>
            <a:r>
              <a:rPr lang="en-US" altLang="zh-CN" sz="4409" dirty="0" smtClean="0"/>
              <a:t>is</a:t>
            </a:r>
            <a:r>
              <a:rPr lang="zh-CN" altLang="en-US" sz="4409" dirty="0" smtClean="0"/>
              <a:t> </a:t>
            </a:r>
            <a:r>
              <a:rPr lang="en-US" altLang="zh-CN" sz="4409" dirty="0" smtClean="0"/>
              <a:t>a</a:t>
            </a:r>
            <a:r>
              <a:rPr lang="zh-CN" altLang="en-US" sz="4409" dirty="0" smtClean="0"/>
              <a:t> </a:t>
            </a:r>
            <a:r>
              <a:rPr lang="en-US" altLang="zh-CN" sz="4409" dirty="0" smtClean="0"/>
              <a:t>flexible</a:t>
            </a:r>
            <a:r>
              <a:rPr lang="zh-CN" altLang="en-US" sz="4409" dirty="0" smtClean="0"/>
              <a:t> </a:t>
            </a:r>
            <a:r>
              <a:rPr lang="en-US" altLang="zh-CN" sz="4409" dirty="0" smtClean="0"/>
              <a:t>platform</a:t>
            </a:r>
            <a:endParaRPr lang="en-US" sz="4409" dirty="0"/>
          </a:p>
        </p:txBody>
      </p:sp>
      <p:sp>
        <p:nvSpPr>
          <p:cNvPr id="20" name="Rounded Rectangle 19"/>
          <p:cNvSpPr/>
          <p:nvPr/>
        </p:nvSpPr>
        <p:spPr>
          <a:xfrm>
            <a:off x="694944" y="2201400"/>
            <a:ext cx="1670304" cy="426720"/>
          </a:xfrm>
          <a:prstGeom prst="roundRect">
            <a:avLst>
              <a:gd name="adj" fmla="val 3381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694944" y="2260872"/>
            <a:ext cx="740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header</a:t>
            </a:r>
            <a:endParaRPr lang="en-US" sz="1400" dirty="0"/>
          </a:p>
        </p:txBody>
      </p:sp>
      <p:sp>
        <p:nvSpPr>
          <p:cNvPr id="22" name="Rounded Rectangle 21"/>
          <p:cNvSpPr/>
          <p:nvPr/>
        </p:nvSpPr>
        <p:spPr>
          <a:xfrm>
            <a:off x="694944" y="2849880"/>
            <a:ext cx="1670304" cy="426720"/>
          </a:xfrm>
          <a:prstGeom prst="roundRect">
            <a:avLst>
              <a:gd name="adj" fmla="val 3381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694944" y="2909352"/>
            <a:ext cx="15664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</a:t>
            </a:r>
            <a:r>
              <a:rPr lang="en-US" sz="1400" dirty="0" smtClean="0"/>
              <a:t>easurement </a:t>
            </a:r>
            <a:r>
              <a:rPr lang="en-US" sz="1400" dirty="0" err="1" smtClean="0"/>
              <a:t>std</a:t>
            </a:r>
            <a:endParaRPr lang="en-US" sz="1400" dirty="0"/>
          </a:p>
        </p:txBody>
      </p:sp>
      <p:sp>
        <p:nvSpPr>
          <p:cNvPr id="24" name="Rectangle 23"/>
          <p:cNvSpPr/>
          <p:nvPr/>
        </p:nvSpPr>
        <p:spPr>
          <a:xfrm>
            <a:off x="573024" y="2048256"/>
            <a:ext cx="1901952" cy="137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512362" y="1710743"/>
            <a:ext cx="18469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Experimental system</a:t>
            </a:r>
            <a:endParaRPr lang="en-US" sz="1400" dirty="0"/>
          </a:p>
        </p:txBody>
      </p:sp>
      <p:grpSp>
        <p:nvGrpSpPr>
          <p:cNvPr id="51" name="Group 50"/>
          <p:cNvGrpSpPr/>
          <p:nvPr/>
        </p:nvGrpSpPr>
        <p:grpSpPr>
          <a:xfrm>
            <a:off x="2980944" y="2849880"/>
            <a:ext cx="1670304" cy="426720"/>
            <a:chOff x="2980944" y="2752344"/>
            <a:chExt cx="1670304" cy="426720"/>
          </a:xfrm>
        </p:grpSpPr>
        <p:sp>
          <p:nvSpPr>
            <p:cNvPr id="27" name="Rounded Rectangle 26"/>
            <p:cNvSpPr/>
            <p:nvPr/>
          </p:nvSpPr>
          <p:spPr>
            <a:xfrm>
              <a:off x="2980944" y="2752344"/>
              <a:ext cx="1670304" cy="426720"/>
            </a:xfrm>
            <a:prstGeom prst="roundRect">
              <a:avLst>
                <a:gd name="adj" fmla="val 3381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980944" y="2811816"/>
              <a:ext cx="13580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g</a:t>
              </a:r>
              <a:r>
                <a:rPr lang="en-US" sz="1400" dirty="0" smtClean="0"/>
                <a:t>ate cytometry</a:t>
              </a:r>
              <a:endParaRPr lang="en-US" sz="1400" dirty="0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5094912" y="2849880"/>
            <a:ext cx="1670304" cy="426720"/>
            <a:chOff x="5009568" y="2752344"/>
            <a:chExt cx="1670304" cy="426720"/>
          </a:xfrm>
        </p:grpSpPr>
        <p:sp>
          <p:nvSpPr>
            <p:cNvPr id="29" name="Rounded Rectangle 28"/>
            <p:cNvSpPr/>
            <p:nvPr/>
          </p:nvSpPr>
          <p:spPr>
            <a:xfrm>
              <a:off x="5009568" y="2752344"/>
              <a:ext cx="1670304" cy="426720"/>
            </a:xfrm>
            <a:prstGeom prst="roundRect">
              <a:avLst>
                <a:gd name="adj" fmla="val 3381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009568" y="2811816"/>
              <a:ext cx="1130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gate toxicity</a:t>
              </a:r>
              <a:endParaRPr lang="en-US" sz="1400" dirty="0"/>
            </a:p>
          </p:txBody>
        </p:sp>
      </p:grpSp>
      <p:sp>
        <p:nvSpPr>
          <p:cNvPr id="31" name="Rectangle 30"/>
          <p:cNvSpPr/>
          <p:nvPr/>
        </p:nvSpPr>
        <p:spPr>
          <a:xfrm>
            <a:off x="2859024" y="2048256"/>
            <a:ext cx="4114800" cy="137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2798362" y="1710743"/>
            <a:ext cx="18261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Genetic gates library</a:t>
            </a:r>
            <a:endParaRPr lang="en-US" sz="1400" dirty="0"/>
          </a:p>
        </p:txBody>
      </p:sp>
      <p:grpSp>
        <p:nvGrpSpPr>
          <p:cNvPr id="50" name="Group 49"/>
          <p:cNvGrpSpPr/>
          <p:nvPr/>
        </p:nvGrpSpPr>
        <p:grpSpPr>
          <a:xfrm>
            <a:off x="2980944" y="2201400"/>
            <a:ext cx="1670304" cy="426720"/>
            <a:chOff x="2980944" y="2103864"/>
            <a:chExt cx="1670304" cy="426720"/>
          </a:xfrm>
        </p:grpSpPr>
        <p:sp>
          <p:nvSpPr>
            <p:cNvPr id="33" name="Rounded Rectangle 32"/>
            <p:cNvSpPr/>
            <p:nvPr/>
          </p:nvSpPr>
          <p:spPr>
            <a:xfrm>
              <a:off x="2980944" y="2103864"/>
              <a:ext cx="1670304" cy="426720"/>
            </a:xfrm>
            <a:prstGeom prst="roundRect">
              <a:avLst>
                <a:gd name="adj" fmla="val 3381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980944" y="2163336"/>
              <a:ext cx="15969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response function</a:t>
              </a:r>
              <a:endParaRPr lang="en-US" sz="1400" dirty="0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5094912" y="2201400"/>
            <a:ext cx="1670304" cy="426720"/>
            <a:chOff x="5035296" y="2103864"/>
            <a:chExt cx="1670304" cy="426720"/>
          </a:xfrm>
        </p:grpSpPr>
        <p:sp>
          <p:nvSpPr>
            <p:cNvPr id="41" name="Rounded Rectangle 40"/>
            <p:cNvSpPr/>
            <p:nvPr/>
          </p:nvSpPr>
          <p:spPr>
            <a:xfrm>
              <a:off x="5035296" y="2103864"/>
              <a:ext cx="1670304" cy="426720"/>
            </a:xfrm>
            <a:prstGeom prst="roundRect">
              <a:avLst>
                <a:gd name="adj" fmla="val 3381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035296" y="2163336"/>
              <a:ext cx="9797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g</a:t>
              </a:r>
              <a:r>
                <a:rPr lang="en-US" sz="1400" dirty="0" smtClean="0"/>
                <a:t>ate parts</a:t>
              </a:r>
              <a:endParaRPr lang="en-US" sz="1400" dirty="0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7540454" y="2201400"/>
            <a:ext cx="1670304" cy="426720"/>
            <a:chOff x="7540454" y="2103864"/>
            <a:chExt cx="1670304" cy="426720"/>
          </a:xfrm>
        </p:grpSpPr>
        <p:sp>
          <p:nvSpPr>
            <p:cNvPr id="43" name="Rounded Rectangle 42"/>
            <p:cNvSpPr/>
            <p:nvPr/>
          </p:nvSpPr>
          <p:spPr>
            <a:xfrm>
              <a:off x="7540454" y="2103864"/>
              <a:ext cx="1670304" cy="426720"/>
            </a:xfrm>
            <a:prstGeom prst="roundRect">
              <a:avLst>
                <a:gd name="adj" fmla="val 3381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7540454" y="2163336"/>
              <a:ext cx="142859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g</a:t>
              </a:r>
              <a:r>
                <a:rPr lang="en-US" sz="1400" dirty="0" smtClean="0"/>
                <a:t>enetic location</a:t>
              </a:r>
              <a:endParaRPr lang="en-US" sz="1400" dirty="0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7540454" y="2849880"/>
            <a:ext cx="1670304" cy="426720"/>
            <a:chOff x="7540454" y="2752344"/>
            <a:chExt cx="1670304" cy="426720"/>
          </a:xfrm>
        </p:grpSpPr>
        <p:sp>
          <p:nvSpPr>
            <p:cNvPr id="45" name="Rounded Rectangle 44"/>
            <p:cNvSpPr/>
            <p:nvPr/>
          </p:nvSpPr>
          <p:spPr>
            <a:xfrm>
              <a:off x="7540454" y="2752344"/>
              <a:ext cx="1670304" cy="426720"/>
            </a:xfrm>
            <a:prstGeom prst="roundRect">
              <a:avLst>
                <a:gd name="adj" fmla="val 3381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7540454" y="2811816"/>
              <a:ext cx="12186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e</a:t>
              </a:r>
              <a:r>
                <a:rPr lang="en-US" sz="1400" dirty="0" err="1" smtClean="0"/>
                <a:t>ugene</a:t>
              </a:r>
              <a:r>
                <a:rPr lang="en-US" sz="1400" dirty="0" smtClean="0"/>
                <a:t> rules</a:t>
              </a:r>
              <a:endParaRPr lang="en-US" sz="1400" dirty="0"/>
            </a:p>
          </p:txBody>
        </p:sp>
      </p:grpSp>
      <p:sp>
        <p:nvSpPr>
          <p:cNvPr id="47" name="Rectangle 46"/>
          <p:cNvSpPr/>
          <p:nvPr/>
        </p:nvSpPr>
        <p:spPr>
          <a:xfrm>
            <a:off x="7418534" y="2048256"/>
            <a:ext cx="1901952" cy="137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7357872" y="1710743"/>
            <a:ext cx="19380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Circuit DNA sequence</a:t>
            </a:r>
            <a:endParaRPr lang="en-US" sz="1400" dirty="0"/>
          </a:p>
        </p:txBody>
      </p:sp>
      <p:sp>
        <p:nvSpPr>
          <p:cNvPr id="56" name="Rectangle 55"/>
          <p:cNvSpPr/>
          <p:nvPr/>
        </p:nvSpPr>
        <p:spPr>
          <a:xfrm>
            <a:off x="388442" y="1597152"/>
            <a:ext cx="9169513" cy="204825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2712627" y="1186934"/>
            <a:ext cx="4570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User</a:t>
            </a:r>
            <a:r>
              <a:rPr lang="zh-CN" altLang="en-US" dirty="0" smtClean="0"/>
              <a:t> </a:t>
            </a:r>
            <a:r>
              <a:rPr lang="en-US" altLang="zh-CN" dirty="0"/>
              <a:t>C</a:t>
            </a:r>
            <a:r>
              <a:rPr lang="en-US" altLang="zh-CN" dirty="0" smtClean="0"/>
              <a:t>onstrained</a:t>
            </a:r>
            <a:r>
              <a:rPr lang="zh-CN" altLang="en-US" dirty="0" smtClean="0"/>
              <a:t> </a:t>
            </a:r>
            <a:r>
              <a:rPr lang="en-US" altLang="zh-CN" dirty="0" smtClean="0"/>
              <a:t>File</a:t>
            </a:r>
            <a:r>
              <a:rPr lang="zh-CN" altLang="en-US" dirty="0" smtClean="0"/>
              <a:t> </a:t>
            </a:r>
            <a:r>
              <a:rPr lang="en-US" altLang="zh-CN" dirty="0" smtClean="0"/>
              <a:t>(UCF)</a:t>
            </a:r>
            <a:r>
              <a:rPr lang="zh-CN" altLang="en-US" dirty="0" smtClean="0"/>
              <a:t> </a:t>
            </a:r>
            <a:r>
              <a:rPr lang="en-US" altLang="zh-CN" dirty="0" smtClean="0"/>
              <a:t>Eco1C1G1T1</a:t>
            </a:r>
            <a:endParaRPr lang="en-US" dirty="0"/>
          </a:p>
        </p:txBody>
      </p:sp>
      <p:sp>
        <p:nvSpPr>
          <p:cNvPr id="58" name="Right Arrow 57"/>
          <p:cNvSpPr/>
          <p:nvPr/>
        </p:nvSpPr>
        <p:spPr>
          <a:xfrm rot="5400000">
            <a:off x="4755959" y="3421365"/>
            <a:ext cx="483819" cy="1183476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8" name="Group 77"/>
          <p:cNvGrpSpPr/>
          <p:nvPr/>
        </p:nvGrpSpPr>
        <p:grpSpPr>
          <a:xfrm>
            <a:off x="388442" y="4376928"/>
            <a:ext cx="9218853" cy="475488"/>
            <a:chOff x="388442" y="4572000"/>
            <a:chExt cx="9218853" cy="475488"/>
          </a:xfrm>
        </p:grpSpPr>
        <p:sp>
          <p:nvSpPr>
            <p:cNvPr id="59" name="Rounded Rectangle 58"/>
            <p:cNvSpPr/>
            <p:nvPr/>
          </p:nvSpPr>
          <p:spPr>
            <a:xfrm>
              <a:off x="388442" y="4572000"/>
              <a:ext cx="9218853" cy="47548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520723" y="4576310"/>
              <a:ext cx="93647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 smtClean="0"/>
                <a:t>Cello</a:t>
              </a:r>
              <a:endParaRPr lang="en-US" sz="2400" b="1" dirty="0"/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388442" y="5500001"/>
            <a:ext cx="2173515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UCF_</a:t>
            </a:r>
            <a:r>
              <a:rPr lang="en-US" dirty="0"/>
              <a:t>Eco1C2G2T2</a:t>
            </a:r>
          </a:p>
        </p:txBody>
      </p:sp>
      <p:grpSp>
        <p:nvGrpSpPr>
          <p:cNvPr id="93" name="Group 92"/>
          <p:cNvGrpSpPr/>
          <p:nvPr/>
        </p:nvGrpSpPr>
        <p:grpSpPr>
          <a:xfrm>
            <a:off x="437782" y="5957426"/>
            <a:ext cx="2074835" cy="1360597"/>
            <a:chOff x="388442" y="5957426"/>
            <a:chExt cx="2074835" cy="1360597"/>
          </a:xfrm>
        </p:grpSpPr>
        <p:sp>
          <p:nvSpPr>
            <p:cNvPr id="61" name="Rectangle 60"/>
            <p:cNvSpPr/>
            <p:nvPr/>
          </p:nvSpPr>
          <p:spPr>
            <a:xfrm>
              <a:off x="388442" y="5957426"/>
              <a:ext cx="2074835" cy="1360597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3" name="Group 62"/>
            <p:cNvGrpSpPr/>
            <p:nvPr/>
          </p:nvGrpSpPr>
          <p:grpSpPr>
            <a:xfrm>
              <a:off x="585514" y="6116812"/>
              <a:ext cx="1675497" cy="426720"/>
              <a:chOff x="3054096" y="2103864"/>
              <a:chExt cx="1675497" cy="426720"/>
            </a:xfrm>
          </p:grpSpPr>
          <p:sp>
            <p:nvSpPr>
              <p:cNvPr id="64" name="Rounded Rectangle 63"/>
              <p:cNvSpPr/>
              <p:nvPr/>
            </p:nvSpPr>
            <p:spPr>
              <a:xfrm>
                <a:off x="3059289" y="2103864"/>
                <a:ext cx="1670304" cy="426720"/>
              </a:xfrm>
              <a:prstGeom prst="roundRect">
                <a:avLst>
                  <a:gd name="adj" fmla="val 33810"/>
                </a:avLst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3054096" y="2163336"/>
                <a:ext cx="159691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response function</a:t>
                </a:r>
                <a:endParaRPr lang="en-US" sz="1400" dirty="0"/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588259" y="6717417"/>
              <a:ext cx="1672752" cy="426720"/>
              <a:chOff x="5082720" y="2752344"/>
              <a:chExt cx="1672752" cy="426720"/>
            </a:xfrm>
          </p:grpSpPr>
          <p:sp>
            <p:nvSpPr>
              <p:cNvPr id="67" name="Rounded Rectangle 66"/>
              <p:cNvSpPr/>
              <p:nvPr/>
            </p:nvSpPr>
            <p:spPr>
              <a:xfrm>
                <a:off x="5085168" y="2752344"/>
                <a:ext cx="1670304" cy="426720"/>
              </a:xfrm>
              <a:prstGeom prst="roundRect">
                <a:avLst>
                  <a:gd name="adj" fmla="val 33810"/>
                </a:avLst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5082720" y="2811816"/>
                <a:ext cx="97975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/>
                  <a:t>g</a:t>
                </a:r>
                <a:r>
                  <a:rPr lang="en-US" sz="1400" dirty="0" smtClean="0"/>
                  <a:t>ate </a:t>
                </a:r>
                <a:r>
                  <a:rPr lang="en-US" altLang="zh-CN" sz="1400" dirty="0" smtClean="0"/>
                  <a:t>parts</a:t>
                </a:r>
                <a:endParaRPr lang="en-US" sz="1400" dirty="0"/>
              </a:p>
            </p:txBody>
          </p:sp>
        </p:grpSp>
      </p:grpSp>
      <p:sp>
        <p:nvSpPr>
          <p:cNvPr id="77" name="Right Arrow 76"/>
          <p:cNvSpPr/>
          <p:nvPr/>
        </p:nvSpPr>
        <p:spPr>
          <a:xfrm rot="16200000">
            <a:off x="1233290" y="4624652"/>
            <a:ext cx="483819" cy="1183476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>
            <a:off x="3901152" y="5500001"/>
            <a:ext cx="2173515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UCF_</a:t>
            </a:r>
            <a:r>
              <a:rPr lang="en-US" dirty="0"/>
              <a:t>Bth1C1G1T1</a:t>
            </a:r>
          </a:p>
        </p:txBody>
      </p:sp>
      <p:grpSp>
        <p:nvGrpSpPr>
          <p:cNvPr id="95" name="Group 94"/>
          <p:cNvGrpSpPr/>
          <p:nvPr/>
        </p:nvGrpSpPr>
        <p:grpSpPr>
          <a:xfrm>
            <a:off x="3950492" y="5965156"/>
            <a:ext cx="2074835" cy="1360597"/>
            <a:chOff x="7326423" y="5991772"/>
            <a:chExt cx="2074835" cy="1360597"/>
          </a:xfrm>
        </p:grpSpPr>
        <p:sp>
          <p:nvSpPr>
            <p:cNvPr id="80" name="Rectangle 79"/>
            <p:cNvSpPr/>
            <p:nvPr/>
          </p:nvSpPr>
          <p:spPr>
            <a:xfrm>
              <a:off x="7326423" y="5991772"/>
              <a:ext cx="2074835" cy="1360597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2" name="Group 81"/>
            <p:cNvGrpSpPr/>
            <p:nvPr/>
          </p:nvGrpSpPr>
          <p:grpSpPr>
            <a:xfrm>
              <a:off x="7523495" y="6151158"/>
              <a:ext cx="1675497" cy="426720"/>
              <a:chOff x="3054096" y="2103864"/>
              <a:chExt cx="1675497" cy="426720"/>
            </a:xfrm>
          </p:grpSpPr>
          <p:sp>
            <p:nvSpPr>
              <p:cNvPr id="83" name="Rounded Rectangle 82"/>
              <p:cNvSpPr/>
              <p:nvPr/>
            </p:nvSpPr>
            <p:spPr>
              <a:xfrm>
                <a:off x="3059289" y="2103864"/>
                <a:ext cx="1670304" cy="426720"/>
              </a:xfrm>
              <a:prstGeom prst="roundRect">
                <a:avLst>
                  <a:gd name="adj" fmla="val 33810"/>
                </a:avLst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3054096" y="2163336"/>
                <a:ext cx="159691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measurement </a:t>
                </a:r>
                <a:r>
                  <a:rPr lang="en-US" sz="1400" dirty="0" err="1"/>
                  <a:t>std</a:t>
                </a:r>
                <a:endParaRPr lang="en-US" sz="1400" dirty="0"/>
              </a:p>
            </p:txBody>
          </p:sp>
        </p:grpSp>
        <p:grpSp>
          <p:nvGrpSpPr>
            <p:cNvPr id="85" name="Group 84"/>
            <p:cNvGrpSpPr/>
            <p:nvPr/>
          </p:nvGrpSpPr>
          <p:grpSpPr>
            <a:xfrm>
              <a:off x="7526240" y="6751763"/>
              <a:ext cx="1672752" cy="426720"/>
              <a:chOff x="5082720" y="2752344"/>
              <a:chExt cx="1672752" cy="426720"/>
            </a:xfrm>
          </p:grpSpPr>
          <p:sp>
            <p:nvSpPr>
              <p:cNvPr id="86" name="Rounded Rectangle 85"/>
              <p:cNvSpPr/>
              <p:nvPr/>
            </p:nvSpPr>
            <p:spPr>
              <a:xfrm>
                <a:off x="5085168" y="2752344"/>
                <a:ext cx="1670304" cy="426720"/>
              </a:xfrm>
              <a:prstGeom prst="roundRect">
                <a:avLst>
                  <a:gd name="adj" fmla="val 33810"/>
                </a:avLst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5082720" y="2811816"/>
                <a:ext cx="97975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/>
                  <a:t>g</a:t>
                </a:r>
                <a:r>
                  <a:rPr lang="en-US" altLang="zh-CN" sz="1400" dirty="0" smtClean="0"/>
                  <a:t>ate</a:t>
                </a:r>
                <a:r>
                  <a:rPr lang="zh-CN" altLang="en-US" sz="1400" dirty="0" smtClean="0"/>
                  <a:t> </a:t>
                </a:r>
                <a:r>
                  <a:rPr lang="en-US" altLang="zh-CN" sz="1400" dirty="0" smtClean="0"/>
                  <a:t>parts</a:t>
                </a:r>
                <a:endParaRPr lang="en-US" sz="1400" dirty="0"/>
              </a:p>
            </p:txBody>
          </p:sp>
        </p:grpSp>
      </p:grpSp>
      <p:sp>
        <p:nvSpPr>
          <p:cNvPr id="88" name="Right Arrow 87"/>
          <p:cNvSpPr/>
          <p:nvPr/>
        </p:nvSpPr>
        <p:spPr>
          <a:xfrm rot="16200000">
            <a:off x="8278628" y="4624652"/>
            <a:ext cx="483819" cy="1183476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7384440" y="5500001"/>
            <a:ext cx="2173515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UCF_SC1C1G1T1</a:t>
            </a:r>
            <a:endParaRPr lang="en-US" dirty="0"/>
          </a:p>
        </p:txBody>
      </p:sp>
      <p:sp>
        <p:nvSpPr>
          <p:cNvPr id="79" name="Right Arrow 78"/>
          <p:cNvSpPr/>
          <p:nvPr/>
        </p:nvSpPr>
        <p:spPr>
          <a:xfrm rot="16200000">
            <a:off x="4746000" y="4624652"/>
            <a:ext cx="483819" cy="1183476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4" name="Group 93"/>
          <p:cNvGrpSpPr/>
          <p:nvPr/>
        </p:nvGrpSpPr>
        <p:grpSpPr>
          <a:xfrm>
            <a:off x="7433780" y="5965156"/>
            <a:ext cx="2074835" cy="1523144"/>
            <a:chOff x="3977685" y="5957426"/>
            <a:chExt cx="2074835" cy="1523144"/>
          </a:xfrm>
        </p:grpSpPr>
        <p:sp>
          <p:nvSpPr>
            <p:cNvPr id="69" name="Rectangle 68"/>
            <p:cNvSpPr/>
            <p:nvPr/>
          </p:nvSpPr>
          <p:spPr>
            <a:xfrm>
              <a:off x="3977685" y="5957426"/>
              <a:ext cx="2074835" cy="152314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1" name="Group 70"/>
            <p:cNvGrpSpPr/>
            <p:nvPr/>
          </p:nvGrpSpPr>
          <p:grpSpPr>
            <a:xfrm>
              <a:off x="4174757" y="6007084"/>
              <a:ext cx="1675497" cy="426720"/>
              <a:chOff x="3054096" y="2103864"/>
              <a:chExt cx="1675497" cy="426720"/>
            </a:xfrm>
          </p:grpSpPr>
          <p:sp>
            <p:nvSpPr>
              <p:cNvPr id="72" name="Rounded Rectangle 71"/>
              <p:cNvSpPr/>
              <p:nvPr/>
            </p:nvSpPr>
            <p:spPr>
              <a:xfrm>
                <a:off x="3059289" y="2103864"/>
                <a:ext cx="1670304" cy="426720"/>
              </a:xfrm>
              <a:prstGeom prst="roundRect">
                <a:avLst>
                  <a:gd name="adj" fmla="val 3381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3054096" y="2163336"/>
                <a:ext cx="97975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gate parts</a:t>
                </a:r>
              </a:p>
            </p:txBody>
          </p:sp>
        </p:grpSp>
        <p:grpSp>
          <p:nvGrpSpPr>
            <p:cNvPr id="74" name="Group 73"/>
            <p:cNvGrpSpPr/>
            <p:nvPr/>
          </p:nvGrpSpPr>
          <p:grpSpPr>
            <a:xfrm>
              <a:off x="4174757" y="6479349"/>
              <a:ext cx="1675497" cy="426720"/>
              <a:chOff x="5082720" y="2752343"/>
              <a:chExt cx="1675497" cy="426720"/>
            </a:xfrm>
          </p:grpSpPr>
          <p:sp>
            <p:nvSpPr>
              <p:cNvPr id="75" name="Rounded Rectangle 74"/>
              <p:cNvSpPr/>
              <p:nvPr/>
            </p:nvSpPr>
            <p:spPr>
              <a:xfrm>
                <a:off x="5087913" y="2752343"/>
                <a:ext cx="1670304" cy="426720"/>
              </a:xfrm>
              <a:prstGeom prst="roundRect">
                <a:avLst>
                  <a:gd name="adj" fmla="val 3381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5082720" y="2811816"/>
                <a:ext cx="142859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genetic location</a:t>
                </a:r>
              </a:p>
            </p:txBody>
          </p:sp>
        </p:grpSp>
        <p:grpSp>
          <p:nvGrpSpPr>
            <p:cNvPr id="92" name="Group 91"/>
            <p:cNvGrpSpPr/>
            <p:nvPr/>
          </p:nvGrpSpPr>
          <p:grpSpPr>
            <a:xfrm>
              <a:off x="4174757" y="6951615"/>
              <a:ext cx="1675497" cy="426720"/>
              <a:chOff x="4199141" y="6912703"/>
              <a:chExt cx="1675497" cy="426720"/>
            </a:xfrm>
          </p:grpSpPr>
          <p:sp>
            <p:nvSpPr>
              <p:cNvPr id="90" name="Rounded Rectangle 89"/>
              <p:cNvSpPr/>
              <p:nvPr/>
            </p:nvSpPr>
            <p:spPr>
              <a:xfrm>
                <a:off x="4204334" y="6912703"/>
                <a:ext cx="1670304" cy="426720"/>
              </a:xfrm>
              <a:prstGeom prst="roundRect">
                <a:avLst>
                  <a:gd name="adj" fmla="val 3381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4199141" y="6972175"/>
                <a:ext cx="156645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m</a:t>
                </a:r>
                <a:r>
                  <a:rPr lang="en-US" sz="1400" dirty="0" smtClean="0"/>
                  <a:t>easurement </a:t>
                </a:r>
                <a:r>
                  <a:rPr lang="en-US" sz="1400" dirty="0" err="1" smtClean="0"/>
                  <a:t>std</a:t>
                </a:r>
                <a:endParaRPr lang="en-US" sz="14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02441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Vertical Title 1"/>
          <p:cNvSpPr txBox="1">
            <a:spLocks/>
          </p:cNvSpPr>
          <p:nvPr/>
        </p:nvSpPr>
        <p:spPr>
          <a:xfrm>
            <a:off x="-1" y="1186223"/>
            <a:ext cx="10080625" cy="468138"/>
          </a:xfrm>
          <a:prstGeom prst="rect">
            <a:avLst/>
          </a:prstGeom>
        </p:spPr>
        <p:txBody>
          <a:bodyPr vert="horz" lIns="75605" tIns="37802" rIns="75605" bIns="37802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3638" dirty="0"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739302" y="6241337"/>
            <a:ext cx="4602021" cy="855629"/>
            <a:chOff x="2729134" y="6241337"/>
            <a:chExt cx="4602021" cy="855629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729134" y="6241337"/>
              <a:ext cx="1901737" cy="855629"/>
            </a:xfrm>
            <a:prstGeom prst="rect">
              <a:avLst/>
            </a:prstGeom>
          </p:spPr>
        </p:pic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789611" y="6274049"/>
              <a:ext cx="1541544" cy="790204"/>
            </a:xfrm>
            <a:prstGeom prst="rect">
              <a:avLst/>
            </a:prstGeom>
          </p:spPr>
        </p:pic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22787" y="1309264"/>
            <a:ext cx="7235051" cy="4811310"/>
          </a:xfrm>
          <a:prstGeom prst="rect">
            <a:avLst/>
          </a:prstGeom>
        </p:spPr>
      </p:pic>
      <p:sp>
        <p:nvSpPr>
          <p:cNvPr id="11" name="Title 1"/>
          <p:cNvSpPr txBox="1">
            <a:spLocks/>
          </p:cNvSpPr>
          <p:nvPr/>
        </p:nvSpPr>
        <p:spPr bwMode="auto">
          <a:xfrm>
            <a:off x="529" y="311986"/>
            <a:ext cx="10079567" cy="6457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sz="4800" dirty="0" smtClean="0">
                <a:latin typeface="Arial" charset="0"/>
                <a:ea typeface="Arial" charset="0"/>
                <a:cs typeface="Arial" charset="0"/>
              </a:rPr>
              <a:t>Acknowledgement</a:t>
            </a:r>
            <a:endParaRPr lang="en-US" sz="48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5999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5305</TotalTime>
  <Words>89</Words>
  <Application>Microsoft Macintosh PowerPoint</Application>
  <PresentationFormat>Custom</PresentationFormat>
  <Paragraphs>32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Calibri</vt:lpstr>
      <vt:lpstr>DejaVu Sans</vt:lpstr>
      <vt:lpstr>DengXian</vt:lpstr>
      <vt:lpstr>StarSymbol</vt:lpstr>
      <vt:lpstr>Times New Roman</vt:lpstr>
      <vt:lpstr>Office Theme</vt:lpstr>
      <vt:lpstr>Office Theme</vt:lpstr>
      <vt:lpstr>Cello: genetic circuit design automation  A programming language for cells  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shuyi zhang</cp:lastModifiedBy>
  <cp:revision>496</cp:revision>
  <dcterms:modified xsi:type="dcterms:W3CDTF">2018-06-11T20:25:16Z</dcterms:modified>
</cp:coreProperties>
</file>