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" name="Shape 9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/X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/X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/X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bolstandard.org/downloads/specification-data-model-2-0/" TargetMode="External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sbolstandard.org/libsbol/get-the-libraries/java/" TargetMode="External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Relationship Id="rId4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97850" y="549625"/>
            <a:ext cx="87483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Synthetic Biology Open Language 2.0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772350" y="4942100"/>
            <a:ext cx="7599299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Bryan Bartley, Jacob Beal, Kevin Clancy, Goksel Misirli,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Nicholas Roehner</a:t>
            </a:r>
            <a:r>
              <a:rPr lang="en-US" sz="3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and Matthew Pocock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IWBDA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Aug 20</a:t>
            </a:r>
            <a:r>
              <a:rPr baseline="30000"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36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BOLlogo2_high_res.jp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2409825"/>
            <a:ext cx="60388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SBOL 2.0 Custom Annotation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descr="serialization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1801025"/>
            <a:ext cx="8972550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ialization_annotations.png" id="156" name="Shape 156"/>
          <p:cNvPicPr preferRelativeResize="0"/>
          <p:nvPr/>
        </p:nvPicPr>
        <p:blipFill rotWithShape="1">
          <a:blip r:embed="rId4">
            <a:alphaModFix/>
          </a:blip>
          <a:srcRect b="2622" l="0" r="0" t="53379"/>
          <a:stretch/>
        </p:blipFill>
        <p:spPr>
          <a:xfrm>
            <a:off x="85725" y="4601300"/>
            <a:ext cx="8953500" cy="145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ialization_annotation_header.png"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1828800"/>
            <a:ext cx="89344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2314575" y="1419225"/>
            <a:ext cx="85799" cy="6284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rot="5400000">
            <a:off x="5756700" y="4271600"/>
            <a:ext cx="85799" cy="8213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rialization.png"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96371"/>
          <a:stretch/>
        </p:blipFill>
        <p:spPr>
          <a:xfrm>
            <a:off x="85725" y="5968475"/>
            <a:ext cx="8972550" cy="1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937" y="1350375"/>
            <a:ext cx="3954124" cy="52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HIV-1 Signaling Device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37075" y="5791100"/>
            <a:ext cx="8229600" cy="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Andreja Majerle, Rok Gaber, Mojca Bencina, and Roman Jerala. Function-Based Mutation-Resistant Synthetic Signaling Device Activated by HIV-1 Proteolysis.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ACS Synth. Biol. 2015, 4,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667-672.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descr="signaling_device_jerala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625" y="3670700"/>
            <a:ext cx="65722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1915750" y="3712550"/>
            <a:ext cx="2252772" cy="256607"/>
          </a:xfrm>
          <a:prstGeom prst="cloud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434025" y="3712550"/>
            <a:ext cx="2785643" cy="256607"/>
          </a:xfrm>
          <a:prstGeom prst="cloud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7288225" y="3535925"/>
            <a:ext cx="1173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Nucleus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66775" y="4755550"/>
            <a:ext cx="2252699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GAL4 Operators</a:t>
            </a:r>
          </a:p>
        </p:txBody>
      </p:sp>
      <p:sp>
        <p:nvSpPr>
          <p:cNvPr id="180" name="Shape 180"/>
          <p:cNvSpPr/>
          <p:nvPr/>
        </p:nvSpPr>
        <p:spPr>
          <a:xfrm>
            <a:off x="2816225" y="2836850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081725" y="2841550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4580075" y="2807675"/>
            <a:ext cx="153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Gal4-VP16</a:t>
            </a:r>
          </a:p>
        </p:txBody>
      </p:sp>
      <p:sp>
        <p:nvSpPr>
          <p:cNvPr id="183" name="Shape 183"/>
          <p:cNvSpPr/>
          <p:nvPr/>
        </p:nvSpPr>
        <p:spPr>
          <a:xfrm>
            <a:off x="2976725" y="2358637"/>
            <a:ext cx="113999" cy="478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889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889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>
            <a:stCxn id="184" idx="4"/>
            <a:endCxn id="185" idx="0"/>
          </p:cNvCxnSpPr>
          <p:nvPr/>
        </p:nvCxnSpPr>
        <p:spPr>
          <a:xfrm>
            <a:off x="1946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7" name="Shape 187"/>
          <p:cNvSpPr/>
          <p:nvPr/>
        </p:nvSpPr>
        <p:spPr>
          <a:xfrm>
            <a:off x="2003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003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9" name="Shape 189"/>
          <p:cNvCxnSpPr>
            <a:stCxn id="187" idx="4"/>
            <a:endCxn id="188" idx="0"/>
          </p:cNvCxnSpPr>
          <p:nvPr/>
        </p:nvCxnSpPr>
        <p:spPr>
          <a:xfrm>
            <a:off x="2060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0" name="Shape 190"/>
          <p:cNvSpPr/>
          <p:nvPr/>
        </p:nvSpPr>
        <p:spPr>
          <a:xfrm>
            <a:off x="2117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2117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2" name="Shape 192"/>
          <p:cNvCxnSpPr>
            <a:stCxn id="190" idx="4"/>
            <a:endCxn id="191" idx="0"/>
          </p:cNvCxnSpPr>
          <p:nvPr/>
        </p:nvCxnSpPr>
        <p:spPr>
          <a:xfrm>
            <a:off x="2174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/>
          <p:nvPr/>
        </p:nvSpPr>
        <p:spPr>
          <a:xfrm>
            <a:off x="2231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2231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5" name="Shape 195"/>
          <p:cNvCxnSpPr>
            <a:stCxn id="193" idx="4"/>
            <a:endCxn id="194" idx="0"/>
          </p:cNvCxnSpPr>
          <p:nvPr/>
        </p:nvCxnSpPr>
        <p:spPr>
          <a:xfrm>
            <a:off x="2288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6" name="Shape 196"/>
          <p:cNvSpPr/>
          <p:nvPr/>
        </p:nvSpPr>
        <p:spPr>
          <a:xfrm>
            <a:off x="2345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2345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8" name="Shape 198"/>
          <p:cNvCxnSpPr>
            <a:stCxn id="196" idx="4"/>
            <a:endCxn id="197" idx="0"/>
          </p:cNvCxnSpPr>
          <p:nvPr/>
        </p:nvCxnSpPr>
        <p:spPr>
          <a:xfrm>
            <a:off x="2402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9" name="Shape 199"/>
          <p:cNvSpPr/>
          <p:nvPr/>
        </p:nvSpPr>
        <p:spPr>
          <a:xfrm>
            <a:off x="2459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2459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1" name="Shape 201"/>
          <p:cNvCxnSpPr>
            <a:stCxn id="199" idx="4"/>
            <a:endCxn id="200" idx="0"/>
          </p:cNvCxnSpPr>
          <p:nvPr/>
        </p:nvCxnSpPr>
        <p:spPr>
          <a:xfrm>
            <a:off x="2516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>
            <a:stCxn id="203" idx="4"/>
            <a:endCxn id="204" idx="0"/>
          </p:cNvCxnSpPr>
          <p:nvPr/>
        </p:nvCxnSpPr>
        <p:spPr>
          <a:xfrm>
            <a:off x="26297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5" name="Shape 205"/>
          <p:cNvSpPr/>
          <p:nvPr/>
        </p:nvSpPr>
        <p:spPr>
          <a:xfrm>
            <a:off x="26855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26855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7" name="Shape 207"/>
          <p:cNvCxnSpPr>
            <a:stCxn id="205" idx="4"/>
            <a:endCxn id="206" idx="0"/>
          </p:cNvCxnSpPr>
          <p:nvPr/>
        </p:nvCxnSpPr>
        <p:spPr>
          <a:xfrm>
            <a:off x="27425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8" name="Shape 208"/>
          <p:cNvSpPr/>
          <p:nvPr/>
        </p:nvSpPr>
        <p:spPr>
          <a:xfrm>
            <a:off x="28162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8162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0" name="Shape 210"/>
          <p:cNvCxnSpPr>
            <a:stCxn id="208" idx="4"/>
            <a:endCxn id="209" idx="0"/>
          </p:cNvCxnSpPr>
          <p:nvPr/>
        </p:nvCxnSpPr>
        <p:spPr>
          <a:xfrm>
            <a:off x="28732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1" name="Shape 211"/>
          <p:cNvSpPr/>
          <p:nvPr/>
        </p:nvSpPr>
        <p:spPr>
          <a:xfrm>
            <a:off x="1974100" y="2839325"/>
            <a:ext cx="401700" cy="4149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946894" y="1825250"/>
            <a:ext cx="146250" cy="533400"/>
          </a:xfrm>
          <a:custGeom>
            <a:pathLst>
              <a:path extrusionOk="0" h="21336" w="5850">
                <a:moveTo>
                  <a:pt x="5375" y="0"/>
                </a:moveTo>
                <a:cubicBezTo>
                  <a:pt x="3748" y="0"/>
                  <a:pt x="1103" y="2738"/>
                  <a:pt x="2327" y="3810"/>
                </a:cubicBezTo>
                <a:cubicBezTo>
                  <a:pt x="3056" y="4448"/>
                  <a:pt x="5433" y="3021"/>
                  <a:pt x="4803" y="2286"/>
                </a:cubicBezTo>
                <a:cubicBezTo>
                  <a:pt x="3729" y="1034"/>
                  <a:pt x="222" y="1981"/>
                  <a:pt x="41" y="3620"/>
                </a:cubicBezTo>
                <a:cubicBezTo>
                  <a:pt x="-193" y="5736"/>
                  <a:pt x="6504" y="8470"/>
                  <a:pt x="5756" y="6477"/>
                </a:cubicBezTo>
                <a:cubicBezTo>
                  <a:pt x="5424" y="5593"/>
                  <a:pt x="4029" y="5610"/>
                  <a:pt x="3089" y="5525"/>
                </a:cubicBezTo>
                <a:cubicBezTo>
                  <a:pt x="1348" y="5367"/>
                  <a:pt x="300" y="9099"/>
                  <a:pt x="1374" y="10478"/>
                </a:cubicBezTo>
                <a:cubicBezTo>
                  <a:pt x="2292" y="11657"/>
                  <a:pt x="6424" y="10861"/>
                  <a:pt x="5756" y="9525"/>
                </a:cubicBezTo>
                <a:cubicBezTo>
                  <a:pt x="4853" y="7721"/>
                  <a:pt x="622" y="10375"/>
                  <a:pt x="422" y="12383"/>
                </a:cubicBezTo>
                <a:cubicBezTo>
                  <a:pt x="283" y="13768"/>
                  <a:pt x="2077" y="15240"/>
                  <a:pt x="3470" y="15240"/>
                </a:cubicBezTo>
                <a:cubicBezTo>
                  <a:pt x="4168" y="15240"/>
                  <a:pt x="4164" y="13222"/>
                  <a:pt x="3470" y="13145"/>
                </a:cubicBezTo>
                <a:cubicBezTo>
                  <a:pt x="1818" y="12960"/>
                  <a:pt x="-123" y="15110"/>
                  <a:pt x="41" y="16764"/>
                </a:cubicBezTo>
                <a:cubicBezTo>
                  <a:pt x="210" y="18465"/>
                  <a:pt x="3594" y="19877"/>
                  <a:pt x="4803" y="18669"/>
                </a:cubicBezTo>
                <a:cubicBezTo>
                  <a:pt x="5650" y="17821"/>
                  <a:pt x="2891" y="16384"/>
                  <a:pt x="1755" y="16764"/>
                </a:cubicBezTo>
                <a:cubicBezTo>
                  <a:pt x="110" y="17312"/>
                  <a:pt x="2498" y="21336"/>
                  <a:pt x="4232" y="2133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3" name="Shape 213"/>
          <p:cNvSpPr txBox="1"/>
          <p:nvPr/>
        </p:nvSpPr>
        <p:spPr>
          <a:xfrm>
            <a:off x="1100900" y="2823725"/>
            <a:ext cx="1353299" cy="85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HIV-1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protease</a:t>
            </a:r>
          </a:p>
        </p:txBody>
      </p:sp>
      <p:sp>
        <p:nvSpPr>
          <p:cNvPr id="214" name="Shape 214"/>
          <p:cNvSpPr/>
          <p:nvPr/>
        </p:nvSpPr>
        <p:spPr>
          <a:xfrm>
            <a:off x="307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307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6" name="Shape 216"/>
          <p:cNvCxnSpPr>
            <a:stCxn id="214" idx="4"/>
            <a:endCxn id="215" idx="0"/>
          </p:cNvCxnSpPr>
          <p:nvPr/>
        </p:nvCxnSpPr>
        <p:spPr>
          <a:xfrm>
            <a:off x="313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7" name="Shape 217"/>
          <p:cNvSpPr/>
          <p:nvPr/>
        </p:nvSpPr>
        <p:spPr>
          <a:xfrm>
            <a:off x="3192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3192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9" name="Shape 219"/>
          <p:cNvCxnSpPr>
            <a:stCxn id="217" idx="4"/>
            <a:endCxn id="218" idx="0"/>
          </p:cNvCxnSpPr>
          <p:nvPr/>
        </p:nvCxnSpPr>
        <p:spPr>
          <a:xfrm>
            <a:off x="3249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0" name="Shape 220"/>
          <p:cNvSpPr/>
          <p:nvPr/>
        </p:nvSpPr>
        <p:spPr>
          <a:xfrm>
            <a:off x="3306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306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2" name="Shape 222"/>
          <p:cNvCxnSpPr>
            <a:stCxn id="220" idx="4"/>
            <a:endCxn id="221" idx="0"/>
          </p:cNvCxnSpPr>
          <p:nvPr/>
        </p:nvCxnSpPr>
        <p:spPr>
          <a:xfrm>
            <a:off x="3363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3" name="Shape 223"/>
          <p:cNvSpPr/>
          <p:nvPr/>
        </p:nvSpPr>
        <p:spPr>
          <a:xfrm>
            <a:off x="3420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3420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5" name="Shape 225"/>
          <p:cNvCxnSpPr>
            <a:stCxn id="223" idx="4"/>
            <a:endCxn id="224" idx="0"/>
          </p:cNvCxnSpPr>
          <p:nvPr/>
        </p:nvCxnSpPr>
        <p:spPr>
          <a:xfrm>
            <a:off x="3477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6" name="Shape 226"/>
          <p:cNvSpPr/>
          <p:nvPr/>
        </p:nvSpPr>
        <p:spPr>
          <a:xfrm>
            <a:off x="3534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3534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8" name="Shape 228"/>
          <p:cNvCxnSpPr>
            <a:stCxn id="226" idx="4"/>
            <a:endCxn id="227" idx="0"/>
          </p:cNvCxnSpPr>
          <p:nvPr/>
        </p:nvCxnSpPr>
        <p:spPr>
          <a:xfrm>
            <a:off x="3591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9" name="Shape 229"/>
          <p:cNvSpPr/>
          <p:nvPr/>
        </p:nvSpPr>
        <p:spPr>
          <a:xfrm>
            <a:off x="364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4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1" name="Shape 231"/>
          <p:cNvCxnSpPr>
            <a:stCxn id="229" idx="4"/>
            <a:endCxn id="230" idx="0"/>
          </p:cNvCxnSpPr>
          <p:nvPr/>
        </p:nvCxnSpPr>
        <p:spPr>
          <a:xfrm>
            <a:off x="370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2" name="Shape 232"/>
          <p:cNvSpPr/>
          <p:nvPr/>
        </p:nvSpPr>
        <p:spPr>
          <a:xfrm>
            <a:off x="3762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762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4" name="Shape 234"/>
          <p:cNvCxnSpPr>
            <a:stCxn id="232" idx="4"/>
            <a:endCxn id="233" idx="0"/>
          </p:cNvCxnSpPr>
          <p:nvPr/>
        </p:nvCxnSpPr>
        <p:spPr>
          <a:xfrm>
            <a:off x="3819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5" name="Shape 235"/>
          <p:cNvSpPr/>
          <p:nvPr/>
        </p:nvSpPr>
        <p:spPr>
          <a:xfrm>
            <a:off x="3876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876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7" name="Shape 237"/>
          <p:cNvCxnSpPr>
            <a:stCxn id="235" idx="4"/>
            <a:endCxn id="236" idx="0"/>
          </p:cNvCxnSpPr>
          <p:nvPr/>
        </p:nvCxnSpPr>
        <p:spPr>
          <a:xfrm>
            <a:off x="3933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8" name="Shape 238"/>
          <p:cNvSpPr/>
          <p:nvPr/>
        </p:nvSpPr>
        <p:spPr>
          <a:xfrm>
            <a:off x="3990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990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0" name="Shape 240"/>
          <p:cNvCxnSpPr>
            <a:stCxn id="238" idx="4"/>
            <a:endCxn id="239" idx="0"/>
          </p:cNvCxnSpPr>
          <p:nvPr/>
        </p:nvCxnSpPr>
        <p:spPr>
          <a:xfrm>
            <a:off x="4047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1" name="Shape 241"/>
          <p:cNvSpPr/>
          <p:nvPr/>
        </p:nvSpPr>
        <p:spPr>
          <a:xfrm>
            <a:off x="4104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104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3" name="Shape 243"/>
          <p:cNvCxnSpPr>
            <a:stCxn id="241" idx="4"/>
            <a:endCxn id="242" idx="0"/>
          </p:cNvCxnSpPr>
          <p:nvPr/>
        </p:nvCxnSpPr>
        <p:spPr>
          <a:xfrm>
            <a:off x="4161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4" name="Shape 244"/>
          <p:cNvSpPr/>
          <p:nvPr/>
        </p:nvSpPr>
        <p:spPr>
          <a:xfrm>
            <a:off x="421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21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6" name="Shape 246"/>
          <p:cNvCxnSpPr>
            <a:stCxn id="244" idx="4"/>
            <a:endCxn id="245" idx="0"/>
          </p:cNvCxnSpPr>
          <p:nvPr/>
        </p:nvCxnSpPr>
        <p:spPr>
          <a:xfrm>
            <a:off x="427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7" name="Shape 247"/>
          <p:cNvSpPr/>
          <p:nvPr/>
        </p:nvSpPr>
        <p:spPr>
          <a:xfrm>
            <a:off x="4332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332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9" name="Shape 249"/>
          <p:cNvCxnSpPr>
            <a:stCxn id="247" idx="4"/>
            <a:endCxn id="248" idx="0"/>
          </p:cNvCxnSpPr>
          <p:nvPr/>
        </p:nvCxnSpPr>
        <p:spPr>
          <a:xfrm>
            <a:off x="4389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0" name="Shape 250"/>
          <p:cNvSpPr/>
          <p:nvPr/>
        </p:nvSpPr>
        <p:spPr>
          <a:xfrm>
            <a:off x="4446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446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2" name="Shape 252"/>
          <p:cNvCxnSpPr>
            <a:stCxn id="250" idx="4"/>
            <a:endCxn id="251" idx="0"/>
          </p:cNvCxnSpPr>
          <p:nvPr/>
        </p:nvCxnSpPr>
        <p:spPr>
          <a:xfrm>
            <a:off x="4503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3" name="Shape 253"/>
          <p:cNvSpPr/>
          <p:nvPr/>
        </p:nvSpPr>
        <p:spPr>
          <a:xfrm>
            <a:off x="4560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560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5" name="Shape 255"/>
          <p:cNvCxnSpPr>
            <a:stCxn id="253" idx="4"/>
            <a:endCxn id="254" idx="0"/>
          </p:cNvCxnSpPr>
          <p:nvPr/>
        </p:nvCxnSpPr>
        <p:spPr>
          <a:xfrm>
            <a:off x="4617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6" name="Shape 256"/>
          <p:cNvSpPr/>
          <p:nvPr/>
        </p:nvSpPr>
        <p:spPr>
          <a:xfrm>
            <a:off x="4674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674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8" name="Shape 258"/>
          <p:cNvCxnSpPr>
            <a:stCxn id="256" idx="4"/>
            <a:endCxn id="257" idx="0"/>
          </p:cNvCxnSpPr>
          <p:nvPr/>
        </p:nvCxnSpPr>
        <p:spPr>
          <a:xfrm>
            <a:off x="4731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9" name="Shape 259"/>
          <p:cNvSpPr/>
          <p:nvPr/>
        </p:nvSpPr>
        <p:spPr>
          <a:xfrm>
            <a:off x="478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78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1" name="Shape 261"/>
          <p:cNvCxnSpPr>
            <a:stCxn id="259" idx="4"/>
            <a:endCxn id="260" idx="0"/>
          </p:cNvCxnSpPr>
          <p:nvPr/>
        </p:nvCxnSpPr>
        <p:spPr>
          <a:xfrm>
            <a:off x="484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2" name="Shape 262"/>
          <p:cNvSpPr/>
          <p:nvPr/>
        </p:nvSpPr>
        <p:spPr>
          <a:xfrm>
            <a:off x="4912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912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4" name="Shape 264"/>
          <p:cNvCxnSpPr>
            <a:stCxn id="262" idx="4"/>
            <a:endCxn id="263" idx="0"/>
          </p:cNvCxnSpPr>
          <p:nvPr/>
        </p:nvCxnSpPr>
        <p:spPr>
          <a:xfrm>
            <a:off x="4969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5" name="Shape 265"/>
          <p:cNvSpPr/>
          <p:nvPr/>
        </p:nvSpPr>
        <p:spPr>
          <a:xfrm>
            <a:off x="5026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5026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7" name="Shape 267"/>
          <p:cNvCxnSpPr>
            <a:stCxn id="265" idx="4"/>
            <a:endCxn id="266" idx="0"/>
          </p:cNvCxnSpPr>
          <p:nvPr/>
        </p:nvCxnSpPr>
        <p:spPr>
          <a:xfrm>
            <a:off x="5083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8" name="Shape 268"/>
          <p:cNvSpPr/>
          <p:nvPr/>
        </p:nvSpPr>
        <p:spPr>
          <a:xfrm>
            <a:off x="5140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140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0" name="Shape 270"/>
          <p:cNvCxnSpPr>
            <a:stCxn id="268" idx="4"/>
            <a:endCxn id="269" idx="0"/>
          </p:cNvCxnSpPr>
          <p:nvPr/>
        </p:nvCxnSpPr>
        <p:spPr>
          <a:xfrm>
            <a:off x="5197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1" name="Shape 271"/>
          <p:cNvSpPr/>
          <p:nvPr/>
        </p:nvSpPr>
        <p:spPr>
          <a:xfrm>
            <a:off x="5254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5254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3" name="Shape 273"/>
          <p:cNvCxnSpPr>
            <a:stCxn id="271" idx="4"/>
            <a:endCxn id="272" idx="0"/>
          </p:cNvCxnSpPr>
          <p:nvPr/>
        </p:nvCxnSpPr>
        <p:spPr>
          <a:xfrm>
            <a:off x="5311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4" name="Shape 274"/>
          <p:cNvSpPr/>
          <p:nvPr/>
        </p:nvSpPr>
        <p:spPr>
          <a:xfrm>
            <a:off x="5368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368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6" name="Shape 276"/>
          <p:cNvCxnSpPr>
            <a:stCxn id="274" idx="4"/>
            <a:endCxn id="275" idx="0"/>
          </p:cNvCxnSpPr>
          <p:nvPr/>
        </p:nvCxnSpPr>
        <p:spPr>
          <a:xfrm>
            <a:off x="5425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7" name="Shape 277"/>
          <p:cNvSpPr/>
          <p:nvPr/>
        </p:nvSpPr>
        <p:spPr>
          <a:xfrm>
            <a:off x="5482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482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9" name="Shape 279"/>
          <p:cNvCxnSpPr>
            <a:stCxn id="277" idx="4"/>
            <a:endCxn id="278" idx="0"/>
          </p:cNvCxnSpPr>
          <p:nvPr/>
        </p:nvCxnSpPr>
        <p:spPr>
          <a:xfrm>
            <a:off x="5539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0" name="Shape 280"/>
          <p:cNvSpPr/>
          <p:nvPr/>
        </p:nvSpPr>
        <p:spPr>
          <a:xfrm>
            <a:off x="560640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560640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2" name="Shape 282"/>
          <p:cNvCxnSpPr>
            <a:stCxn id="280" idx="4"/>
            <a:endCxn id="281" idx="0"/>
          </p:cNvCxnSpPr>
          <p:nvPr/>
        </p:nvCxnSpPr>
        <p:spPr>
          <a:xfrm>
            <a:off x="566339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3" name="Shape 283"/>
          <p:cNvSpPr/>
          <p:nvPr/>
        </p:nvSpPr>
        <p:spPr>
          <a:xfrm>
            <a:off x="572040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2040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5" name="Shape 285"/>
          <p:cNvCxnSpPr>
            <a:stCxn id="283" idx="4"/>
            <a:endCxn id="284" idx="0"/>
          </p:cNvCxnSpPr>
          <p:nvPr/>
        </p:nvCxnSpPr>
        <p:spPr>
          <a:xfrm>
            <a:off x="577739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6" name="Shape 286"/>
          <p:cNvSpPr txBox="1"/>
          <p:nvPr/>
        </p:nvSpPr>
        <p:spPr>
          <a:xfrm>
            <a:off x="6480950" y="1852850"/>
            <a:ext cx="2133599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Cell Membrane</a:t>
            </a:r>
          </a:p>
        </p:txBody>
      </p:sp>
      <p:sp>
        <p:nvSpPr>
          <p:cNvPr id="287" name="Shape 287"/>
          <p:cNvSpPr/>
          <p:nvPr/>
        </p:nvSpPr>
        <p:spPr>
          <a:xfrm>
            <a:off x="2832875" y="1565350"/>
            <a:ext cx="401700" cy="252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3109825" y="2292025"/>
            <a:ext cx="40374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HIV-1 protease cleavage site</a:t>
            </a:r>
          </a:p>
        </p:txBody>
      </p:sp>
      <p:sp>
        <p:nvSpPr>
          <p:cNvPr id="289" name="Shape 289"/>
          <p:cNvSpPr/>
          <p:nvPr/>
        </p:nvSpPr>
        <p:spPr>
          <a:xfrm>
            <a:off x="2313150" y="2836175"/>
            <a:ext cx="1620599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 rot="5400000">
            <a:off x="3987475" y="3720624"/>
            <a:ext cx="627599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098400" y="4269350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363900" y="4274050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 flipH="1" rot="-5400000">
            <a:off x="3198999" y="4123300"/>
            <a:ext cx="271200" cy="1268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4662850" y="4132725"/>
            <a:ext cx="2555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nuclear Gal4-VP16</a:t>
            </a:r>
          </a:p>
        </p:txBody>
      </p:sp>
      <p:sp>
        <p:nvSpPr>
          <p:cNvPr id="203" name="Shape 203"/>
          <p:cNvSpPr/>
          <p:nvPr/>
        </p:nvSpPr>
        <p:spPr>
          <a:xfrm>
            <a:off x="25727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5727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037000" y="2839325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302500" y="2844025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834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5834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9" name="Shape 299"/>
          <p:cNvCxnSpPr>
            <a:stCxn id="297" idx="4"/>
            <a:endCxn id="298" idx="0"/>
          </p:cNvCxnSpPr>
          <p:nvPr/>
        </p:nvCxnSpPr>
        <p:spPr>
          <a:xfrm>
            <a:off x="5891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0" name="Shape 300"/>
          <p:cNvSpPr/>
          <p:nvPr/>
        </p:nvSpPr>
        <p:spPr>
          <a:xfrm>
            <a:off x="5948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948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2" name="Shape 302"/>
          <p:cNvCxnSpPr>
            <a:stCxn id="300" idx="4"/>
            <a:endCxn id="301" idx="0"/>
          </p:cNvCxnSpPr>
          <p:nvPr/>
        </p:nvCxnSpPr>
        <p:spPr>
          <a:xfrm>
            <a:off x="6005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3" name="Shape 303"/>
          <p:cNvSpPr/>
          <p:nvPr/>
        </p:nvSpPr>
        <p:spPr>
          <a:xfrm>
            <a:off x="6062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6062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5" name="Shape 305"/>
          <p:cNvCxnSpPr>
            <a:stCxn id="303" idx="4"/>
            <a:endCxn id="304" idx="0"/>
          </p:cNvCxnSpPr>
          <p:nvPr/>
        </p:nvCxnSpPr>
        <p:spPr>
          <a:xfrm>
            <a:off x="6119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6" name="Shape 306"/>
          <p:cNvSpPr/>
          <p:nvPr/>
        </p:nvSpPr>
        <p:spPr>
          <a:xfrm>
            <a:off x="6176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6176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8" name="Shape 308"/>
          <p:cNvCxnSpPr>
            <a:stCxn id="306" idx="4"/>
            <a:endCxn id="307" idx="0"/>
          </p:cNvCxnSpPr>
          <p:nvPr/>
        </p:nvCxnSpPr>
        <p:spPr>
          <a:xfrm>
            <a:off x="6233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9" name="Shape 309"/>
          <p:cNvSpPr/>
          <p:nvPr/>
        </p:nvSpPr>
        <p:spPr>
          <a:xfrm>
            <a:off x="6300175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300175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1" name="Shape 311"/>
          <p:cNvCxnSpPr>
            <a:stCxn id="309" idx="4"/>
            <a:endCxn id="310" idx="0"/>
          </p:cNvCxnSpPr>
          <p:nvPr/>
        </p:nvCxnSpPr>
        <p:spPr>
          <a:xfrm>
            <a:off x="6357174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2" name="Shape 312"/>
          <p:cNvSpPr txBox="1"/>
          <p:nvPr/>
        </p:nvSpPr>
        <p:spPr>
          <a:xfrm>
            <a:off x="4167250" y="4715250"/>
            <a:ext cx="331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Antiviral Defense Genes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HIV-1 Signaling Components</a:t>
            </a: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775500" y="3148229"/>
            <a:ext cx="1689000" cy="124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Composite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Nucleus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109825" y="2295625"/>
            <a:ext cx="40374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Composite Protein Component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851375" y="2760875"/>
            <a:ext cx="1798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Protein Component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423950" y="1216150"/>
            <a:ext cx="2133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Composite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Cell Membrane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737075" y="5791100"/>
            <a:ext cx="8229600" cy="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Andreja Majerle, Rok Gaber, Mojca Bencina, and Roman Jerala. Function-Based Mutation-Resistant Synthetic Signaling Device Activated by HIV-1 Proteolysis.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ACS Synth. Biol. 2015, 4,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667-672.</a:t>
            </a:r>
          </a:p>
        </p:txBody>
      </p:sp>
      <p:pic>
        <p:nvPicPr>
          <p:cNvPr descr="signaling_device_jerala.png" id="324" name="Shape 324"/>
          <p:cNvPicPr preferRelativeResize="0"/>
          <p:nvPr/>
        </p:nvPicPr>
        <p:blipFill rotWithShape="1">
          <a:blip r:embed="rId3">
            <a:alphaModFix/>
          </a:blip>
          <a:srcRect b="40762" l="6820" r="6838" t="32282"/>
          <a:stretch/>
        </p:blipFill>
        <p:spPr>
          <a:xfrm>
            <a:off x="1825000" y="4777675"/>
            <a:ext cx="5674599" cy="9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/>
          <p:nvPr/>
        </p:nvSpPr>
        <p:spPr>
          <a:xfrm>
            <a:off x="1915750" y="3712550"/>
            <a:ext cx="2252772" cy="256607"/>
          </a:xfrm>
          <a:prstGeom prst="cloud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434025" y="3712550"/>
            <a:ext cx="2785643" cy="256607"/>
          </a:xfrm>
          <a:prstGeom prst="cloud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1915750" y="4057887"/>
            <a:ext cx="1798800" cy="124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Composite DNA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</a:t>
            </a:r>
          </a:p>
        </p:txBody>
      </p:sp>
      <p:sp>
        <p:nvSpPr>
          <p:cNvPr id="328" name="Shape 328"/>
          <p:cNvSpPr/>
          <p:nvPr/>
        </p:nvSpPr>
        <p:spPr>
          <a:xfrm>
            <a:off x="2816225" y="2836850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081725" y="2841550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976725" y="2358637"/>
            <a:ext cx="113999" cy="478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889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1889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3" name="Shape 333"/>
          <p:cNvCxnSpPr>
            <a:stCxn id="331" idx="4"/>
            <a:endCxn id="332" idx="0"/>
          </p:cNvCxnSpPr>
          <p:nvPr/>
        </p:nvCxnSpPr>
        <p:spPr>
          <a:xfrm>
            <a:off x="1946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4" name="Shape 334"/>
          <p:cNvSpPr/>
          <p:nvPr/>
        </p:nvSpPr>
        <p:spPr>
          <a:xfrm>
            <a:off x="2003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003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6" name="Shape 336"/>
          <p:cNvCxnSpPr>
            <a:stCxn id="334" idx="4"/>
            <a:endCxn id="335" idx="0"/>
          </p:cNvCxnSpPr>
          <p:nvPr/>
        </p:nvCxnSpPr>
        <p:spPr>
          <a:xfrm>
            <a:off x="2060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7" name="Shape 337"/>
          <p:cNvSpPr/>
          <p:nvPr/>
        </p:nvSpPr>
        <p:spPr>
          <a:xfrm>
            <a:off x="2117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117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9" name="Shape 339"/>
          <p:cNvCxnSpPr>
            <a:stCxn id="337" idx="4"/>
            <a:endCxn id="338" idx="0"/>
          </p:cNvCxnSpPr>
          <p:nvPr/>
        </p:nvCxnSpPr>
        <p:spPr>
          <a:xfrm>
            <a:off x="2174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0" name="Shape 340"/>
          <p:cNvSpPr/>
          <p:nvPr/>
        </p:nvSpPr>
        <p:spPr>
          <a:xfrm>
            <a:off x="2231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231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2" name="Shape 342"/>
          <p:cNvCxnSpPr>
            <a:stCxn id="340" idx="4"/>
            <a:endCxn id="341" idx="0"/>
          </p:cNvCxnSpPr>
          <p:nvPr/>
        </p:nvCxnSpPr>
        <p:spPr>
          <a:xfrm>
            <a:off x="2288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3" name="Shape 343"/>
          <p:cNvSpPr/>
          <p:nvPr/>
        </p:nvSpPr>
        <p:spPr>
          <a:xfrm>
            <a:off x="2345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345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5" name="Shape 345"/>
          <p:cNvCxnSpPr>
            <a:stCxn id="343" idx="4"/>
            <a:endCxn id="344" idx="0"/>
          </p:cNvCxnSpPr>
          <p:nvPr/>
        </p:nvCxnSpPr>
        <p:spPr>
          <a:xfrm>
            <a:off x="2402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6" name="Shape 346"/>
          <p:cNvSpPr/>
          <p:nvPr/>
        </p:nvSpPr>
        <p:spPr>
          <a:xfrm>
            <a:off x="2459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2459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8" name="Shape 348"/>
          <p:cNvCxnSpPr>
            <a:stCxn id="346" idx="4"/>
            <a:endCxn id="347" idx="0"/>
          </p:cNvCxnSpPr>
          <p:nvPr/>
        </p:nvCxnSpPr>
        <p:spPr>
          <a:xfrm>
            <a:off x="2516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9" name="Shape 349"/>
          <p:cNvCxnSpPr>
            <a:stCxn id="350" idx="4"/>
            <a:endCxn id="351" idx="0"/>
          </p:cNvCxnSpPr>
          <p:nvPr/>
        </p:nvCxnSpPr>
        <p:spPr>
          <a:xfrm>
            <a:off x="26297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2" name="Shape 352"/>
          <p:cNvSpPr/>
          <p:nvPr/>
        </p:nvSpPr>
        <p:spPr>
          <a:xfrm>
            <a:off x="26855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6855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4" name="Shape 354"/>
          <p:cNvCxnSpPr>
            <a:stCxn id="352" idx="4"/>
            <a:endCxn id="353" idx="0"/>
          </p:cNvCxnSpPr>
          <p:nvPr/>
        </p:nvCxnSpPr>
        <p:spPr>
          <a:xfrm>
            <a:off x="27425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5" name="Shape 355"/>
          <p:cNvSpPr/>
          <p:nvPr/>
        </p:nvSpPr>
        <p:spPr>
          <a:xfrm>
            <a:off x="28162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28162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7" name="Shape 357"/>
          <p:cNvCxnSpPr>
            <a:stCxn id="355" idx="4"/>
            <a:endCxn id="356" idx="0"/>
          </p:cNvCxnSpPr>
          <p:nvPr/>
        </p:nvCxnSpPr>
        <p:spPr>
          <a:xfrm>
            <a:off x="28732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8" name="Shape 358"/>
          <p:cNvSpPr/>
          <p:nvPr/>
        </p:nvSpPr>
        <p:spPr>
          <a:xfrm>
            <a:off x="1974100" y="2839325"/>
            <a:ext cx="401700" cy="4149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946894" y="1825250"/>
            <a:ext cx="146250" cy="533400"/>
          </a:xfrm>
          <a:custGeom>
            <a:pathLst>
              <a:path extrusionOk="0" h="21336" w="5850">
                <a:moveTo>
                  <a:pt x="5375" y="0"/>
                </a:moveTo>
                <a:cubicBezTo>
                  <a:pt x="3748" y="0"/>
                  <a:pt x="1103" y="2738"/>
                  <a:pt x="2327" y="3810"/>
                </a:cubicBezTo>
                <a:cubicBezTo>
                  <a:pt x="3056" y="4448"/>
                  <a:pt x="5433" y="3021"/>
                  <a:pt x="4803" y="2286"/>
                </a:cubicBezTo>
                <a:cubicBezTo>
                  <a:pt x="3729" y="1034"/>
                  <a:pt x="222" y="1981"/>
                  <a:pt x="41" y="3620"/>
                </a:cubicBezTo>
                <a:cubicBezTo>
                  <a:pt x="-193" y="5736"/>
                  <a:pt x="6504" y="8470"/>
                  <a:pt x="5756" y="6477"/>
                </a:cubicBezTo>
                <a:cubicBezTo>
                  <a:pt x="5424" y="5593"/>
                  <a:pt x="4029" y="5610"/>
                  <a:pt x="3089" y="5525"/>
                </a:cubicBezTo>
                <a:cubicBezTo>
                  <a:pt x="1348" y="5367"/>
                  <a:pt x="300" y="9099"/>
                  <a:pt x="1374" y="10478"/>
                </a:cubicBezTo>
                <a:cubicBezTo>
                  <a:pt x="2292" y="11657"/>
                  <a:pt x="6424" y="10861"/>
                  <a:pt x="5756" y="9525"/>
                </a:cubicBezTo>
                <a:cubicBezTo>
                  <a:pt x="4853" y="7721"/>
                  <a:pt x="622" y="10375"/>
                  <a:pt x="422" y="12383"/>
                </a:cubicBezTo>
                <a:cubicBezTo>
                  <a:pt x="283" y="13768"/>
                  <a:pt x="2077" y="15240"/>
                  <a:pt x="3470" y="15240"/>
                </a:cubicBezTo>
                <a:cubicBezTo>
                  <a:pt x="4168" y="15240"/>
                  <a:pt x="4164" y="13222"/>
                  <a:pt x="3470" y="13145"/>
                </a:cubicBezTo>
                <a:cubicBezTo>
                  <a:pt x="1818" y="12960"/>
                  <a:pt x="-123" y="15110"/>
                  <a:pt x="41" y="16764"/>
                </a:cubicBezTo>
                <a:cubicBezTo>
                  <a:pt x="210" y="18465"/>
                  <a:pt x="3594" y="19877"/>
                  <a:pt x="4803" y="18669"/>
                </a:cubicBezTo>
                <a:cubicBezTo>
                  <a:pt x="5650" y="17821"/>
                  <a:pt x="2891" y="16384"/>
                  <a:pt x="1755" y="16764"/>
                </a:cubicBezTo>
                <a:cubicBezTo>
                  <a:pt x="110" y="17312"/>
                  <a:pt x="2498" y="21336"/>
                  <a:pt x="4232" y="2133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0" name="Shape 360"/>
          <p:cNvSpPr/>
          <p:nvPr/>
        </p:nvSpPr>
        <p:spPr>
          <a:xfrm>
            <a:off x="307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07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2" name="Shape 362"/>
          <p:cNvCxnSpPr>
            <a:stCxn id="360" idx="4"/>
            <a:endCxn id="361" idx="0"/>
          </p:cNvCxnSpPr>
          <p:nvPr/>
        </p:nvCxnSpPr>
        <p:spPr>
          <a:xfrm>
            <a:off x="313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3" name="Shape 363"/>
          <p:cNvSpPr/>
          <p:nvPr/>
        </p:nvSpPr>
        <p:spPr>
          <a:xfrm>
            <a:off x="3192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3192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5" name="Shape 365"/>
          <p:cNvCxnSpPr>
            <a:stCxn id="363" idx="4"/>
            <a:endCxn id="364" idx="0"/>
          </p:cNvCxnSpPr>
          <p:nvPr/>
        </p:nvCxnSpPr>
        <p:spPr>
          <a:xfrm>
            <a:off x="3249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6" name="Shape 366"/>
          <p:cNvSpPr/>
          <p:nvPr/>
        </p:nvSpPr>
        <p:spPr>
          <a:xfrm>
            <a:off x="3306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306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8" name="Shape 368"/>
          <p:cNvCxnSpPr>
            <a:stCxn id="366" idx="4"/>
            <a:endCxn id="367" idx="0"/>
          </p:cNvCxnSpPr>
          <p:nvPr/>
        </p:nvCxnSpPr>
        <p:spPr>
          <a:xfrm>
            <a:off x="3363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9" name="Shape 369"/>
          <p:cNvSpPr/>
          <p:nvPr/>
        </p:nvSpPr>
        <p:spPr>
          <a:xfrm>
            <a:off x="3420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3420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1" name="Shape 371"/>
          <p:cNvCxnSpPr>
            <a:stCxn id="369" idx="4"/>
            <a:endCxn id="370" idx="0"/>
          </p:cNvCxnSpPr>
          <p:nvPr/>
        </p:nvCxnSpPr>
        <p:spPr>
          <a:xfrm>
            <a:off x="3477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2" name="Shape 372"/>
          <p:cNvSpPr/>
          <p:nvPr/>
        </p:nvSpPr>
        <p:spPr>
          <a:xfrm>
            <a:off x="3534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534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4" name="Shape 374"/>
          <p:cNvCxnSpPr>
            <a:stCxn id="372" idx="4"/>
            <a:endCxn id="373" idx="0"/>
          </p:cNvCxnSpPr>
          <p:nvPr/>
        </p:nvCxnSpPr>
        <p:spPr>
          <a:xfrm>
            <a:off x="3591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5" name="Shape 375"/>
          <p:cNvSpPr/>
          <p:nvPr/>
        </p:nvSpPr>
        <p:spPr>
          <a:xfrm>
            <a:off x="364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64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7" name="Shape 377"/>
          <p:cNvCxnSpPr>
            <a:stCxn id="375" idx="4"/>
            <a:endCxn id="376" idx="0"/>
          </p:cNvCxnSpPr>
          <p:nvPr/>
        </p:nvCxnSpPr>
        <p:spPr>
          <a:xfrm>
            <a:off x="370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8" name="Shape 378"/>
          <p:cNvSpPr/>
          <p:nvPr/>
        </p:nvSpPr>
        <p:spPr>
          <a:xfrm>
            <a:off x="3762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762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0" name="Shape 380"/>
          <p:cNvCxnSpPr>
            <a:stCxn id="378" idx="4"/>
            <a:endCxn id="379" idx="0"/>
          </p:cNvCxnSpPr>
          <p:nvPr/>
        </p:nvCxnSpPr>
        <p:spPr>
          <a:xfrm>
            <a:off x="3819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1" name="Shape 381"/>
          <p:cNvSpPr/>
          <p:nvPr/>
        </p:nvSpPr>
        <p:spPr>
          <a:xfrm>
            <a:off x="3876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3876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3" name="Shape 383"/>
          <p:cNvCxnSpPr>
            <a:stCxn id="381" idx="4"/>
            <a:endCxn id="382" idx="0"/>
          </p:cNvCxnSpPr>
          <p:nvPr/>
        </p:nvCxnSpPr>
        <p:spPr>
          <a:xfrm>
            <a:off x="3933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4" name="Shape 384"/>
          <p:cNvSpPr/>
          <p:nvPr/>
        </p:nvSpPr>
        <p:spPr>
          <a:xfrm>
            <a:off x="3990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3990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6" name="Shape 386"/>
          <p:cNvCxnSpPr>
            <a:stCxn id="384" idx="4"/>
            <a:endCxn id="385" idx="0"/>
          </p:cNvCxnSpPr>
          <p:nvPr/>
        </p:nvCxnSpPr>
        <p:spPr>
          <a:xfrm>
            <a:off x="4047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7" name="Shape 387"/>
          <p:cNvSpPr/>
          <p:nvPr/>
        </p:nvSpPr>
        <p:spPr>
          <a:xfrm>
            <a:off x="4104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4104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9" name="Shape 389"/>
          <p:cNvCxnSpPr>
            <a:stCxn id="387" idx="4"/>
            <a:endCxn id="388" idx="0"/>
          </p:cNvCxnSpPr>
          <p:nvPr/>
        </p:nvCxnSpPr>
        <p:spPr>
          <a:xfrm>
            <a:off x="4161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0" name="Shape 390"/>
          <p:cNvSpPr/>
          <p:nvPr/>
        </p:nvSpPr>
        <p:spPr>
          <a:xfrm>
            <a:off x="421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21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2" name="Shape 392"/>
          <p:cNvCxnSpPr>
            <a:stCxn id="390" idx="4"/>
            <a:endCxn id="391" idx="0"/>
          </p:cNvCxnSpPr>
          <p:nvPr/>
        </p:nvCxnSpPr>
        <p:spPr>
          <a:xfrm>
            <a:off x="427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3" name="Shape 393"/>
          <p:cNvSpPr/>
          <p:nvPr/>
        </p:nvSpPr>
        <p:spPr>
          <a:xfrm>
            <a:off x="4332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4332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5" name="Shape 395"/>
          <p:cNvCxnSpPr>
            <a:stCxn id="393" idx="4"/>
            <a:endCxn id="394" idx="0"/>
          </p:cNvCxnSpPr>
          <p:nvPr/>
        </p:nvCxnSpPr>
        <p:spPr>
          <a:xfrm>
            <a:off x="4389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6" name="Shape 396"/>
          <p:cNvSpPr/>
          <p:nvPr/>
        </p:nvSpPr>
        <p:spPr>
          <a:xfrm>
            <a:off x="4446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4446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8" name="Shape 398"/>
          <p:cNvCxnSpPr>
            <a:stCxn id="396" idx="4"/>
            <a:endCxn id="397" idx="0"/>
          </p:cNvCxnSpPr>
          <p:nvPr/>
        </p:nvCxnSpPr>
        <p:spPr>
          <a:xfrm>
            <a:off x="4503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9" name="Shape 399"/>
          <p:cNvSpPr/>
          <p:nvPr/>
        </p:nvSpPr>
        <p:spPr>
          <a:xfrm>
            <a:off x="4560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4560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1" name="Shape 401"/>
          <p:cNvCxnSpPr>
            <a:stCxn id="399" idx="4"/>
            <a:endCxn id="400" idx="0"/>
          </p:cNvCxnSpPr>
          <p:nvPr/>
        </p:nvCxnSpPr>
        <p:spPr>
          <a:xfrm>
            <a:off x="4617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2" name="Shape 402"/>
          <p:cNvSpPr/>
          <p:nvPr/>
        </p:nvSpPr>
        <p:spPr>
          <a:xfrm>
            <a:off x="4674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674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4" name="Shape 404"/>
          <p:cNvCxnSpPr>
            <a:stCxn id="402" idx="4"/>
            <a:endCxn id="403" idx="0"/>
          </p:cNvCxnSpPr>
          <p:nvPr/>
        </p:nvCxnSpPr>
        <p:spPr>
          <a:xfrm>
            <a:off x="4731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5" name="Shape 405"/>
          <p:cNvSpPr/>
          <p:nvPr/>
        </p:nvSpPr>
        <p:spPr>
          <a:xfrm>
            <a:off x="478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78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7" name="Shape 407"/>
          <p:cNvCxnSpPr>
            <a:stCxn id="405" idx="4"/>
            <a:endCxn id="406" idx="0"/>
          </p:cNvCxnSpPr>
          <p:nvPr/>
        </p:nvCxnSpPr>
        <p:spPr>
          <a:xfrm>
            <a:off x="484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8" name="Shape 408"/>
          <p:cNvSpPr/>
          <p:nvPr/>
        </p:nvSpPr>
        <p:spPr>
          <a:xfrm>
            <a:off x="4912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912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0" name="Shape 410"/>
          <p:cNvCxnSpPr>
            <a:stCxn id="408" idx="4"/>
            <a:endCxn id="409" idx="0"/>
          </p:cNvCxnSpPr>
          <p:nvPr/>
        </p:nvCxnSpPr>
        <p:spPr>
          <a:xfrm>
            <a:off x="4969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1" name="Shape 411"/>
          <p:cNvSpPr/>
          <p:nvPr/>
        </p:nvSpPr>
        <p:spPr>
          <a:xfrm>
            <a:off x="5026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026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3" name="Shape 413"/>
          <p:cNvCxnSpPr>
            <a:stCxn id="411" idx="4"/>
            <a:endCxn id="412" idx="0"/>
          </p:cNvCxnSpPr>
          <p:nvPr/>
        </p:nvCxnSpPr>
        <p:spPr>
          <a:xfrm>
            <a:off x="5083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4" name="Shape 414"/>
          <p:cNvSpPr/>
          <p:nvPr/>
        </p:nvSpPr>
        <p:spPr>
          <a:xfrm>
            <a:off x="5140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5140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6" name="Shape 416"/>
          <p:cNvCxnSpPr>
            <a:stCxn id="414" idx="4"/>
            <a:endCxn id="415" idx="0"/>
          </p:cNvCxnSpPr>
          <p:nvPr/>
        </p:nvCxnSpPr>
        <p:spPr>
          <a:xfrm>
            <a:off x="5197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7" name="Shape 417"/>
          <p:cNvSpPr/>
          <p:nvPr/>
        </p:nvSpPr>
        <p:spPr>
          <a:xfrm>
            <a:off x="5254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5254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9" name="Shape 419"/>
          <p:cNvCxnSpPr>
            <a:stCxn id="417" idx="4"/>
            <a:endCxn id="418" idx="0"/>
          </p:cNvCxnSpPr>
          <p:nvPr/>
        </p:nvCxnSpPr>
        <p:spPr>
          <a:xfrm>
            <a:off x="5311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0" name="Shape 420"/>
          <p:cNvSpPr/>
          <p:nvPr/>
        </p:nvSpPr>
        <p:spPr>
          <a:xfrm>
            <a:off x="5368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5368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2" name="Shape 422"/>
          <p:cNvCxnSpPr>
            <a:stCxn id="420" idx="4"/>
            <a:endCxn id="421" idx="0"/>
          </p:cNvCxnSpPr>
          <p:nvPr/>
        </p:nvCxnSpPr>
        <p:spPr>
          <a:xfrm>
            <a:off x="5425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3" name="Shape 423"/>
          <p:cNvSpPr/>
          <p:nvPr/>
        </p:nvSpPr>
        <p:spPr>
          <a:xfrm>
            <a:off x="5482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5482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5" name="Shape 425"/>
          <p:cNvCxnSpPr>
            <a:stCxn id="423" idx="4"/>
            <a:endCxn id="424" idx="0"/>
          </p:cNvCxnSpPr>
          <p:nvPr/>
        </p:nvCxnSpPr>
        <p:spPr>
          <a:xfrm>
            <a:off x="5539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6" name="Shape 426"/>
          <p:cNvSpPr/>
          <p:nvPr/>
        </p:nvSpPr>
        <p:spPr>
          <a:xfrm>
            <a:off x="560640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60640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8" name="Shape 428"/>
          <p:cNvCxnSpPr>
            <a:stCxn id="426" idx="4"/>
            <a:endCxn id="427" idx="0"/>
          </p:cNvCxnSpPr>
          <p:nvPr/>
        </p:nvCxnSpPr>
        <p:spPr>
          <a:xfrm>
            <a:off x="566339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9" name="Shape 429"/>
          <p:cNvSpPr/>
          <p:nvPr/>
        </p:nvSpPr>
        <p:spPr>
          <a:xfrm>
            <a:off x="572040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572040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1" name="Shape 431"/>
          <p:cNvCxnSpPr>
            <a:stCxn id="429" idx="4"/>
            <a:endCxn id="430" idx="0"/>
          </p:cNvCxnSpPr>
          <p:nvPr/>
        </p:nvCxnSpPr>
        <p:spPr>
          <a:xfrm>
            <a:off x="577739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2" name="Shape 432"/>
          <p:cNvSpPr/>
          <p:nvPr/>
        </p:nvSpPr>
        <p:spPr>
          <a:xfrm>
            <a:off x="2832875" y="1565350"/>
            <a:ext cx="401700" cy="252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2313150" y="2836175"/>
            <a:ext cx="1620599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 rot="5400000">
            <a:off x="3987475" y="3720624"/>
            <a:ext cx="627599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4098400" y="4269350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4363900" y="4274050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 flipH="1" rot="-5400000">
            <a:off x="3198999" y="4123300"/>
            <a:ext cx="271200" cy="1268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5727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5727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4037000" y="2839325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4302500" y="2844025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5834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5834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2" name="Shape 442"/>
          <p:cNvCxnSpPr>
            <a:stCxn id="440" idx="4"/>
            <a:endCxn id="441" idx="0"/>
          </p:cNvCxnSpPr>
          <p:nvPr/>
        </p:nvCxnSpPr>
        <p:spPr>
          <a:xfrm>
            <a:off x="5891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3" name="Shape 443"/>
          <p:cNvSpPr/>
          <p:nvPr/>
        </p:nvSpPr>
        <p:spPr>
          <a:xfrm>
            <a:off x="5948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5948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5" name="Shape 445"/>
          <p:cNvCxnSpPr>
            <a:stCxn id="443" idx="4"/>
            <a:endCxn id="444" idx="0"/>
          </p:cNvCxnSpPr>
          <p:nvPr/>
        </p:nvCxnSpPr>
        <p:spPr>
          <a:xfrm>
            <a:off x="6005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6" name="Shape 446"/>
          <p:cNvSpPr/>
          <p:nvPr/>
        </p:nvSpPr>
        <p:spPr>
          <a:xfrm>
            <a:off x="6062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6062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8" name="Shape 448"/>
          <p:cNvCxnSpPr>
            <a:stCxn id="446" idx="4"/>
            <a:endCxn id="447" idx="0"/>
          </p:cNvCxnSpPr>
          <p:nvPr/>
        </p:nvCxnSpPr>
        <p:spPr>
          <a:xfrm>
            <a:off x="6119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9" name="Shape 449"/>
          <p:cNvSpPr/>
          <p:nvPr/>
        </p:nvSpPr>
        <p:spPr>
          <a:xfrm>
            <a:off x="6176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6176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1" name="Shape 451"/>
          <p:cNvCxnSpPr>
            <a:stCxn id="449" idx="4"/>
            <a:endCxn id="450" idx="0"/>
          </p:cNvCxnSpPr>
          <p:nvPr/>
        </p:nvCxnSpPr>
        <p:spPr>
          <a:xfrm>
            <a:off x="6233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2" name="Shape 452"/>
          <p:cNvSpPr/>
          <p:nvPr/>
        </p:nvSpPr>
        <p:spPr>
          <a:xfrm>
            <a:off x="6300175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6300175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4" name="Shape 454"/>
          <p:cNvCxnSpPr>
            <a:stCxn id="452" idx="4"/>
            <a:endCxn id="453" idx="0"/>
          </p:cNvCxnSpPr>
          <p:nvPr/>
        </p:nvCxnSpPr>
        <p:spPr>
          <a:xfrm>
            <a:off x="6357174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5" name="Shape 455"/>
          <p:cNvSpPr txBox="1"/>
          <p:nvPr/>
        </p:nvSpPr>
        <p:spPr>
          <a:xfrm>
            <a:off x="4575250" y="2774400"/>
            <a:ext cx="2698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Protein Component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4662850" y="4210500"/>
            <a:ext cx="2698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Protein Component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HIV-1 Signaling Interactions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737075" y="5791100"/>
            <a:ext cx="8229600" cy="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Andreja Majerle, Rok Gaber, Mojca Bencina, and Roman Jerala. Function-Based Mutation-Resistant Synthetic Signaling Device Activated by HIV-1 Proteolysis.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ACS Synth. Biol. 2015, 4,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667-672.</a:t>
            </a:r>
          </a:p>
        </p:txBody>
      </p:sp>
      <p:pic>
        <p:nvPicPr>
          <p:cNvPr descr="signaling_device_jerala.png" id="464" name="Shape 464"/>
          <p:cNvPicPr preferRelativeResize="0"/>
          <p:nvPr/>
        </p:nvPicPr>
        <p:blipFill rotWithShape="1">
          <a:blip r:embed="rId3">
            <a:alphaModFix/>
          </a:blip>
          <a:srcRect b="40762" l="6820" r="6838" t="32282"/>
          <a:stretch/>
        </p:blipFill>
        <p:spPr>
          <a:xfrm>
            <a:off x="1825000" y="4777675"/>
            <a:ext cx="5674599" cy="9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/>
          <p:nvPr/>
        </p:nvSpPr>
        <p:spPr>
          <a:xfrm>
            <a:off x="1915750" y="3712550"/>
            <a:ext cx="2252772" cy="256607"/>
          </a:xfrm>
          <a:prstGeom prst="cloud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4434025" y="3712550"/>
            <a:ext cx="2785643" cy="256607"/>
          </a:xfrm>
          <a:prstGeom prst="cloud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2816225" y="2836850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3081725" y="2841550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2976725" y="2358637"/>
            <a:ext cx="113999" cy="478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1889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1889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2" name="Shape 472"/>
          <p:cNvCxnSpPr>
            <a:stCxn id="470" idx="4"/>
            <a:endCxn id="471" idx="0"/>
          </p:cNvCxnSpPr>
          <p:nvPr/>
        </p:nvCxnSpPr>
        <p:spPr>
          <a:xfrm>
            <a:off x="1946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3" name="Shape 473"/>
          <p:cNvSpPr/>
          <p:nvPr/>
        </p:nvSpPr>
        <p:spPr>
          <a:xfrm>
            <a:off x="2003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003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5" name="Shape 475"/>
          <p:cNvCxnSpPr>
            <a:stCxn id="473" idx="4"/>
            <a:endCxn id="474" idx="0"/>
          </p:cNvCxnSpPr>
          <p:nvPr/>
        </p:nvCxnSpPr>
        <p:spPr>
          <a:xfrm>
            <a:off x="2060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6" name="Shape 476"/>
          <p:cNvSpPr/>
          <p:nvPr/>
        </p:nvSpPr>
        <p:spPr>
          <a:xfrm>
            <a:off x="2117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2117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8" name="Shape 478"/>
          <p:cNvCxnSpPr>
            <a:stCxn id="476" idx="4"/>
            <a:endCxn id="477" idx="0"/>
          </p:cNvCxnSpPr>
          <p:nvPr/>
        </p:nvCxnSpPr>
        <p:spPr>
          <a:xfrm>
            <a:off x="2174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9" name="Shape 479"/>
          <p:cNvSpPr/>
          <p:nvPr/>
        </p:nvSpPr>
        <p:spPr>
          <a:xfrm>
            <a:off x="2231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2231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1" name="Shape 481"/>
          <p:cNvCxnSpPr>
            <a:stCxn id="479" idx="4"/>
            <a:endCxn id="480" idx="0"/>
          </p:cNvCxnSpPr>
          <p:nvPr/>
        </p:nvCxnSpPr>
        <p:spPr>
          <a:xfrm>
            <a:off x="2288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2" name="Shape 482"/>
          <p:cNvSpPr/>
          <p:nvPr/>
        </p:nvSpPr>
        <p:spPr>
          <a:xfrm>
            <a:off x="2345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2345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4" name="Shape 484"/>
          <p:cNvCxnSpPr>
            <a:stCxn id="482" idx="4"/>
            <a:endCxn id="483" idx="0"/>
          </p:cNvCxnSpPr>
          <p:nvPr/>
        </p:nvCxnSpPr>
        <p:spPr>
          <a:xfrm>
            <a:off x="2402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5" name="Shape 485"/>
          <p:cNvSpPr/>
          <p:nvPr/>
        </p:nvSpPr>
        <p:spPr>
          <a:xfrm>
            <a:off x="2459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2459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7" name="Shape 487"/>
          <p:cNvCxnSpPr>
            <a:stCxn id="485" idx="4"/>
            <a:endCxn id="486" idx="0"/>
          </p:cNvCxnSpPr>
          <p:nvPr/>
        </p:nvCxnSpPr>
        <p:spPr>
          <a:xfrm>
            <a:off x="2516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8" name="Shape 488"/>
          <p:cNvCxnSpPr>
            <a:stCxn id="489" idx="4"/>
            <a:endCxn id="490" idx="0"/>
          </p:cNvCxnSpPr>
          <p:nvPr/>
        </p:nvCxnSpPr>
        <p:spPr>
          <a:xfrm>
            <a:off x="26297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1" name="Shape 491"/>
          <p:cNvSpPr/>
          <p:nvPr/>
        </p:nvSpPr>
        <p:spPr>
          <a:xfrm>
            <a:off x="26855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26855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3" name="Shape 493"/>
          <p:cNvCxnSpPr>
            <a:stCxn id="491" idx="4"/>
            <a:endCxn id="492" idx="0"/>
          </p:cNvCxnSpPr>
          <p:nvPr/>
        </p:nvCxnSpPr>
        <p:spPr>
          <a:xfrm>
            <a:off x="27425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4" name="Shape 494"/>
          <p:cNvSpPr/>
          <p:nvPr/>
        </p:nvSpPr>
        <p:spPr>
          <a:xfrm>
            <a:off x="28162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28162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6" name="Shape 496"/>
          <p:cNvCxnSpPr>
            <a:stCxn id="494" idx="4"/>
            <a:endCxn id="495" idx="0"/>
          </p:cNvCxnSpPr>
          <p:nvPr/>
        </p:nvCxnSpPr>
        <p:spPr>
          <a:xfrm>
            <a:off x="28732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7" name="Shape 497"/>
          <p:cNvSpPr/>
          <p:nvPr/>
        </p:nvSpPr>
        <p:spPr>
          <a:xfrm>
            <a:off x="1974100" y="2839325"/>
            <a:ext cx="401700" cy="4149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2946894" y="1825250"/>
            <a:ext cx="146250" cy="533400"/>
          </a:xfrm>
          <a:custGeom>
            <a:pathLst>
              <a:path extrusionOk="0" h="21336" w="5850">
                <a:moveTo>
                  <a:pt x="5375" y="0"/>
                </a:moveTo>
                <a:cubicBezTo>
                  <a:pt x="3748" y="0"/>
                  <a:pt x="1103" y="2738"/>
                  <a:pt x="2327" y="3810"/>
                </a:cubicBezTo>
                <a:cubicBezTo>
                  <a:pt x="3056" y="4448"/>
                  <a:pt x="5433" y="3021"/>
                  <a:pt x="4803" y="2286"/>
                </a:cubicBezTo>
                <a:cubicBezTo>
                  <a:pt x="3729" y="1034"/>
                  <a:pt x="222" y="1981"/>
                  <a:pt x="41" y="3620"/>
                </a:cubicBezTo>
                <a:cubicBezTo>
                  <a:pt x="-193" y="5736"/>
                  <a:pt x="6504" y="8470"/>
                  <a:pt x="5756" y="6477"/>
                </a:cubicBezTo>
                <a:cubicBezTo>
                  <a:pt x="5424" y="5593"/>
                  <a:pt x="4029" y="5610"/>
                  <a:pt x="3089" y="5525"/>
                </a:cubicBezTo>
                <a:cubicBezTo>
                  <a:pt x="1348" y="5367"/>
                  <a:pt x="300" y="9099"/>
                  <a:pt x="1374" y="10478"/>
                </a:cubicBezTo>
                <a:cubicBezTo>
                  <a:pt x="2292" y="11657"/>
                  <a:pt x="6424" y="10861"/>
                  <a:pt x="5756" y="9525"/>
                </a:cubicBezTo>
                <a:cubicBezTo>
                  <a:pt x="4853" y="7721"/>
                  <a:pt x="622" y="10375"/>
                  <a:pt x="422" y="12383"/>
                </a:cubicBezTo>
                <a:cubicBezTo>
                  <a:pt x="283" y="13768"/>
                  <a:pt x="2077" y="15240"/>
                  <a:pt x="3470" y="15240"/>
                </a:cubicBezTo>
                <a:cubicBezTo>
                  <a:pt x="4168" y="15240"/>
                  <a:pt x="4164" y="13222"/>
                  <a:pt x="3470" y="13145"/>
                </a:cubicBezTo>
                <a:cubicBezTo>
                  <a:pt x="1818" y="12960"/>
                  <a:pt x="-123" y="15110"/>
                  <a:pt x="41" y="16764"/>
                </a:cubicBezTo>
                <a:cubicBezTo>
                  <a:pt x="210" y="18465"/>
                  <a:pt x="3594" y="19877"/>
                  <a:pt x="4803" y="18669"/>
                </a:cubicBezTo>
                <a:cubicBezTo>
                  <a:pt x="5650" y="17821"/>
                  <a:pt x="2891" y="16384"/>
                  <a:pt x="1755" y="16764"/>
                </a:cubicBezTo>
                <a:cubicBezTo>
                  <a:pt x="110" y="17312"/>
                  <a:pt x="2498" y="21336"/>
                  <a:pt x="4232" y="2133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99" name="Shape 499"/>
          <p:cNvSpPr/>
          <p:nvPr/>
        </p:nvSpPr>
        <p:spPr>
          <a:xfrm>
            <a:off x="307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307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1" name="Shape 501"/>
          <p:cNvCxnSpPr>
            <a:stCxn id="499" idx="4"/>
            <a:endCxn id="500" idx="0"/>
          </p:cNvCxnSpPr>
          <p:nvPr/>
        </p:nvCxnSpPr>
        <p:spPr>
          <a:xfrm>
            <a:off x="313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2" name="Shape 502"/>
          <p:cNvSpPr/>
          <p:nvPr/>
        </p:nvSpPr>
        <p:spPr>
          <a:xfrm>
            <a:off x="3192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3192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4" name="Shape 504"/>
          <p:cNvCxnSpPr>
            <a:stCxn id="502" idx="4"/>
            <a:endCxn id="503" idx="0"/>
          </p:cNvCxnSpPr>
          <p:nvPr/>
        </p:nvCxnSpPr>
        <p:spPr>
          <a:xfrm>
            <a:off x="3249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5" name="Shape 505"/>
          <p:cNvSpPr/>
          <p:nvPr/>
        </p:nvSpPr>
        <p:spPr>
          <a:xfrm>
            <a:off x="3306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3306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7" name="Shape 507"/>
          <p:cNvCxnSpPr>
            <a:stCxn id="505" idx="4"/>
            <a:endCxn id="506" idx="0"/>
          </p:cNvCxnSpPr>
          <p:nvPr/>
        </p:nvCxnSpPr>
        <p:spPr>
          <a:xfrm>
            <a:off x="3363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8" name="Shape 508"/>
          <p:cNvSpPr/>
          <p:nvPr/>
        </p:nvSpPr>
        <p:spPr>
          <a:xfrm>
            <a:off x="3420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3420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0" name="Shape 510"/>
          <p:cNvCxnSpPr>
            <a:stCxn id="508" idx="4"/>
            <a:endCxn id="509" idx="0"/>
          </p:cNvCxnSpPr>
          <p:nvPr/>
        </p:nvCxnSpPr>
        <p:spPr>
          <a:xfrm>
            <a:off x="3477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1" name="Shape 511"/>
          <p:cNvSpPr/>
          <p:nvPr/>
        </p:nvSpPr>
        <p:spPr>
          <a:xfrm>
            <a:off x="3534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3534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3" name="Shape 513"/>
          <p:cNvCxnSpPr>
            <a:stCxn id="511" idx="4"/>
            <a:endCxn id="512" idx="0"/>
          </p:cNvCxnSpPr>
          <p:nvPr/>
        </p:nvCxnSpPr>
        <p:spPr>
          <a:xfrm>
            <a:off x="3591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4" name="Shape 514"/>
          <p:cNvSpPr/>
          <p:nvPr/>
        </p:nvSpPr>
        <p:spPr>
          <a:xfrm>
            <a:off x="364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364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6" name="Shape 516"/>
          <p:cNvCxnSpPr>
            <a:stCxn id="514" idx="4"/>
            <a:endCxn id="515" idx="0"/>
          </p:cNvCxnSpPr>
          <p:nvPr/>
        </p:nvCxnSpPr>
        <p:spPr>
          <a:xfrm>
            <a:off x="370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7" name="Shape 517"/>
          <p:cNvSpPr/>
          <p:nvPr/>
        </p:nvSpPr>
        <p:spPr>
          <a:xfrm>
            <a:off x="3762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3762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9" name="Shape 519"/>
          <p:cNvCxnSpPr>
            <a:stCxn id="517" idx="4"/>
            <a:endCxn id="518" idx="0"/>
          </p:cNvCxnSpPr>
          <p:nvPr/>
        </p:nvCxnSpPr>
        <p:spPr>
          <a:xfrm>
            <a:off x="3819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0" name="Shape 520"/>
          <p:cNvSpPr/>
          <p:nvPr/>
        </p:nvSpPr>
        <p:spPr>
          <a:xfrm>
            <a:off x="3876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3876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2" name="Shape 522"/>
          <p:cNvCxnSpPr>
            <a:stCxn id="520" idx="4"/>
            <a:endCxn id="521" idx="0"/>
          </p:cNvCxnSpPr>
          <p:nvPr/>
        </p:nvCxnSpPr>
        <p:spPr>
          <a:xfrm>
            <a:off x="3933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3" name="Shape 523"/>
          <p:cNvSpPr/>
          <p:nvPr/>
        </p:nvSpPr>
        <p:spPr>
          <a:xfrm>
            <a:off x="3990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3990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5" name="Shape 525"/>
          <p:cNvCxnSpPr>
            <a:stCxn id="523" idx="4"/>
            <a:endCxn id="524" idx="0"/>
          </p:cNvCxnSpPr>
          <p:nvPr/>
        </p:nvCxnSpPr>
        <p:spPr>
          <a:xfrm>
            <a:off x="4047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6" name="Shape 526"/>
          <p:cNvSpPr/>
          <p:nvPr/>
        </p:nvSpPr>
        <p:spPr>
          <a:xfrm>
            <a:off x="4104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4104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8" name="Shape 528"/>
          <p:cNvCxnSpPr>
            <a:stCxn id="526" idx="4"/>
            <a:endCxn id="527" idx="0"/>
          </p:cNvCxnSpPr>
          <p:nvPr/>
        </p:nvCxnSpPr>
        <p:spPr>
          <a:xfrm>
            <a:off x="4161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9" name="Shape 529"/>
          <p:cNvSpPr/>
          <p:nvPr/>
        </p:nvSpPr>
        <p:spPr>
          <a:xfrm>
            <a:off x="421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421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1" name="Shape 531"/>
          <p:cNvCxnSpPr>
            <a:stCxn id="529" idx="4"/>
            <a:endCxn id="530" idx="0"/>
          </p:cNvCxnSpPr>
          <p:nvPr/>
        </p:nvCxnSpPr>
        <p:spPr>
          <a:xfrm>
            <a:off x="427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2" name="Shape 532"/>
          <p:cNvSpPr/>
          <p:nvPr/>
        </p:nvSpPr>
        <p:spPr>
          <a:xfrm>
            <a:off x="4332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4332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4" name="Shape 534"/>
          <p:cNvCxnSpPr>
            <a:stCxn id="532" idx="4"/>
            <a:endCxn id="533" idx="0"/>
          </p:cNvCxnSpPr>
          <p:nvPr/>
        </p:nvCxnSpPr>
        <p:spPr>
          <a:xfrm>
            <a:off x="4389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5" name="Shape 535"/>
          <p:cNvSpPr/>
          <p:nvPr/>
        </p:nvSpPr>
        <p:spPr>
          <a:xfrm>
            <a:off x="4446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4446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7" name="Shape 537"/>
          <p:cNvCxnSpPr>
            <a:stCxn id="535" idx="4"/>
            <a:endCxn id="536" idx="0"/>
          </p:cNvCxnSpPr>
          <p:nvPr/>
        </p:nvCxnSpPr>
        <p:spPr>
          <a:xfrm>
            <a:off x="4503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8" name="Shape 538"/>
          <p:cNvSpPr/>
          <p:nvPr/>
        </p:nvSpPr>
        <p:spPr>
          <a:xfrm>
            <a:off x="4560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4560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0" name="Shape 540"/>
          <p:cNvCxnSpPr>
            <a:stCxn id="538" idx="4"/>
            <a:endCxn id="539" idx="0"/>
          </p:cNvCxnSpPr>
          <p:nvPr/>
        </p:nvCxnSpPr>
        <p:spPr>
          <a:xfrm>
            <a:off x="4617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1" name="Shape 541"/>
          <p:cNvSpPr/>
          <p:nvPr/>
        </p:nvSpPr>
        <p:spPr>
          <a:xfrm>
            <a:off x="4674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674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3" name="Shape 543"/>
          <p:cNvCxnSpPr>
            <a:stCxn id="541" idx="4"/>
            <a:endCxn id="542" idx="0"/>
          </p:cNvCxnSpPr>
          <p:nvPr/>
        </p:nvCxnSpPr>
        <p:spPr>
          <a:xfrm>
            <a:off x="4731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4" name="Shape 544"/>
          <p:cNvSpPr/>
          <p:nvPr/>
        </p:nvSpPr>
        <p:spPr>
          <a:xfrm>
            <a:off x="478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478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6" name="Shape 546"/>
          <p:cNvCxnSpPr>
            <a:stCxn id="544" idx="4"/>
            <a:endCxn id="545" idx="0"/>
          </p:cNvCxnSpPr>
          <p:nvPr/>
        </p:nvCxnSpPr>
        <p:spPr>
          <a:xfrm>
            <a:off x="484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7" name="Shape 547"/>
          <p:cNvSpPr/>
          <p:nvPr/>
        </p:nvSpPr>
        <p:spPr>
          <a:xfrm>
            <a:off x="4912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4912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9" name="Shape 549"/>
          <p:cNvCxnSpPr>
            <a:stCxn id="547" idx="4"/>
            <a:endCxn id="548" idx="0"/>
          </p:cNvCxnSpPr>
          <p:nvPr/>
        </p:nvCxnSpPr>
        <p:spPr>
          <a:xfrm>
            <a:off x="4969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0" name="Shape 550"/>
          <p:cNvSpPr/>
          <p:nvPr/>
        </p:nvSpPr>
        <p:spPr>
          <a:xfrm>
            <a:off x="5026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5026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2" name="Shape 552"/>
          <p:cNvCxnSpPr>
            <a:stCxn id="550" idx="4"/>
            <a:endCxn id="551" idx="0"/>
          </p:cNvCxnSpPr>
          <p:nvPr/>
        </p:nvCxnSpPr>
        <p:spPr>
          <a:xfrm>
            <a:off x="5083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3" name="Shape 553"/>
          <p:cNvSpPr/>
          <p:nvPr/>
        </p:nvSpPr>
        <p:spPr>
          <a:xfrm>
            <a:off x="5140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5140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5" name="Shape 555"/>
          <p:cNvCxnSpPr>
            <a:stCxn id="553" idx="4"/>
            <a:endCxn id="554" idx="0"/>
          </p:cNvCxnSpPr>
          <p:nvPr/>
        </p:nvCxnSpPr>
        <p:spPr>
          <a:xfrm>
            <a:off x="5197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6" name="Shape 556"/>
          <p:cNvSpPr/>
          <p:nvPr/>
        </p:nvSpPr>
        <p:spPr>
          <a:xfrm>
            <a:off x="5254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5254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8" name="Shape 558"/>
          <p:cNvCxnSpPr>
            <a:stCxn id="556" idx="4"/>
            <a:endCxn id="557" idx="0"/>
          </p:cNvCxnSpPr>
          <p:nvPr/>
        </p:nvCxnSpPr>
        <p:spPr>
          <a:xfrm>
            <a:off x="5311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9" name="Shape 559"/>
          <p:cNvSpPr/>
          <p:nvPr/>
        </p:nvSpPr>
        <p:spPr>
          <a:xfrm>
            <a:off x="5368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5368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1" name="Shape 561"/>
          <p:cNvCxnSpPr>
            <a:stCxn id="559" idx="4"/>
            <a:endCxn id="560" idx="0"/>
          </p:cNvCxnSpPr>
          <p:nvPr/>
        </p:nvCxnSpPr>
        <p:spPr>
          <a:xfrm>
            <a:off x="5425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2" name="Shape 562"/>
          <p:cNvSpPr/>
          <p:nvPr/>
        </p:nvSpPr>
        <p:spPr>
          <a:xfrm>
            <a:off x="5482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5482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4" name="Shape 564"/>
          <p:cNvCxnSpPr>
            <a:stCxn id="562" idx="4"/>
            <a:endCxn id="563" idx="0"/>
          </p:cNvCxnSpPr>
          <p:nvPr/>
        </p:nvCxnSpPr>
        <p:spPr>
          <a:xfrm>
            <a:off x="5539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5" name="Shape 565"/>
          <p:cNvSpPr/>
          <p:nvPr/>
        </p:nvSpPr>
        <p:spPr>
          <a:xfrm>
            <a:off x="560640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560640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7" name="Shape 567"/>
          <p:cNvCxnSpPr>
            <a:stCxn id="565" idx="4"/>
            <a:endCxn id="566" idx="0"/>
          </p:cNvCxnSpPr>
          <p:nvPr/>
        </p:nvCxnSpPr>
        <p:spPr>
          <a:xfrm>
            <a:off x="566339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8" name="Shape 568"/>
          <p:cNvSpPr/>
          <p:nvPr/>
        </p:nvSpPr>
        <p:spPr>
          <a:xfrm>
            <a:off x="572040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572040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70" name="Shape 570"/>
          <p:cNvCxnSpPr>
            <a:stCxn id="568" idx="4"/>
            <a:endCxn id="569" idx="0"/>
          </p:cNvCxnSpPr>
          <p:nvPr/>
        </p:nvCxnSpPr>
        <p:spPr>
          <a:xfrm>
            <a:off x="577739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1" name="Shape 571"/>
          <p:cNvSpPr/>
          <p:nvPr/>
        </p:nvSpPr>
        <p:spPr>
          <a:xfrm>
            <a:off x="2832875" y="1565350"/>
            <a:ext cx="401700" cy="252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2313150" y="2836175"/>
            <a:ext cx="1620599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 rot="5400000">
            <a:off x="3987475" y="3720624"/>
            <a:ext cx="627599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4098400" y="4269350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4363900" y="4274050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 flipH="1" rot="-5400000">
            <a:off x="3198999" y="4123300"/>
            <a:ext cx="271200" cy="1268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25727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25727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4037000" y="2839325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4302500" y="2844025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5834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5834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1" name="Shape 581"/>
          <p:cNvCxnSpPr>
            <a:stCxn id="579" idx="4"/>
            <a:endCxn id="580" idx="0"/>
          </p:cNvCxnSpPr>
          <p:nvPr/>
        </p:nvCxnSpPr>
        <p:spPr>
          <a:xfrm>
            <a:off x="5891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2" name="Shape 582"/>
          <p:cNvSpPr/>
          <p:nvPr/>
        </p:nvSpPr>
        <p:spPr>
          <a:xfrm>
            <a:off x="5948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5948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4" name="Shape 584"/>
          <p:cNvCxnSpPr>
            <a:stCxn id="582" idx="4"/>
            <a:endCxn id="583" idx="0"/>
          </p:cNvCxnSpPr>
          <p:nvPr/>
        </p:nvCxnSpPr>
        <p:spPr>
          <a:xfrm>
            <a:off x="6005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5" name="Shape 585"/>
          <p:cNvSpPr/>
          <p:nvPr/>
        </p:nvSpPr>
        <p:spPr>
          <a:xfrm>
            <a:off x="6062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6062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7" name="Shape 587"/>
          <p:cNvCxnSpPr>
            <a:stCxn id="585" idx="4"/>
            <a:endCxn id="586" idx="0"/>
          </p:cNvCxnSpPr>
          <p:nvPr/>
        </p:nvCxnSpPr>
        <p:spPr>
          <a:xfrm>
            <a:off x="6119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8" name="Shape 588"/>
          <p:cNvSpPr/>
          <p:nvPr/>
        </p:nvSpPr>
        <p:spPr>
          <a:xfrm>
            <a:off x="6176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6176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0" name="Shape 590"/>
          <p:cNvCxnSpPr>
            <a:stCxn id="588" idx="4"/>
            <a:endCxn id="589" idx="0"/>
          </p:cNvCxnSpPr>
          <p:nvPr/>
        </p:nvCxnSpPr>
        <p:spPr>
          <a:xfrm>
            <a:off x="6233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1" name="Shape 591"/>
          <p:cNvSpPr/>
          <p:nvPr/>
        </p:nvSpPr>
        <p:spPr>
          <a:xfrm>
            <a:off x="6300175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6300175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3" name="Shape 593"/>
          <p:cNvCxnSpPr>
            <a:stCxn id="591" idx="4"/>
            <a:endCxn id="592" idx="0"/>
          </p:cNvCxnSpPr>
          <p:nvPr/>
        </p:nvCxnSpPr>
        <p:spPr>
          <a:xfrm>
            <a:off x="6357174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4" name="Shape 594"/>
          <p:cNvSpPr txBox="1"/>
          <p:nvPr/>
        </p:nvSpPr>
        <p:spPr>
          <a:xfrm>
            <a:off x="2898850" y="3231600"/>
            <a:ext cx="3030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Transport    Interaction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1136650" y="4339300"/>
            <a:ext cx="1620599" cy="83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Activation    Interaction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3126812" y="2296862"/>
            <a:ext cx="2785499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Cleavage Interaction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/>
        </p:nvSpPr>
        <p:spPr>
          <a:xfrm>
            <a:off x="740525" y="1276900"/>
            <a:ext cx="8154900" cy="459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HIV-1 Signaling Module</a:t>
            </a:r>
          </a:p>
        </p:txBody>
      </p:sp>
      <p:sp>
        <p:nvSpPr>
          <p:cNvPr id="603" name="Shape 603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737075" y="5791100"/>
            <a:ext cx="8229600" cy="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Andreja Majerle, Rok Gaber, Mojca Bencina, and Roman Jerala. Function-Based Mutation-Resistant Synthetic Signaling Device Activated by HIV-1 Proteolysis.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ACS Synth. Biol. 2015, 4,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667-672.</a:t>
            </a:r>
          </a:p>
        </p:txBody>
      </p:sp>
      <p:pic>
        <p:nvPicPr>
          <p:cNvPr descr="signaling_device_jerala.png" id="605" name="Shape 605"/>
          <p:cNvPicPr preferRelativeResize="0"/>
          <p:nvPr/>
        </p:nvPicPr>
        <p:blipFill rotWithShape="1">
          <a:blip r:embed="rId3">
            <a:alphaModFix/>
          </a:blip>
          <a:srcRect b="40762" l="6820" r="6838" t="32282"/>
          <a:stretch/>
        </p:blipFill>
        <p:spPr>
          <a:xfrm>
            <a:off x="1825000" y="4777675"/>
            <a:ext cx="5674599" cy="9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Shape 606"/>
          <p:cNvSpPr/>
          <p:nvPr/>
        </p:nvSpPr>
        <p:spPr>
          <a:xfrm>
            <a:off x="1915750" y="3712550"/>
            <a:ext cx="2252772" cy="256607"/>
          </a:xfrm>
          <a:prstGeom prst="cloud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4434025" y="3712550"/>
            <a:ext cx="2785643" cy="256607"/>
          </a:xfrm>
          <a:prstGeom prst="cloud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2816225" y="2836850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3081725" y="2841550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2976725" y="2358637"/>
            <a:ext cx="113999" cy="478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1889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1889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3" name="Shape 613"/>
          <p:cNvCxnSpPr>
            <a:stCxn id="611" idx="4"/>
            <a:endCxn id="612" idx="0"/>
          </p:cNvCxnSpPr>
          <p:nvPr/>
        </p:nvCxnSpPr>
        <p:spPr>
          <a:xfrm>
            <a:off x="1946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4" name="Shape 614"/>
          <p:cNvSpPr/>
          <p:nvPr/>
        </p:nvSpPr>
        <p:spPr>
          <a:xfrm>
            <a:off x="2003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2003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6" name="Shape 616"/>
          <p:cNvCxnSpPr>
            <a:stCxn id="614" idx="4"/>
            <a:endCxn id="615" idx="0"/>
          </p:cNvCxnSpPr>
          <p:nvPr/>
        </p:nvCxnSpPr>
        <p:spPr>
          <a:xfrm>
            <a:off x="2060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7" name="Shape 617"/>
          <p:cNvSpPr/>
          <p:nvPr/>
        </p:nvSpPr>
        <p:spPr>
          <a:xfrm>
            <a:off x="2117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2117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9" name="Shape 619"/>
          <p:cNvCxnSpPr>
            <a:stCxn id="617" idx="4"/>
            <a:endCxn id="618" idx="0"/>
          </p:cNvCxnSpPr>
          <p:nvPr/>
        </p:nvCxnSpPr>
        <p:spPr>
          <a:xfrm>
            <a:off x="2174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0" name="Shape 620"/>
          <p:cNvSpPr/>
          <p:nvPr/>
        </p:nvSpPr>
        <p:spPr>
          <a:xfrm>
            <a:off x="2231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2231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2" name="Shape 622"/>
          <p:cNvCxnSpPr>
            <a:stCxn id="620" idx="4"/>
            <a:endCxn id="621" idx="0"/>
          </p:cNvCxnSpPr>
          <p:nvPr/>
        </p:nvCxnSpPr>
        <p:spPr>
          <a:xfrm>
            <a:off x="2288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3" name="Shape 623"/>
          <p:cNvSpPr/>
          <p:nvPr/>
        </p:nvSpPr>
        <p:spPr>
          <a:xfrm>
            <a:off x="2345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2345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5" name="Shape 625"/>
          <p:cNvCxnSpPr>
            <a:stCxn id="623" idx="4"/>
            <a:endCxn id="624" idx="0"/>
          </p:cNvCxnSpPr>
          <p:nvPr/>
        </p:nvCxnSpPr>
        <p:spPr>
          <a:xfrm>
            <a:off x="2402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6" name="Shape 626"/>
          <p:cNvSpPr/>
          <p:nvPr/>
        </p:nvSpPr>
        <p:spPr>
          <a:xfrm>
            <a:off x="24599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4599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8" name="Shape 628"/>
          <p:cNvCxnSpPr>
            <a:stCxn id="626" idx="4"/>
            <a:endCxn id="627" idx="0"/>
          </p:cNvCxnSpPr>
          <p:nvPr/>
        </p:nvCxnSpPr>
        <p:spPr>
          <a:xfrm>
            <a:off x="25169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9" name="Shape 629"/>
          <p:cNvCxnSpPr>
            <a:stCxn id="630" idx="4"/>
            <a:endCxn id="631" idx="0"/>
          </p:cNvCxnSpPr>
          <p:nvPr/>
        </p:nvCxnSpPr>
        <p:spPr>
          <a:xfrm>
            <a:off x="26297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2" name="Shape 632"/>
          <p:cNvSpPr/>
          <p:nvPr/>
        </p:nvSpPr>
        <p:spPr>
          <a:xfrm>
            <a:off x="26855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26855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4" name="Shape 634"/>
          <p:cNvCxnSpPr>
            <a:stCxn id="632" idx="4"/>
            <a:endCxn id="633" idx="0"/>
          </p:cNvCxnSpPr>
          <p:nvPr/>
        </p:nvCxnSpPr>
        <p:spPr>
          <a:xfrm>
            <a:off x="27425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5" name="Shape 635"/>
          <p:cNvSpPr/>
          <p:nvPr/>
        </p:nvSpPr>
        <p:spPr>
          <a:xfrm>
            <a:off x="28162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28162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7" name="Shape 637"/>
          <p:cNvCxnSpPr>
            <a:stCxn id="635" idx="4"/>
            <a:endCxn id="636" idx="0"/>
          </p:cNvCxnSpPr>
          <p:nvPr/>
        </p:nvCxnSpPr>
        <p:spPr>
          <a:xfrm>
            <a:off x="28732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8" name="Shape 638"/>
          <p:cNvSpPr/>
          <p:nvPr/>
        </p:nvSpPr>
        <p:spPr>
          <a:xfrm>
            <a:off x="1974100" y="2839325"/>
            <a:ext cx="401700" cy="4149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2946894" y="1825250"/>
            <a:ext cx="146250" cy="533400"/>
          </a:xfrm>
          <a:custGeom>
            <a:pathLst>
              <a:path extrusionOk="0" h="21336" w="5850">
                <a:moveTo>
                  <a:pt x="5375" y="0"/>
                </a:moveTo>
                <a:cubicBezTo>
                  <a:pt x="3748" y="0"/>
                  <a:pt x="1103" y="2738"/>
                  <a:pt x="2327" y="3810"/>
                </a:cubicBezTo>
                <a:cubicBezTo>
                  <a:pt x="3056" y="4448"/>
                  <a:pt x="5433" y="3021"/>
                  <a:pt x="4803" y="2286"/>
                </a:cubicBezTo>
                <a:cubicBezTo>
                  <a:pt x="3729" y="1034"/>
                  <a:pt x="222" y="1981"/>
                  <a:pt x="41" y="3620"/>
                </a:cubicBezTo>
                <a:cubicBezTo>
                  <a:pt x="-193" y="5736"/>
                  <a:pt x="6504" y="8470"/>
                  <a:pt x="5756" y="6477"/>
                </a:cubicBezTo>
                <a:cubicBezTo>
                  <a:pt x="5424" y="5593"/>
                  <a:pt x="4029" y="5610"/>
                  <a:pt x="3089" y="5525"/>
                </a:cubicBezTo>
                <a:cubicBezTo>
                  <a:pt x="1348" y="5367"/>
                  <a:pt x="300" y="9099"/>
                  <a:pt x="1374" y="10478"/>
                </a:cubicBezTo>
                <a:cubicBezTo>
                  <a:pt x="2292" y="11657"/>
                  <a:pt x="6424" y="10861"/>
                  <a:pt x="5756" y="9525"/>
                </a:cubicBezTo>
                <a:cubicBezTo>
                  <a:pt x="4853" y="7721"/>
                  <a:pt x="622" y="10375"/>
                  <a:pt x="422" y="12383"/>
                </a:cubicBezTo>
                <a:cubicBezTo>
                  <a:pt x="283" y="13768"/>
                  <a:pt x="2077" y="15240"/>
                  <a:pt x="3470" y="15240"/>
                </a:cubicBezTo>
                <a:cubicBezTo>
                  <a:pt x="4168" y="15240"/>
                  <a:pt x="4164" y="13222"/>
                  <a:pt x="3470" y="13145"/>
                </a:cubicBezTo>
                <a:cubicBezTo>
                  <a:pt x="1818" y="12960"/>
                  <a:pt x="-123" y="15110"/>
                  <a:pt x="41" y="16764"/>
                </a:cubicBezTo>
                <a:cubicBezTo>
                  <a:pt x="210" y="18465"/>
                  <a:pt x="3594" y="19877"/>
                  <a:pt x="4803" y="18669"/>
                </a:cubicBezTo>
                <a:cubicBezTo>
                  <a:pt x="5650" y="17821"/>
                  <a:pt x="2891" y="16384"/>
                  <a:pt x="1755" y="16764"/>
                </a:cubicBezTo>
                <a:cubicBezTo>
                  <a:pt x="110" y="17312"/>
                  <a:pt x="2498" y="21336"/>
                  <a:pt x="4232" y="2133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40" name="Shape 640"/>
          <p:cNvSpPr/>
          <p:nvPr/>
        </p:nvSpPr>
        <p:spPr>
          <a:xfrm>
            <a:off x="307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307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42" name="Shape 642"/>
          <p:cNvCxnSpPr>
            <a:stCxn id="640" idx="4"/>
            <a:endCxn id="641" idx="0"/>
          </p:cNvCxnSpPr>
          <p:nvPr/>
        </p:nvCxnSpPr>
        <p:spPr>
          <a:xfrm>
            <a:off x="313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3" name="Shape 643"/>
          <p:cNvSpPr/>
          <p:nvPr/>
        </p:nvSpPr>
        <p:spPr>
          <a:xfrm>
            <a:off x="3192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3192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45" name="Shape 645"/>
          <p:cNvCxnSpPr>
            <a:stCxn id="643" idx="4"/>
            <a:endCxn id="644" idx="0"/>
          </p:cNvCxnSpPr>
          <p:nvPr/>
        </p:nvCxnSpPr>
        <p:spPr>
          <a:xfrm>
            <a:off x="3249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6" name="Shape 646"/>
          <p:cNvSpPr/>
          <p:nvPr/>
        </p:nvSpPr>
        <p:spPr>
          <a:xfrm>
            <a:off x="3306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3306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48" name="Shape 648"/>
          <p:cNvCxnSpPr>
            <a:stCxn id="646" idx="4"/>
            <a:endCxn id="647" idx="0"/>
          </p:cNvCxnSpPr>
          <p:nvPr/>
        </p:nvCxnSpPr>
        <p:spPr>
          <a:xfrm>
            <a:off x="3363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9" name="Shape 649"/>
          <p:cNvSpPr/>
          <p:nvPr/>
        </p:nvSpPr>
        <p:spPr>
          <a:xfrm>
            <a:off x="3420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3420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51" name="Shape 651"/>
          <p:cNvCxnSpPr>
            <a:stCxn id="649" idx="4"/>
            <a:endCxn id="650" idx="0"/>
          </p:cNvCxnSpPr>
          <p:nvPr/>
        </p:nvCxnSpPr>
        <p:spPr>
          <a:xfrm>
            <a:off x="3477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2" name="Shape 652"/>
          <p:cNvSpPr/>
          <p:nvPr/>
        </p:nvSpPr>
        <p:spPr>
          <a:xfrm>
            <a:off x="3534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3534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54" name="Shape 654"/>
          <p:cNvCxnSpPr>
            <a:stCxn id="652" idx="4"/>
            <a:endCxn id="653" idx="0"/>
          </p:cNvCxnSpPr>
          <p:nvPr/>
        </p:nvCxnSpPr>
        <p:spPr>
          <a:xfrm>
            <a:off x="3591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5" name="Shape 655"/>
          <p:cNvSpPr/>
          <p:nvPr/>
        </p:nvSpPr>
        <p:spPr>
          <a:xfrm>
            <a:off x="364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364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57" name="Shape 657"/>
          <p:cNvCxnSpPr>
            <a:stCxn id="655" idx="4"/>
            <a:endCxn id="656" idx="0"/>
          </p:cNvCxnSpPr>
          <p:nvPr/>
        </p:nvCxnSpPr>
        <p:spPr>
          <a:xfrm>
            <a:off x="370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8" name="Shape 658"/>
          <p:cNvSpPr/>
          <p:nvPr/>
        </p:nvSpPr>
        <p:spPr>
          <a:xfrm>
            <a:off x="3762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3762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60" name="Shape 660"/>
          <p:cNvCxnSpPr>
            <a:stCxn id="658" idx="4"/>
            <a:endCxn id="659" idx="0"/>
          </p:cNvCxnSpPr>
          <p:nvPr/>
        </p:nvCxnSpPr>
        <p:spPr>
          <a:xfrm>
            <a:off x="3819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1" name="Shape 661"/>
          <p:cNvSpPr/>
          <p:nvPr/>
        </p:nvSpPr>
        <p:spPr>
          <a:xfrm>
            <a:off x="3876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876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63" name="Shape 663"/>
          <p:cNvCxnSpPr>
            <a:stCxn id="661" idx="4"/>
            <a:endCxn id="662" idx="0"/>
          </p:cNvCxnSpPr>
          <p:nvPr/>
        </p:nvCxnSpPr>
        <p:spPr>
          <a:xfrm>
            <a:off x="3933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4" name="Shape 664"/>
          <p:cNvSpPr/>
          <p:nvPr/>
        </p:nvSpPr>
        <p:spPr>
          <a:xfrm>
            <a:off x="3990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3990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66" name="Shape 666"/>
          <p:cNvCxnSpPr>
            <a:stCxn id="664" idx="4"/>
            <a:endCxn id="665" idx="0"/>
          </p:cNvCxnSpPr>
          <p:nvPr/>
        </p:nvCxnSpPr>
        <p:spPr>
          <a:xfrm>
            <a:off x="4047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7" name="Shape 667"/>
          <p:cNvSpPr/>
          <p:nvPr/>
        </p:nvSpPr>
        <p:spPr>
          <a:xfrm>
            <a:off x="4104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4104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69" name="Shape 669"/>
          <p:cNvCxnSpPr>
            <a:stCxn id="667" idx="4"/>
            <a:endCxn id="668" idx="0"/>
          </p:cNvCxnSpPr>
          <p:nvPr/>
        </p:nvCxnSpPr>
        <p:spPr>
          <a:xfrm>
            <a:off x="4161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0" name="Shape 670"/>
          <p:cNvSpPr/>
          <p:nvPr/>
        </p:nvSpPr>
        <p:spPr>
          <a:xfrm>
            <a:off x="421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421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2" name="Shape 672"/>
          <p:cNvCxnSpPr>
            <a:stCxn id="670" idx="4"/>
            <a:endCxn id="671" idx="0"/>
          </p:cNvCxnSpPr>
          <p:nvPr/>
        </p:nvCxnSpPr>
        <p:spPr>
          <a:xfrm>
            <a:off x="427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3" name="Shape 673"/>
          <p:cNvSpPr/>
          <p:nvPr/>
        </p:nvSpPr>
        <p:spPr>
          <a:xfrm>
            <a:off x="4332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4332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5" name="Shape 675"/>
          <p:cNvCxnSpPr>
            <a:stCxn id="673" idx="4"/>
            <a:endCxn id="674" idx="0"/>
          </p:cNvCxnSpPr>
          <p:nvPr/>
        </p:nvCxnSpPr>
        <p:spPr>
          <a:xfrm>
            <a:off x="4389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6" name="Shape 676"/>
          <p:cNvSpPr/>
          <p:nvPr/>
        </p:nvSpPr>
        <p:spPr>
          <a:xfrm>
            <a:off x="4446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4446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8" name="Shape 678"/>
          <p:cNvCxnSpPr>
            <a:stCxn id="676" idx="4"/>
            <a:endCxn id="677" idx="0"/>
          </p:cNvCxnSpPr>
          <p:nvPr/>
        </p:nvCxnSpPr>
        <p:spPr>
          <a:xfrm>
            <a:off x="4503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9" name="Shape 679"/>
          <p:cNvSpPr/>
          <p:nvPr/>
        </p:nvSpPr>
        <p:spPr>
          <a:xfrm>
            <a:off x="4560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4560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1" name="Shape 681"/>
          <p:cNvCxnSpPr>
            <a:stCxn id="679" idx="4"/>
            <a:endCxn id="680" idx="0"/>
          </p:cNvCxnSpPr>
          <p:nvPr/>
        </p:nvCxnSpPr>
        <p:spPr>
          <a:xfrm>
            <a:off x="4617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2" name="Shape 682"/>
          <p:cNvSpPr/>
          <p:nvPr/>
        </p:nvSpPr>
        <p:spPr>
          <a:xfrm>
            <a:off x="4674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4674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4" name="Shape 684"/>
          <p:cNvCxnSpPr>
            <a:stCxn id="682" idx="4"/>
            <a:endCxn id="683" idx="0"/>
          </p:cNvCxnSpPr>
          <p:nvPr/>
        </p:nvCxnSpPr>
        <p:spPr>
          <a:xfrm>
            <a:off x="4731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5" name="Shape 685"/>
          <p:cNvSpPr/>
          <p:nvPr/>
        </p:nvSpPr>
        <p:spPr>
          <a:xfrm>
            <a:off x="47888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7888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7" name="Shape 687"/>
          <p:cNvCxnSpPr>
            <a:stCxn id="685" idx="4"/>
            <a:endCxn id="686" idx="0"/>
          </p:cNvCxnSpPr>
          <p:nvPr/>
        </p:nvCxnSpPr>
        <p:spPr>
          <a:xfrm>
            <a:off x="484584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8" name="Shape 688"/>
          <p:cNvSpPr/>
          <p:nvPr/>
        </p:nvSpPr>
        <p:spPr>
          <a:xfrm>
            <a:off x="4912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4912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0" name="Shape 690"/>
          <p:cNvCxnSpPr>
            <a:stCxn id="688" idx="4"/>
            <a:endCxn id="689" idx="0"/>
          </p:cNvCxnSpPr>
          <p:nvPr/>
        </p:nvCxnSpPr>
        <p:spPr>
          <a:xfrm>
            <a:off x="4969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1" name="Shape 691"/>
          <p:cNvSpPr/>
          <p:nvPr/>
        </p:nvSpPr>
        <p:spPr>
          <a:xfrm>
            <a:off x="5026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5026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3" name="Shape 693"/>
          <p:cNvCxnSpPr>
            <a:stCxn id="691" idx="4"/>
            <a:endCxn id="692" idx="0"/>
          </p:cNvCxnSpPr>
          <p:nvPr/>
        </p:nvCxnSpPr>
        <p:spPr>
          <a:xfrm>
            <a:off x="5083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4" name="Shape 694"/>
          <p:cNvSpPr/>
          <p:nvPr/>
        </p:nvSpPr>
        <p:spPr>
          <a:xfrm>
            <a:off x="5140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5140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6" name="Shape 696"/>
          <p:cNvCxnSpPr>
            <a:stCxn id="694" idx="4"/>
            <a:endCxn id="695" idx="0"/>
          </p:cNvCxnSpPr>
          <p:nvPr/>
        </p:nvCxnSpPr>
        <p:spPr>
          <a:xfrm>
            <a:off x="5197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7" name="Shape 697"/>
          <p:cNvSpPr/>
          <p:nvPr/>
        </p:nvSpPr>
        <p:spPr>
          <a:xfrm>
            <a:off x="5254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5254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9" name="Shape 699"/>
          <p:cNvCxnSpPr>
            <a:stCxn id="697" idx="4"/>
            <a:endCxn id="698" idx="0"/>
          </p:cNvCxnSpPr>
          <p:nvPr/>
        </p:nvCxnSpPr>
        <p:spPr>
          <a:xfrm>
            <a:off x="5311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0" name="Shape 700"/>
          <p:cNvSpPr/>
          <p:nvPr/>
        </p:nvSpPr>
        <p:spPr>
          <a:xfrm>
            <a:off x="5368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5368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2" name="Shape 702"/>
          <p:cNvCxnSpPr>
            <a:stCxn id="700" idx="4"/>
            <a:endCxn id="701" idx="0"/>
          </p:cNvCxnSpPr>
          <p:nvPr/>
        </p:nvCxnSpPr>
        <p:spPr>
          <a:xfrm>
            <a:off x="5425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3" name="Shape 703"/>
          <p:cNvSpPr/>
          <p:nvPr/>
        </p:nvSpPr>
        <p:spPr>
          <a:xfrm>
            <a:off x="5482625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5482625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5" name="Shape 705"/>
          <p:cNvCxnSpPr>
            <a:stCxn id="703" idx="4"/>
            <a:endCxn id="704" idx="0"/>
          </p:cNvCxnSpPr>
          <p:nvPr/>
        </p:nvCxnSpPr>
        <p:spPr>
          <a:xfrm>
            <a:off x="5539624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6" name="Shape 706"/>
          <p:cNvSpPr/>
          <p:nvPr/>
        </p:nvSpPr>
        <p:spPr>
          <a:xfrm>
            <a:off x="560640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560640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8" name="Shape 708"/>
          <p:cNvCxnSpPr>
            <a:stCxn id="706" idx="4"/>
            <a:endCxn id="707" idx="0"/>
          </p:cNvCxnSpPr>
          <p:nvPr/>
        </p:nvCxnSpPr>
        <p:spPr>
          <a:xfrm>
            <a:off x="566339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9" name="Shape 709"/>
          <p:cNvSpPr/>
          <p:nvPr/>
        </p:nvSpPr>
        <p:spPr>
          <a:xfrm>
            <a:off x="572040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572040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11" name="Shape 711"/>
          <p:cNvCxnSpPr>
            <a:stCxn id="709" idx="4"/>
            <a:endCxn id="710" idx="0"/>
          </p:cNvCxnSpPr>
          <p:nvPr/>
        </p:nvCxnSpPr>
        <p:spPr>
          <a:xfrm>
            <a:off x="5777399" y="196565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2" name="Shape 712"/>
          <p:cNvSpPr/>
          <p:nvPr/>
        </p:nvSpPr>
        <p:spPr>
          <a:xfrm>
            <a:off x="2832875" y="1565350"/>
            <a:ext cx="401700" cy="252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2313150" y="2836175"/>
            <a:ext cx="1620599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4098400" y="4269350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4363900" y="4274050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 flipH="1" rot="-5400000">
            <a:off x="3198999" y="4123300"/>
            <a:ext cx="271200" cy="1268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2572750" y="1837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2572750" y="221825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4037000" y="2839325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4302500" y="2844025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5834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5834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21" name="Shape 721"/>
          <p:cNvCxnSpPr>
            <a:stCxn id="719" idx="4"/>
            <a:endCxn id="720" idx="0"/>
          </p:cNvCxnSpPr>
          <p:nvPr/>
        </p:nvCxnSpPr>
        <p:spPr>
          <a:xfrm>
            <a:off x="5891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22" name="Shape 722"/>
          <p:cNvSpPr/>
          <p:nvPr/>
        </p:nvSpPr>
        <p:spPr>
          <a:xfrm>
            <a:off x="5948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5948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24" name="Shape 724"/>
          <p:cNvCxnSpPr>
            <a:stCxn id="722" idx="4"/>
            <a:endCxn id="723" idx="0"/>
          </p:cNvCxnSpPr>
          <p:nvPr/>
        </p:nvCxnSpPr>
        <p:spPr>
          <a:xfrm>
            <a:off x="6005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25" name="Shape 725"/>
          <p:cNvSpPr/>
          <p:nvPr/>
        </p:nvSpPr>
        <p:spPr>
          <a:xfrm>
            <a:off x="6062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6062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27" name="Shape 727"/>
          <p:cNvCxnSpPr>
            <a:stCxn id="725" idx="4"/>
            <a:endCxn id="726" idx="0"/>
          </p:cNvCxnSpPr>
          <p:nvPr/>
        </p:nvCxnSpPr>
        <p:spPr>
          <a:xfrm>
            <a:off x="6119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28" name="Shape 728"/>
          <p:cNvSpPr/>
          <p:nvPr/>
        </p:nvSpPr>
        <p:spPr>
          <a:xfrm>
            <a:off x="6176400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6176400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0" name="Shape 730"/>
          <p:cNvCxnSpPr>
            <a:stCxn id="728" idx="4"/>
            <a:endCxn id="729" idx="0"/>
          </p:cNvCxnSpPr>
          <p:nvPr/>
        </p:nvCxnSpPr>
        <p:spPr>
          <a:xfrm>
            <a:off x="6233399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1" name="Shape 731"/>
          <p:cNvSpPr/>
          <p:nvPr/>
        </p:nvSpPr>
        <p:spPr>
          <a:xfrm>
            <a:off x="6300175" y="1846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6300175" y="2227900"/>
            <a:ext cx="113999" cy="12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3" name="Shape 733"/>
          <p:cNvCxnSpPr>
            <a:stCxn id="731" idx="4"/>
            <a:endCxn id="732" idx="0"/>
          </p:cNvCxnSpPr>
          <p:nvPr/>
        </p:nvCxnSpPr>
        <p:spPr>
          <a:xfrm>
            <a:off x="6357174" y="1975300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4" name="Shape 734"/>
          <p:cNvSpPr txBox="1"/>
          <p:nvPr/>
        </p:nvSpPr>
        <p:spPr>
          <a:xfrm>
            <a:off x="1136650" y="4339300"/>
            <a:ext cx="1620599" cy="83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Activation    Interaction</a:t>
            </a:r>
          </a:p>
        </p:txBody>
      </p:sp>
      <p:sp>
        <p:nvSpPr>
          <p:cNvPr id="735" name="Shape 735"/>
          <p:cNvSpPr txBox="1"/>
          <p:nvPr/>
        </p:nvSpPr>
        <p:spPr>
          <a:xfrm>
            <a:off x="3126812" y="2296862"/>
            <a:ext cx="2785499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Cleavage Interaction</a:t>
            </a:r>
          </a:p>
        </p:txBody>
      </p:sp>
      <p:sp>
        <p:nvSpPr>
          <p:cNvPr id="736" name="Shape 736"/>
          <p:cNvSpPr/>
          <p:nvPr/>
        </p:nvSpPr>
        <p:spPr>
          <a:xfrm>
            <a:off x="1825000" y="1501325"/>
            <a:ext cx="4628100" cy="18800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1136650" y="4188225"/>
            <a:ext cx="6424200" cy="15266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 txBox="1"/>
          <p:nvPr/>
        </p:nvSpPr>
        <p:spPr>
          <a:xfrm>
            <a:off x="7627000" y="4530537"/>
            <a:ext cx="1400099" cy="83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Antiviral Module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6537950" y="1873750"/>
            <a:ext cx="1400099" cy="83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Signaling Module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/>
        </p:nvSpPr>
        <p:spPr>
          <a:xfrm>
            <a:off x="740525" y="1348650"/>
            <a:ext cx="8154900" cy="450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1825000" y="1501325"/>
            <a:ext cx="4628100" cy="8366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HIV-1 Signaling Module</a:t>
            </a:r>
          </a:p>
        </p:txBody>
      </p:sp>
      <p:sp>
        <p:nvSpPr>
          <p:cNvPr id="747" name="Shape 747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737075" y="5791100"/>
            <a:ext cx="8229600" cy="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Andreja Majerle, Rok Gaber, Mojca Bencina, and Roman Jerala. Function-Based Mutation-Resistant Synthetic Signaling Device Activated by HIV-1 Proteolysis.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ACS Synth. Biol. 2015, 4,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667-672.</a:t>
            </a:r>
          </a:p>
        </p:txBody>
      </p:sp>
      <p:sp>
        <p:nvSpPr>
          <p:cNvPr id="749" name="Shape 749"/>
          <p:cNvSpPr/>
          <p:nvPr/>
        </p:nvSpPr>
        <p:spPr>
          <a:xfrm>
            <a:off x="1915750" y="3483950"/>
            <a:ext cx="2252772" cy="256607"/>
          </a:xfrm>
          <a:prstGeom prst="cloud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4434025" y="3483950"/>
            <a:ext cx="2785643" cy="256607"/>
          </a:xfrm>
          <a:prstGeom prst="cloud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/>
        </p:nvSpPr>
        <p:spPr>
          <a:xfrm rot="5400000">
            <a:off x="4071174" y="3560725"/>
            <a:ext cx="460200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4037000" y="1620125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4302500" y="1624825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 txBox="1"/>
          <p:nvPr/>
        </p:nvSpPr>
        <p:spPr>
          <a:xfrm>
            <a:off x="7627000" y="4530537"/>
            <a:ext cx="1400099" cy="83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Antiviral Module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6537950" y="1416550"/>
            <a:ext cx="1400099" cy="83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Signaling Module</a:t>
            </a:r>
          </a:p>
        </p:txBody>
      </p:sp>
      <p:sp>
        <p:nvSpPr>
          <p:cNvPr id="756" name="Shape 756"/>
          <p:cNvSpPr/>
          <p:nvPr/>
        </p:nvSpPr>
        <p:spPr>
          <a:xfrm>
            <a:off x="1136650" y="4792025"/>
            <a:ext cx="6424200" cy="9242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4092100" y="5159675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4357600" y="5164375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4059250" y="2775375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4324750" y="2780075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4190300" y="2177050"/>
            <a:ext cx="128400" cy="478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4059250" y="3977625"/>
            <a:ext cx="434999" cy="478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4324750" y="3982325"/>
            <a:ext cx="247799" cy="2565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4245400" y="4568650"/>
            <a:ext cx="128400" cy="478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 txBox="1"/>
          <p:nvPr/>
        </p:nvSpPr>
        <p:spPr>
          <a:xfrm>
            <a:off x="2894700" y="3054025"/>
            <a:ext cx="3030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Transport    Interaction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4357600" y="2228575"/>
            <a:ext cx="1368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Mapping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4434025" y="4692900"/>
            <a:ext cx="1368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Mapping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 Characterization Circuit</a:t>
            </a:r>
          </a:p>
        </p:txBody>
      </p:sp>
      <p:sp>
        <p:nvSpPr>
          <p:cNvPr id="773" name="Shape 773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737075" y="5410100"/>
            <a:ext cx="8229600" cy="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Noah Davidsohn, Jacob Beal, Samira Kiani, Aaron Adler, Fusun Yaman, Yingqing Li, Zhen Xie, and Ron Weiss. Accurate Predictions of Genetic Circuit Behavior from Part Characterization and Modular Composition.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ACS Synth. Biol. 2015, 4,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673-681.</a:t>
            </a:r>
          </a:p>
        </p:txBody>
      </p:sp>
      <p:pic>
        <p:nvPicPr>
          <p:cNvPr descr="characterization_circuit_beal_weiss.png" id="775" name="Shape 7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8832"/>
            <a:ext cx="9144000" cy="308513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Shape 776"/>
          <p:cNvSpPr/>
          <p:nvPr/>
        </p:nvSpPr>
        <p:spPr>
          <a:xfrm>
            <a:off x="3429000" y="336617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4686150" y="329462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5943300" y="336617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7200450" y="329462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 txBox="1"/>
          <p:nvPr/>
        </p:nvSpPr>
        <p:spPr>
          <a:xfrm>
            <a:off x="254900" y="3520075"/>
            <a:ext cx="737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pCAG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872100" y="3701175"/>
            <a:ext cx="737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rtTA3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1680925" y="3701175"/>
            <a:ext cx="557099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T2A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2160462" y="3701175"/>
            <a:ext cx="1150799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VP16Gal4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3722025" y="3701175"/>
            <a:ext cx="805799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EBFP2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6316875" y="3701175"/>
            <a:ext cx="645899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EYFP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7581525" y="3701175"/>
            <a:ext cx="805799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mkate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5251800" y="3701175"/>
            <a:ext cx="645899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R1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3211950" y="3520062"/>
            <a:ext cx="737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pTRE</a:t>
            </a:r>
          </a:p>
        </p:txBody>
      </p:sp>
      <p:sp>
        <p:nvSpPr>
          <p:cNvPr id="789" name="Shape 789"/>
          <p:cNvSpPr txBox="1"/>
          <p:nvPr/>
        </p:nvSpPr>
        <p:spPr>
          <a:xfrm>
            <a:off x="4445525" y="3520062"/>
            <a:ext cx="737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pTRE</a:t>
            </a:r>
          </a:p>
        </p:txBody>
      </p:sp>
      <p:sp>
        <p:nvSpPr>
          <p:cNvPr id="790" name="Shape 790"/>
          <p:cNvSpPr txBox="1"/>
          <p:nvPr/>
        </p:nvSpPr>
        <p:spPr>
          <a:xfrm>
            <a:off x="6938950" y="3520075"/>
            <a:ext cx="737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pCAG</a:t>
            </a:r>
          </a:p>
        </p:txBody>
      </p:sp>
      <p:sp>
        <p:nvSpPr>
          <p:cNvPr id="791" name="Shape 791"/>
          <p:cNvSpPr txBox="1"/>
          <p:nvPr/>
        </p:nvSpPr>
        <p:spPr>
          <a:xfrm>
            <a:off x="5692225" y="3481954"/>
            <a:ext cx="737100" cy="6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pUAS-rep</a:t>
            </a:r>
          </a:p>
        </p:txBody>
      </p:sp>
      <p:sp>
        <p:nvSpPr>
          <p:cNvPr id="792" name="Shape 792"/>
          <p:cNvSpPr/>
          <p:nvPr/>
        </p:nvSpPr>
        <p:spPr>
          <a:xfrm>
            <a:off x="508700" y="2482237"/>
            <a:ext cx="229499" cy="200699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 txBox="1"/>
          <p:nvPr/>
        </p:nvSpPr>
        <p:spPr>
          <a:xfrm>
            <a:off x="344900" y="2100550"/>
            <a:ext cx="5570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Dox</a:t>
            </a:r>
          </a:p>
        </p:txBody>
      </p:sp>
      <p:cxnSp>
        <p:nvCxnSpPr>
          <p:cNvPr id="794" name="Shape 794"/>
          <p:cNvCxnSpPr/>
          <p:nvPr/>
        </p:nvCxnSpPr>
        <p:spPr>
          <a:xfrm>
            <a:off x="804875" y="2647950"/>
            <a:ext cx="514799" cy="3218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 Char. Components</a:t>
            </a:r>
          </a:p>
        </p:txBody>
      </p:sp>
      <p:sp>
        <p:nvSpPr>
          <p:cNvPr id="800" name="Shape 800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737075" y="5410100"/>
            <a:ext cx="8229600" cy="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Noah Davidsohn, Jacob Beal, Samira Kiani, Aaron Adler, Fusun Yaman, Yingqing Li, Zhen Xie, and Ron Weiss. Accurate Predictions of Genetic Circuit Behavior from Part Characterization and Modular Composition.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ACS Synth. Biol. 2015, 4,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673-681.</a:t>
            </a:r>
          </a:p>
        </p:txBody>
      </p:sp>
      <p:pic>
        <p:nvPicPr>
          <p:cNvPr descr="characterization_circuit_beal_weiss.png" id="802" name="Shape 8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8832"/>
            <a:ext cx="9144000" cy="308513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Shape 803"/>
          <p:cNvSpPr/>
          <p:nvPr/>
        </p:nvSpPr>
        <p:spPr>
          <a:xfrm>
            <a:off x="3429000" y="336617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4686150" y="329462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5943300" y="336617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7200450" y="329462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 txBox="1"/>
          <p:nvPr/>
        </p:nvSpPr>
        <p:spPr>
          <a:xfrm>
            <a:off x="1989450" y="3728100"/>
            <a:ext cx="18840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Composite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DNA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Components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6451825" y="3728100"/>
            <a:ext cx="18840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Composite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DNA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Components</a:t>
            </a:r>
          </a:p>
        </p:txBody>
      </p:sp>
      <p:sp>
        <p:nvSpPr>
          <p:cNvPr id="809" name="Shape 809"/>
          <p:cNvSpPr txBox="1"/>
          <p:nvPr/>
        </p:nvSpPr>
        <p:spPr>
          <a:xfrm>
            <a:off x="4270950" y="3728100"/>
            <a:ext cx="2309999" cy="1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Partial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Composite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DNA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</a:t>
            </a:r>
          </a:p>
        </p:txBody>
      </p:sp>
      <p:sp>
        <p:nvSpPr>
          <p:cNvPr id="810" name="Shape 810"/>
          <p:cNvSpPr/>
          <p:nvPr/>
        </p:nvSpPr>
        <p:spPr>
          <a:xfrm>
            <a:off x="508700" y="2482237"/>
            <a:ext cx="229499" cy="200699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1" name="Shape 811"/>
          <p:cNvCxnSpPr/>
          <p:nvPr/>
        </p:nvCxnSpPr>
        <p:spPr>
          <a:xfrm>
            <a:off x="804875" y="2647950"/>
            <a:ext cx="514799" cy="3218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2" name="Shape 812"/>
          <p:cNvSpPr txBox="1"/>
          <p:nvPr/>
        </p:nvSpPr>
        <p:spPr>
          <a:xfrm>
            <a:off x="299375" y="1955150"/>
            <a:ext cx="3821099" cy="5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Small Molecule Component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 Char. Interactions</a:t>
            </a:r>
          </a:p>
        </p:txBody>
      </p:sp>
      <p:sp>
        <p:nvSpPr>
          <p:cNvPr id="818" name="Shape 81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737075" y="5410100"/>
            <a:ext cx="8229600" cy="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Noah Davidsohn, Jacob Beal, Samira Kiani, Aaron Adler, Fusun Yaman, Yingqing Li, Zhen Xie, and Ron Weiss. Accurate Predictions of Genetic Circuit Behavior from Part Characterization and Modular Composition.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ACS Synth. Biol. 2015, 4,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673-681.</a:t>
            </a:r>
          </a:p>
        </p:txBody>
      </p:sp>
      <p:pic>
        <p:nvPicPr>
          <p:cNvPr descr="characterization_circuit_beal_weiss.png" id="820" name="Shape 8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8832"/>
            <a:ext cx="9144000" cy="308513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Shape 821"/>
          <p:cNvSpPr/>
          <p:nvPr/>
        </p:nvSpPr>
        <p:spPr>
          <a:xfrm>
            <a:off x="3429000" y="336617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4686150" y="329462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5943300" y="336617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7200450" y="329462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 txBox="1"/>
          <p:nvPr/>
        </p:nvSpPr>
        <p:spPr>
          <a:xfrm>
            <a:off x="2010625" y="2117025"/>
            <a:ext cx="2987699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Activation Interactions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6366675" y="2370325"/>
            <a:ext cx="1606800" cy="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Repression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Interaction</a:t>
            </a:r>
          </a:p>
        </p:txBody>
      </p:sp>
      <p:sp>
        <p:nvSpPr>
          <p:cNvPr id="827" name="Shape 827"/>
          <p:cNvSpPr/>
          <p:nvPr/>
        </p:nvSpPr>
        <p:spPr>
          <a:xfrm>
            <a:off x="508700" y="2482237"/>
            <a:ext cx="229499" cy="200699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28" name="Shape 828"/>
          <p:cNvCxnSpPr/>
          <p:nvPr/>
        </p:nvCxnSpPr>
        <p:spPr>
          <a:xfrm>
            <a:off x="804875" y="2647950"/>
            <a:ext cx="514799" cy="3218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50"/>
            <a:ext cx="835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Hierarchy of Biodesign Standards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descr="format_comparison.png" id="97" name="Shape 97"/>
          <p:cNvPicPr preferRelativeResize="0"/>
          <p:nvPr/>
        </p:nvPicPr>
        <p:blipFill rotWithShape="1">
          <a:blip r:embed="rId3">
            <a:alphaModFix/>
          </a:blip>
          <a:srcRect b="93813" l="0" r="-2396" t="0"/>
          <a:stretch/>
        </p:blipFill>
        <p:spPr>
          <a:xfrm>
            <a:off x="1177775" y="1480775"/>
            <a:ext cx="6951374" cy="32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 Characterization Module</a:t>
            </a:r>
          </a:p>
        </p:txBody>
      </p:sp>
      <p:sp>
        <p:nvSpPr>
          <p:cNvPr id="834" name="Shape 834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737075" y="5410100"/>
            <a:ext cx="8229600" cy="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Noah Davidsohn, Jacob Beal, Samira Kiani, Aaron Adler, Fusun Yaman, Yingqing Li, Zhen Xie, and Ron Weiss. Accurate Predictions of Genetic Circuit Behavior from Part Characterization and Modular Composition.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ACS Synth. Biol. 2015, 4,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673-681.</a:t>
            </a:r>
          </a:p>
        </p:txBody>
      </p:sp>
      <p:pic>
        <p:nvPicPr>
          <p:cNvPr descr="characterization_circuit_beal_weiss.png" id="836" name="Shape 8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8832"/>
            <a:ext cx="9144000" cy="3085136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Shape 837"/>
          <p:cNvSpPr/>
          <p:nvPr/>
        </p:nvSpPr>
        <p:spPr>
          <a:xfrm>
            <a:off x="3429000" y="336617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4686150" y="329462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5943300" y="336617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7200450" y="329462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508700" y="2482237"/>
            <a:ext cx="229499" cy="200699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42" name="Shape 842"/>
          <p:cNvCxnSpPr/>
          <p:nvPr/>
        </p:nvCxnSpPr>
        <p:spPr>
          <a:xfrm>
            <a:off x="804875" y="2647950"/>
            <a:ext cx="514799" cy="3218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3" name="Shape 843"/>
          <p:cNvSpPr/>
          <p:nvPr/>
        </p:nvSpPr>
        <p:spPr>
          <a:xfrm>
            <a:off x="229550" y="1262550"/>
            <a:ext cx="8550900" cy="27830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5093275" y="2261450"/>
            <a:ext cx="2189700" cy="165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7283000" y="2261450"/>
            <a:ext cx="1296600" cy="165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358675" y="2261425"/>
            <a:ext cx="4734599" cy="165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2195100" y="1417650"/>
            <a:ext cx="1224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Sensor Module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4838125" y="1417650"/>
            <a:ext cx="1430399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Repressor Module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x="7283000" y="1417650"/>
            <a:ext cx="1296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Const. Module</a:t>
            </a:r>
          </a:p>
        </p:txBody>
      </p:sp>
      <p:sp>
        <p:nvSpPr>
          <p:cNvPr id="850" name="Shape 850"/>
          <p:cNvSpPr txBox="1"/>
          <p:nvPr/>
        </p:nvSpPr>
        <p:spPr>
          <a:xfrm>
            <a:off x="6152400" y="1417650"/>
            <a:ext cx="1296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Output Module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701975" y="2261425"/>
            <a:ext cx="720599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input</a:t>
            </a:r>
          </a:p>
        </p:txBody>
      </p:sp>
      <p:sp>
        <p:nvSpPr>
          <p:cNvPr id="852" name="Shape 852"/>
          <p:cNvSpPr txBox="1"/>
          <p:nvPr/>
        </p:nvSpPr>
        <p:spPr>
          <a:xfrm>
            <a:off x="6244000" y="3344700"/>
            <a:ext cx="881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sp>
        <p:nvSpPr>
          <p:cNvPr id="853" name="Shape 853"/>
          <p:cNvSpPr txBox="1"/>
          <p:nvPr/>
        </p:nvSpPr>
        <p:spPr>
          <a:xfrm>
            <a:off x="3747050" y="3344700"/>
            <a:ext cx="881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7514700" y="3344700"/>
            <a:ext cx="881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/>
        </p:nvSpPr>
        <p:spPr>
          <a:xfrm>
            <a:off x="71725" y="511525"/>
            <a:ext cx="8894999" cy="469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 Characterization Module</a:t>
            </a:r>
          </a:p>
        </p:txBody>
      </p:sp>
      <p:sp>
        <p:nvSpPr>
          <p:cNvPr id="861" name="Shape 861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737075" y="5410100"/>
            <a:ext cx="8229600" cy="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Noah Davidsohn, Jacob Beal, Samira Kiani, Aaron Adler, Fusun Yaman, Yingqing Li, Zhen Xie, and Ron Weiss. Accurate Predictions of Genetic Circuit Behavior from Part Characterization and Modular Composition.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ACS Synth. Biol. 2015, 4,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673-681.</a:t>
            </a:r>
          </a:p>
        </p:txBody>
      </p:sp>
      <p:pic>
        <p:nvPicPr>
          <p:cNvPr descr="characterization_circuit_beal_weiss.png" id="863" name="Shape 8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8832"/>
            <a:ext cx="9144000" cy="3085136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Shape 864"/>
          <p:cNvSpPr/>
          <p:nvPr/>
        </p:nvSpPr>
        <p:spPr>
          <a:xfrm>
            <a:off x="3429000" y="336617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4686150" y="329462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5943300" y="336617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7200450" y="3294625"/>
            <a:ext cx="143400" cy="4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508700" y="2482237"/>
            <a:ext cx="229499" cy="200699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9" name="Shape 869"/>
          <p:cNvCxnSpPr/>
          <p:nvPr/>
        </p:nvCxnSpPr>
        <p:spPr>
          <a:xfrm>
            <a:off x="804875" y="2647950"/>
            <a:ext cx="514799" cy="3218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0" name="Shape 870"/>
          <p:cNvSpPr/>
          <p:nvPr/>
        </p:nvSpPr>
        <p:spPr>
          <a:xfrm>
            <a:off x="229550" y="1262550"/>
            <a:ext cx="8550900" cy="27830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5093275" y="2261450"/>
            <a:ext cx="2189700" cy="165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7283000" y="2261450"/>
            <a:ext cx="1296600" cy="165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358675" y="2261425"/>
            <a:ext cx="4734599" cy="165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 txBox="1"/>
          <p:nvPr/>
        </p:nvSpPr>
        <p:spPr>
          <a:xfrm>
            <a:off x="2195100" y="1417650"/>
            <a:ext cx="1224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Sensor Module</a:t>
            </a:r>
          </a:p>
        </p:txBody>
      </p:sp>
      <p:sp>
        <p:nvSpPr>
          <p:cNvPr id="875" name="Shape 875"/>
          <p:cNvSpPr txBox="1"/>
          <p:nvPr/>
        </p:nvSpPr>
        <p:spPr>
          <a:xfrm>
            <a:off x="4838125" y="1417650"/>
            <a:ext cx="1430399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Repressor Module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7283000" y="1417650"/>
            <a:ext cx="1296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Const. Module</a:t>
            </a:r>
          </a:p>
        </p:txBody>
      </p:sp>
      <p:sp>
        <p:nvSpPr>
          <p:cNvPr id="877" name="Shape 877"/>
          <p:cNvSpPr txBox="1"/>
          <p:nvPr/>
        </p:nvSpPr>
        <p:spPr>
          <a:xfrm>
            <a:off x="6152400" y="1417650"/>
            <a:ext cx="1296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Output Module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701975" y="2261425"/>
            <a:ext cx="720599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input</a:t>
            </a:r>
          </a:p>
        </p:txBody>
      </p:sp>
      <p:sp>
        <p:nvSpPr>
          <p:cNvPr id="879" name="Shape 879"/>
          <p:cNvSpPr/>
          <p:nvPr/>
        </p:nvSpPr>
        <p:spPr>
          <a:xfrm>
            <a:off x="5356000" y="3839575"/>
            <a:ext cx="143400" cy="72299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haracterization_circuit_beal_weiss.png" id="880" name="Shape 880"/>
          <p:cNvPicPr preferRelativeResize="0"/>
          <p:nvPr/>
        </p:nvPicPr>
        <p:blipFill rotWithShape="1">
          <a:blip r:embed="rId3">
            <a:alphaModFix/>
          </a:blip>
          <a:srcRect b="43582" l="9100" r="81014" t="43200"/>
          <a:stretch/>
        </p:blipFill>
        <p:spPr>
          <a:xfrm>
            <a:off x="4975762" y="4648525"/>
            <a:ext cx="903874" cy="4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Shape 881"/>
          <p:cNvSpPr txBox="1"/>
          <p:nvPr/>
        </p:nvSpPr>
        <p:spPr>
          <a:xfrm>
            <a:off x="5943300" y="4615700"/>
            <a:ext cx="737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TAL14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6244000" y="3344700"/>
            <a:ext cx="881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3747050" y="3344700"/>
            <a:ext cx="881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7514700" y="3344700"/>
            <a:ext cx="881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SBOL 2.0 Specification</a:t>
            </a:r>
          </a:p>
        </p:txBody>
      </p:sp>
      <p:sp>
        <p:nvSpPr>
          <p:cNvPr id="890" name="Shape 890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891" name="Shape 891"/>
          <p:cNvSpPr txBox="1"/>
          <p:nvPr>
            <p:ph idx="1" type="body"/>
          </p:nvPr>
        </p:nvSpPr>
        <p:spPr>
          <a:xfrm>
            <a:off x="457200" y="5609775"/>
            <a:ext cx="8351999" cy="9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examples can be found in the SBOL 2.0 spec at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http://sbolstandard.org/downloads/specification-data-model-2-0/</a:t>
            </a:r>
          </a:p>
        </p:txBody>
      </p:sp>
      <p:pic>
        <p:nvPicPr>
          <p:cNvPr descr="spec.png" id="892" name="Shape 8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874" y="1303750"/>
            <a:ext cx="5400249" cy="425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SBOL 2.0 Libraries</a:t>
            </a:r>
          </a:p>
        </p:txBody>
      </p:sp>
      <p:sp>
        <p:nvSpPr>
          <p:cNvPr id="898" name="Shape 89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457200" y="3779350"/>
            <a:ext cx="82296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Java library supporting SBOL 2.0 is available as a beta release 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http://sbolstandard.org/libsbol/get-the-libraries/java/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and Python libraries supporting SBOL 1.1 are also available and are undergoing development to support SBOL 2.0</a:t>
            </a:r>
          </a:p>
        </p:txBody>
      </p:sp>
      <p:pic>
        <p:nvPicPr>
          <p:cNvPr id="900" name="Shape 9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425" y="15269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SBOL 2.0</a:t>
            </a:r>
          </a:p>
        </p:txBody>
      </p:sp>
      <p:sp>
        <p:nvSpPr>
          <p:cNvPr id="906" name="Shape 90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457200" y="3874725"/>
            <a:ext cx="8229600" cy="25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Labs doing similar research need to exchange SBOL 2.0 files so that new best practices and meta -standards can be defined for different areas of synthetic biology.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8" name="Shape 9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25" y="1426987"/>
            <a:ext cx="20669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SBOL 2.0</a:t>
            </a:r>
          </a:p>
        </p:txBody>
      </p:sp>
      <p:sp>
        <p:nvSpPr>
          <p:cNvPr id="914" name="Shape 914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915" name="Shape 915"/>
          <p:cNvSpPr txBox="1"/>
          <p:nvPr>
            <p:ph idx="1" type="body"/>
          </p:nvPr>
        </p:nvSpPr>
        <p:spPr>
          <a:xfrm>
            <a:off x="457200" y="3703150"/>
            <a:ext cx="82296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SBOL needs to enable researchers and tools to designate design context.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under which the design operates properly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Marking which structural and functional entities are part of the design environment</a:t>
            </a:r>
          </a:p>
        </p:txBody>
      </p:sp>
      <p:pic>
        <p:nvPicPr>
          <p:cNvPr id="916" name="Shape 9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25" y="1426987"/>
            <a:ext cx="20669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922" name="Shape 922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923" name="Shape 923"/>
          <p:cNvSpPr txBox="1"/>
          <p:nvPr>
            <p:ph idx="1" type="body"/>
          </p:nvPr>
        </p:nvSpPr>
        <p:spPr>
          <a:xfrm>
            <a:off x="457200" y="3887250"/>
            <a:ext cx="8229600" cy="27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SBOL 2.0 enables researchers and software tools to specify, exchange, and reuse unambiguous, heterarchical, modular descriptions of both the structure and function of biological designs.</a:t>
            </a:r>
          </a:p>
        </p:txBody>
      </p:sp>
      <p:pic>
        <p:nvPicPr>
          <p:cNvPr descr="SBOLlogo2_high_res.jpg" id="924" name="Shape 9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495425"/>
            <a:ext cx="60388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</a:p>
        </p:txBody>
      </p:sp>
      <p:sp>
        <p:nvSpPr>
          <p:cNvPr id="930" name="Shape 930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931" name="Shape 931"/>
          <p:cNvSpPr txBox="1"/>
          <p:nvPr>
            <p:ph idx="1" type="body"/>
          </p:nvPr>
        </p:nvSpPr>
        <p:spPr>
          <a:xfrm>
            <a:off x="361000" y="1316700"/>
            <a:ext cx="3952199" cy="2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Utah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Chris Myers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Tramy Nguyen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Zhen Zhang</a:t>
            </a:r>
          </a:p>
        </p:txBody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x="381000" y="5305750"/>
            <a:ext cx="6749700" cy="56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NSF Grants DBI-1356041 and DBI-1355909 </a:t>
            </a:r>
          </a:p>
        </p:txBody>
      </p:sp>
      <p:pic>
        <p:nvPicPr>
          <p:cNvPr descr="nsflogo.jpg" id="933" name="Shape 9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7393" y="5052329"/>
            <a:ext cx="1005299" cy="9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Shape 934"/>
          <p:cNvSpPr txBox="1"/>
          <p:nvPr>
            <p:ph idx="1" type="body"/>
          </p:nvPr>
        </p:nvSpPr>
        <p:spPr>
          <a:xfrm>
            <a:off x="361000" y="3507925"/>
            <a:ext cx="42015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Washington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Herbert Sauro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John Gennari</a:t>
            </a:r>
          </a:p>
        </p:txBody>
      </p:sp>
      <p:sp>
        <p:nvSpPr>
          <p:cNvPr id="935" name="Shape 935"/>
          <p:cNvSpPr txBox="1"/>
          <p:nvPr>
            <p:ph idx="1" type="body"/>
          </p:nvPr>
        </p:nvSpPr>
        <p:spPr>
          <a:xfrm>
            <a:off x="4562500" y="1316700"/>
            <a:ext cx="4201500" cy="15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Newcastle University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Anil Wipat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Curtis Madsen</a:t>
            </a:r>
          </a:p>
        </p:txBody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4562500" y="2873600"/>
            <a:ext cx="4201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 JGI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Ernst Oberortner</a:t>
            </a:r>
          </a:p>
        </p:txBody>
      </p:sp>
      <p:sp>
        <p:nvSpPr>
          <p:cNvPr id="937" name="Shape 937"/>
          <p:cNvSpPr txBox="1"/>
          <p:nvPr>
            <p:ph idx="1" type="body"/>
          </p:nvPr>
        </p:nvSpPr>
        <p:spPr>
          <a:xfrm>
            <a:off x="4562500" y="3949600"/>
            <a:ext cx="4201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Amyris, Inc.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Bissell</a:t>
            </a:r>
          </a:p>
        </p:txBody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381000" y="5915350"/>
            <a:ext cx="7924200" cy="56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EPSRC Grant EP/J02175X/1</a:t>
            </a:r>
          </a:p>
        </p:txBody>
      </p:sp>
      <p:pic>
        <p:nvPicPr>
          <p:cNvPr descr="epsrc_logo.png" id="939" name="Shape 9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975" y="5929300"/>
            <a:ext cx="14478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descr="format_comparison.png" id="103" name="Shape 103"/>
          <p:cNvPicPr preferRelativeResize="0"/>
          <p:nvPr/>
        </p:nvPicPr>
        <p:blipFill rotWithShape="1">
          <a:blip r:embed="rId3">
            <a:alphaModFix/>
          </a:blip>
          <a:srcRect b="74653" l="0" r="0" t="0"/>
          <a:stretch/>
        </p:blipFill>
        <p:spPr>
          <a:xfrm>
            <a:off x="1177775" y="1480775"/>
            <a:ext cx="6788449" cy="132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x="457200" y="274650"/>
            <a:ext cx="835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Hierarchy of Biodesign Standards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descr="format_comparison.png" id="110" name="Shape 110"/>
          <p:cNvPicPr preferRelativeResize="0"/>
          <p:nvPr/>
        </p:nvPicPr>
        <p:blipFill rotWithShape="1">
          <a:blip r:embed="rId3">
            <a:alphaModFix/>
          </a:blip>
          <a:srcRect b="39316" l="0" r="0" t="0"/>
          <a:stretch/>
        </p:blipFill>
        <p:spPr>
          <a:xfrm>
            <a:off x="1177775" y="1480775"/>
            <a:ext cx="6788449" cy="31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457200" y="274650"/>
            <a:ext cx="835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Hierarchy of Biodesign Standards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descr="format_comparison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75" y="1480775"/>
            <a:ext cx="6788449" cy="524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457200" y="274650"/>
            <a:ext cx="835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Hierarchy of Biodesign Standards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Simplified SBOL 2.0 Data Model</a:t>
            </a:r>
          </a:p>
        </p:txBody>
      </p:sp>
      <p:pic>
        <p:nvPicPr>
          <p:cNvPr descr="OverviewFigforSpec-v7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62" y="2216075"/>
            <a:ext cx="8788274" cy="377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SBOL 2.0 Serialization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descr="serialization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1801025"/>
            <a:ext cx="89725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SBOL 2.0 Serialization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descr="serialization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1801025"/>
            <a:ext cx="897255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 rot="5400000">
            <a:off x="5985300" y="2138000"/>
            <a:ext cx="85799" cy="8213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SBOL 2.0 Serialization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descr="serialization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1801025"/>
            <a:ext cx="897255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3000375" y="1419225"/>
            <a:ext cx="85799" cy="6284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