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7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493FB6-1727-4068-9415-74CB5B82C8C6}" type="datetimeFigureOut">
              <a:rPr lang="en-US" smtClean="0"/>
              <a:t>11/6/2012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D8A03-7A38-433F-9954-A1AC96970860}" type="slidenum">
              <a:rPr lang="en-US" smtClean="0"/>
              <a:t>‹#›</a:t>
            </a:fld>
            <a:endParaRPr lang="en-US"/>
          </a:p>
        </p:txBody>
      </p:sp>
    </p:spTree>
    <p:extLst>
      <p:ext uri="{BB962C8B-B14F-4D97-AF65-F5344CB8AC3E}">
        <p14:creationId xmlns:p14="http://schemas.microsoft.com/office/powerpoint/2010/main" val="57673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493FB6-1727-4068-9415-74CB5B82C8C6}" type="datetimeFigureOut">
              <a:rPr lang="en-US" smtClean="0"/>
              <a:t>11/6/2012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D8A03-7A38-433F-9954-A1AC96970860}" type="slidenum">
              <a:rPr lang="en-US" smtClean="0"/>
              <a:t>‹#›</a:t>
            </a:fld>
            <a:endParaRPr lang="en-US"/>
          </a:p>
        </p:txBody>
      </p:sp>
    </p:spTree>
    <p:extLst>
      <p:ext uri="{BB962C8B-B14F-4D97-AF65-F5344CB8AC3E}">
        <p14:creationId xmlns:p14="http://schemas.microsoft.com/office/powerpoint/2010/main" val="401981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493FB6-1727-4068-9415-74CB5B82C8C6}" type="datetimeFigureOut">
              <a:rPr lang="en-US" smtClean="0"/>
              <a:t>11/6/2012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D8A03-7A38-433F-9954-A1AC96970860}" type="slidenum">
              <a:rPr lang="en-US" smtClean="0"/>
              <a:t>‹#›</a:t>
            </a:fld>
            <a:endParaRPr lang="en-US"/>
          </a:p>
        </p:txBody>
      </p:sp>
    </p:spTree>
    <p:extLst>
      <p:ext uri="{BB962C8B-B14F-4D97-AF65-F5344CB8AC3E}">
        <p14:creationId xmlns:p14="http://schemas.microsoft.com/office/powerpoint/2010/main" val="594543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493FB6-1727-4068-9415-74CB5B82C8C6}" type="datetimeFigureOut">
              <a:rPr lang="en-US" smtClean="0"/>
              <a:t>11/6/2012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D8A03-7A38-433F-9954-A1AC96970860}" type="slidenum">
              <a:rPr lang="en-US" smtClean="0"/>
              <a:t>‹#›</a:t>
            </a:fld>
            <a:endParaRPr lang="en-US"/>
          </a:p>
        </p:txBody>
      </p:sp>
    </p:spTree>
    <p:extLst>
      <p:ext uri="{BB962C8B-B14F-4D97-AF65-F5344CB8AC3E}">
        <p14:creationId xmlns:p14="http://schemas.microsoft.com/office/powerpoint/2010/main" val="67787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493FB6-1727-4068-9415-74CB5B82C8C6}" type="datetimeFigureOut">
              <a:rPr lang="en-US" smtClean="0"/>
              <a:t>11/6/2012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D8A03-7A38-433F-9954-A1AC96970860}" type="slidenum">
              <a:rPr lang="en-US" smtClean="0"/>
              <a:t>‹#›</a:t>
            </a:fld>
            <a:endParaRPr lang="en-US"/>
          </a:p>
        </p:txBody>
      </p:sp>
    </p:spTree>
    <p:extLst>
      <p:ext uri="{BB962C8B-B14F-4D97-AF65-F5344CB8AC3E}">
        <p14:creationId xmlns:p14="http://schemas.microsoft.com/office/powerpoint/2010/main" val="54196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493FB6-1727-4068-9415-74CB5B82C8C6}" type="datetimeFigureOut">
              <a:rPr lang="en-US" smtClean="0"/>
              <a:t>11/6/2012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D8A03-7A38-433F-9954-A1AC96970860}" type="slidenum">
              <a:rPr lang="en-US" smtClean="0"/>
              <a:t>‹#›</a:t>
            </a:fld>
            <a:endParaRPr lang="en-US"/>
          </a:p>
        </p:txBody>
      </p:sp>
    </p:spTree>
    <p:extLst>
      <p:ext uri="{BB962C8B-B14F-4D97-AF65-F5344CB8AC3E}">
        <p14:creationId xmlns:p14="http://schemas.microsoft.com/office/powerpoint/2010/main" val="3627783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493FB6-1727-4068-9415-74CB5B82C8C6}" type="datetimeFigureOut">
              <a:rPr lang="en-US" smtClean="0"/>
              <a:t>11/6/2012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4D8A03-7A38-433F-9954-A1AC96970860}" type="slidenum">
              <a:rPr lang="en-US" smtClean="0"/>
              <a:t>‹#›</a:t>
            </a:fld>
            <a:endParaRPr lang="en-US"/>
          </a:p>
        </p:txBody>
      </p:sp>
    </p:spTree>
    <p:extLst>
      <p:ext uri="{BB962C8B-B14F-4D97-AF65-F5344CB8AC3E}">
        <p14:creationId xmlns:p14="http://schemas.microsoft.com/office/powerpoint/2010/main" val="1571346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493FB6-1727-4068-9415-74CB5B82C8C6}" type="datetimeFigureOut">
              <a:rPr lang="en-US" smtClean="0"/>
              <a:t>11/6/2012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4D8A03-7A38-433F-9954-A1AC96970860}" type="slidenum">
              <a:rPr lang="en-US" smtClean="0"/>
              <a:t>‹#›</a:t>
            </a:fld>
            <a:endParaRPr lang="en-US"/>
          </a:p>
        </p:txBody>
      </p:sp>
    </p:spTree>
    <p:extLst>
      <p:ext uri="{BB962C8B-B14F-4D97-AF65-F5344CB8AC3E}">
        <p14:creationId xmlns:p14="http://schemas.microsoft.com/office/powerpoint/2010/main" val="329043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493FB6-1727-4068-9415-74CB5B82C8C6}" type="datetimeFigureOut">
              <a:rPr lang="en-US" smtClean="0"/>
              <a:t>11/6/2012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4D8A03-7A38-433F-9954-A1AC96970860}" type="slidenum">
              <a:rPr lang="en-US" smtClean="0"/>
              <a:t>‹#›</a:t>
            </a:fld>
            <a:endParaRPr lang="en-US"/>
          </a:p>
        </p:txBody>
      </p:sp>
    </p:spTree>
    <p:extLst>
      <p:ext uri="{BB962C8B-B14F-4D97-AF65-F5344CB8AC3E}">
        <p14:creationId xmlns:p14="http://schemas.microsoft.com/office/powerpoint/2010/main" val="2724936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493FB6-1727-4068-9415-74CB5B82C8C6}" type="datetimeFigureOut">
              <a:rPr lang="en-US" smtClean="0"/>
              <a:t>11/6/2012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D8A03-7A38-433F-9954-A1AC96970860}" type="slidenum">
              <a:rPr lang="en-US" smtClean="0"/>
              <a:t>‹#›</a:t>
            </a:fld>
            <a:endParaRPr lang="en-US"/>
          </a:p>
        </p:txBody>
      </p:sp>
    </p:spTree>
    <p:extLst>
      <p:ext uri="{BB962C8B-B14F-4D97-AF65-F5344CB8AC3E}">
        <p14:creationId xmlns:p14="http://schemas.microsoft.com/office/powerpoint/2010/main" val="508577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493FB6-1727-4068-9415-74CB5B82C8C6}" type="datetimeFigureOut">
              <a:rPr lang="en-US" smtClean="0"/>
              <a:t>11/6/2012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D8A03-7A38-433F-9954-A1AC96970860}" type="slidenum">
              <a:rPr lang="en-US" smtClean="0"/>
              <a:t>‹#›</a:t>
            </a:fld>
            <a:endParaRPr lang="en-US"/>
          </a:p>
        </p:txBody>
      </p:sp>
    </p:spTree>
    <p:extLst>
      <p:ext uri="{BB962C8B-B14F-4D97-AF65-F5344CB8AC3E}">
        <p14:creationId xmlns:p14="http://schemas.microsoft.com/office/powerpoint/2010/main" val="197620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493FB6-1727-4068-9415-74CB5B82C8C6}" type="datetimeFigureOut">
              <a:rPr lang="en-US" smtClean="0"/>
              <a:t>11/6/2012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D8A03-7A38-433F-9954-A1AC96970860}" type="slidenum">
              <a:rPr lang="en-US" smtClean="0"/>
              <a:t>‹#›</a:t>
            </a:fld>
            <a:endParaRPr lang="en-US"/>
          </a:p>
        </p:txBody>
      </p:sp>
    </p:spTree>
    <p:extLst>
      <p:ext uri="{BB962C8B-B14F-4D97-AF65-F5344CB8AC3E}">
        <p14:creationId xmlns:p14="http://schemas.microsoft.com/office/powerpoint/2010/main" val="59785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 </a:t>
            </a:r>
            <a:r>
              <a:rPr lang="en-US" b="1" dirty="0" smtClean="0"/>
              <a:t>going to </a:t>
            </a:r>
            <a:r>
              <a:rPr lang="en-US" dirty="0" smtClean="0"/>
              <a:t>talk about </a:t>
            </a:r>
            <a:br>
              <a:rPr lang="en-US" dirty="0" smtClean="0"/>
            </a:br>
            <a:r>
              <a:rPr lang="en-US" dirty="0" smtClean="0"/>
              <a:t>SBOL Values</a:t>
            </a:r>
            <a:endParaRPr lang="en-US" dirty="0"/>
          </a:p>
        </p:txBody>
      </p:sp>
      <p:sp>
        <p:nvSpPr>
          <p:cNvPr id="3" name="Subtitle 2"/>
          <p:cNvSpPr>
            <a:spLocks noGrp="1"/>
          </p:cNvSpPr>
          <p:nvPr>
            <p:ph type="subTitle" idx="1"/>
          </p:nvPr>
        </p:nvSpPr>
        <p:spPr>
          <a:xfrm>
            <a:off x="1371600" y="3886200"/>
            <a:ext cx="6400800" cy="609600"/>
          </a:xfrm>
        </p:spPr>
        <p:txBody>
          <a:bodyPr/>
          <a:lstStyle/>
          <a:p>
            <a:r>
              <a:rPr lang="en-US" dirty="0" smtClean="0"/>
              <a:t>Michal Galdzicki</a:t>
            </a:r>
            <a:endParaRPr lang="en-US" dirty="0"/>
          </a:p>
        </p:txBody>
      </p:sp>
      <p:sp>
        <p:nvSpPr>
          <p:cNvPr id="4" name="TextBox 3"/>
          <p:cNvSpPr txBox="1"/>
          <p:nvPr/>
        </p:nvSpPr>
        <p:spPr>
          <a:xfrm>
            <a:off x="1123848" y="914400"/>
            <a:ext cx="1319592" cy="1446550"/>
          </a:xfrm>
          <a:prstGeom prst="rect">
            <a:avLst/>
          </a:prstGeom>
          <a:noFill/>
        </p:spPr>
        <p:txBody>
          <a:bodyPr wrap="none" rtlCol="0">
            <a:spAutoFit/>
          </a:bodyPr>
          <a:lstStyle/>
          <a:p>
            <a:r>
              <a:rPr lang="en-US" sz="8800" dirty="0" smtClean="0"/>
              <a:t>+4</a:t>
            </a:r>
            <a:endParaRPr lang="en-US" sz="8800" dirty="0"/>
          </a:p>
        </p:txBody>
      </p:sp>
      <p:sp>
        <p:nvSpPr>
          <p:cNvPr id="5" name="TextBox 4"/>
          <p:cNvSpPr txBox="1"/>
          <p:nvPr/>
        </p:nvSpPr>
        <p:spPr>
          <a:xfrm>
            <a:off x="6248400" y="1066800"/>
            <a:ext cx="1329210" cy="1446550"/>
          </a:xfrm>
          <a:prstGeom prst="rect">
            <a:avLst/>
          </a:prstGeom>
          <a:noFill/>
        </p:spPr>
        <p:txBody>
          <a:bodyPr wrap="none" rtlCol="0">
            <a:spAutoFit/>
          </a:bodyPr>
          <a:lstStyle/>
          <a:p>
            <a:r>
              <a:rPr lang="en-US" sz="8800" dirty="0" smtClean="0"/>
              <a:t>99</a:t>
            </a:r>
            <a:endParaRPr lang="en-US" sz="8800" dirty="0"/>
          </a:p>
        </p:txBody>
      </p:sp>
      <p:sp>
        <p:nvSpPr>
          <p:cNvPr id="6" name="TextBox 5"/>
          <p:cNvSpPr txBox="1"/>
          <p:nvPr/>
        </p:nvSpPr>
        <p:spPr>
          <a:xfrm>
            <a:off x="533400" y="5181600"/>
            <a:ext cx="931665" cy="1862048"/>
          </a:xfrm>
          <a:prstGeom prst="rect">
            <a:avLst/>
          </a:prstGeom>
          <a:noFill/>
        </p:spPr>
        <p:txBody>
          <a:bodyPr wrap="none" rtlCol="0">
            <a:spAutoFit/>
          </a:bodyPr>
          <a:lstStyle/>
          <a:p>
            <a:r>
              <a:rPr lang="en-US" sz="11500" dirty="0" smtClean="0"/>
              <a:t>3</a:t>
            </a:r>
            <a:endParaRPr lang="en-US" sz="11500" dirty="0"/>
          </a:p>
        </p:txBody>
      </p:sp>
      <p:sp>
        <p:nvSpPr>
          <p:cNvPr id="7" name="TextBox 6"/>
          <p:cNvSpPr txBox="1"/>
          <p:nvPr/>
        </p:nvSpPr>
        <p:spPr>
          <a:xfrm>
            <a:off x="8105563" y="5791200"/>
            <a:ext cx="809837" cy="1015663"/>
          </a:xfrm>
          <a:prstGeom prst="rect">
            <a:avLst/>
          </a:prstGeom>
          <a:noFill/>
        </p:spPr>
        <p:txBody>
          <a:bodyPr wrap="none" rtlCol="0">
            <a:spAutoFit/>
          </a:bodyPr>
          <a:lstStyle/>
          <a:p>
            <a:r>
              <a:rPr lang="en-US" sz="6000" dirty="0" smtClean="0"/>
              <a:t>-1</a:t>
            </a:r>
            <a:endParaRPr lang="en-US" sz="6000" dirty="0"/>
          </a:p>
        </p:txBody>
      </p:sp>
      <p:sp>
        <p:nvSpPr>
          <p:cNvPr id="8" name="TextBox 7"/>
          <p:cNvSpPr txBox="1"/>
          <p:nvPr/>
        </p:nvSpPr>
        <p:spPr>
          <a:xfrm>
            <a:off x="7106511" y="6114365"/>
            <a:ext cx="801823" cy="369332"/>
          </a:xfrm>
          <a:prstGeom prst="rect">
            <a:avLst/>
          </a:prstGeom>
          <a:noFill/>
        </p:spPr>
        <p:txBody>
          <a:bodyPr wrap="none" rtlCol="0">
            <a:spAutoFit/>
          </a:bodyPr>
          <a:lstStyle/>
          <a:p>
            <a:r>
              <a:rPr lang="en-US" dirty="0" smtClean="0"/>
              <a:t>Slide #</a:t>
            </a:r>
            <a:endParaRPr lang="en-US" dirty="0"/>
          </a:p>
        </p:txBody>
      </p:sp>
    </p:spTree>
    <p:extLst>
      <p:ext uri="{BB962C8B-B14F-4D97-AF65-F5344CB8AC3E}">
        <p14:creationId xmlns:p14="http://schemas.microsoft.com/office/powerpoint/2010/main" val="421361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1143000"/>
          </a:xfrm>
        </p:spPr>
        <p:txBody>
          <a:bodyPr>
            <a:normAutofit fontScale="90000"/>
          </a:bodyPr>
          <a:lstStyle/>
          <a:p>
            <a:pPr algn="l"/>
            <a:r>
              <a:rPr lang="en-US" dirty="0" smtClean="0"/>
              <a:t>Matthew told me I had to do this presentation in 1 slide. I share his belief.</a:t>
            </a:r>
            <a:endParaRPr lang="en-US" dirty="0"/>
          </a:p>
        </p:txBody>
      </p:sp>
      <p:sp>
        <p:nvSpPr>
          <p:cNvPr id="3" name="Content Placeholder 2"/>
          <p:cNvSpPr>
            <a:spLocks noGrp="1"/>
          </p:cNvSpPr>
          <p:nvPr>
            <p:ph idx="1"/>
          </p:nvPr>
        </p:nvSpPr>
        <p:spPr/>
        <p:txBody>
          <a:bodyPr/>
          <a:lstStyle/>
          <a:p>
            <a:pPr marL="0" indent="0">
              <a:buNone/>
            </a:pPr>
            <a:r>
              <a:rPr lang="en-US" dirty="0" smtClean="0"/>
              <a:t>Matthew’s law:</a:t>
            </a:r>
          </a:p>
          <a:p>
            <a:pPr marL="0" indent="0">
              <a:buNone/>
            </a:pPr>
            <a:r>
              <a:rPr lang="en-US" sz="2400" dirty="0" smtClean="0"/>
              <a:t>“Thou shall present values and thou shalt do so in 1 slide”</a:t>
            </a:r>
            <a:endParaRPr lang="en-US" sz="2400" dirty="0"/>
          </a:p>
        </p:txBody>
      </p:sp>
      <p:sp>
        <p:nvSpPr>
          <p:cNvPr id="4" name="TextBox 3"/>
          <p:cNvSpPr txBox="1"/>
          <p:nvPr/>
        </p:nvSpPr>
        <p:spPr>
          <a:xfrm>
            <a:off x="8105563" y="5791200"/>
            <a:ext cx="574196" cy="1015663"/>
          </a:xfrm>
          <a:prstGeom prst="rect">
            <a:avLst/>
          </a:prstGeom>
          <a:noFill/>
        </p:spPr>
        <p:txBody>
          <a:bodyPr wrap="none" rtlCol="0">
            <a:spAutoFit/>
          </a:bodyPr>
          <a:lstStyle/>
          <a:p>
            <a:r>
              <a:rPr lang="en-US" sz="6000" dirty="0" smtClean="0"/>
              <a:t>0</a:t>
            </a:r>
            <a:endParaRPr lang="en-US" sz="6000" dirty="0"/>
          </a:p>
        </p:txBody>
      </p:sp>
      <p:sp>
        <p:nvSpPr>
          <p:cNvPr id="5" name="TextBox 4"/>
          <p:cNvSpPr txBox="1"/>
          <p:nvPr/>
        </p:nvSpPr>
        <p:spPr>
          <a:xfrm>
            <a:off x="7106511" y="6114365"/>
            <a:ext cx="801823" cy="369332"/>
          </a:xfrm>
          <a:prstGeom prst="rect">
            <a:avLst/>
          </a:prstGeom>
          <a:noFill/>
        </p:spPr>
        <p:txBody>
          <a:bodyPr wrap="none" rtlCol="0">
            <a:spAutoFit/>
          </a:bodyPr>
          <a:lstStyle/>
          <a:p>
            <a:r>
              <a:rPr lang="en-US" dirty="0" smtClean="0"/>
              <a:t>Slide #</a:t>
            </a:r>
            <a:endParaRPr lang="en-US" dirty="0"/>
          </a:p>
        </p:txBody>
      </p:sp>
    </p:spTree>
    <p:extLst>
      <p:ext uri="{BB962C8B-B14F-4D97-AF65-F5344CB8AC3E}">
        <p14:creationId xmlns:p14="http://schemas.microsoft.com/office/powerpoint/2010/main" val="280320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pPr algn="l"/>
            <a:r>
              <a:rPr lang="en-US" dirty="0" smtClean="0"/>
              <a:t>How to scale up SBOL? Believe, that to scale </a:t>
            </a:r>
            <a:r>
              <a:rPr lang="en-US" b="1" dirty="0" smtClean="0"/>
              <a:t>you</a:t>
            </a:r>
            <a:r>
              <a:rPr lang="en-US" dirty="0" smtClean="0"/>
              <a:t> communicate who we are</a:t>
            </a:r>
            <a:endParaRPr lang="en-US" dirty="0"/>
          </a:p>
        </p:txBody>
      </p:sp>
      <p:sp>
        <p:nvSpPr>
          <p:cNvPr id="3" name="Content Placeholder 2"/>
          <p:cNvSpPr>
            <a:spLocks noGrp="1"/>
          </p:cNvSpPr>
          <p:nvPr>
            <p:ph idx="1"/>
          </p:nvPr>
        </p:nvSpPr>
        <p:spPr/>
        <p:txBody>
          <a:bodyPr>
            <a:normAutofit fontScale="77500" lnSpcReduction="20000"/>
          </a:bodyPr>
          <a:lstStyle/>
          <a:p>
            <a:r>
              <a:rPr lang="en-US" dirty="0"/>
              <a:t>To become the </a:t>
            </a:r>
            <a:r>
              <a:rPr lang="en-US" i="1" dirty="0"/>
              <a:t>de facto </a:t>
            </a:r>
            <a:r>
              <a:rPr lang="en-US" dirty="0" smtClean="0"/>
              <a:t>standard</a:t>
            </a:r>
          </a:p>
          <a:p>
            <a:pPr lvl="1"/>
            <a:r>
              <a:rPr lang="en-US" dirty="0" smtClean="0"/>
              <a:t>We must share values and communicate them</a:t>
            </a:r>
          </a:p>
          <a:p>
            <a:r>
              <a:rPr lang="en-US" dirty="0" smtClean="0"/>
              <a:t>SBOL </a:t>
            </a:r>
            <a:r>
              <a:rPr lang="en-US" dirty="0"/>
              <a:t>must be: </a:t>
            </a:r>
            <a:r>
              <a:rPr lang="en-US" b="1" dirty="0"/>
              <a:t>used</a:t>
            </a:r>
            <a:r>
              <a:rPr lang="en-US" dirty="0"/>
              <a:t>, </a:t>
            </a:r>
            <a:r>
              <a:rPr lang="en-US" b="1" dirty="0"/>
              <a:t>useful</a:t>
            </a:r>
            <a:r>
              <a:rPr lang="en-US" dirty="0"/>
              <a:t>, and </a:t>
            </a:r>
            <a:r>
              <a:rPr lang="en-US" b="1" dirty="0" smtClean="0"/>
              <a:t>agile</a:t>
            </a:r>
            <a:endParaRPr lang="en-US" dirty="0" smtClean="0"/>
          </a:p>
          <a:p>
            <a:pPr lvl="1"/>
            <a:r>
              <a:rPr lang="en-US" sz="3200" dirty="0" smtClean="0"/>
              <a:t>supported </a:t>
            </a:r>
            <a:r>
              <a:rPr lang="en-US" sz="3200" dirty="0"/>
              <a:t>by making SBOL </a:t>
            </a:r>
            <a:endParaRPr lang="en-US" sz="3200" dirty="0" smtClean="0"/>
          </a:p>
          <a:p>
            <a:pPr lvl="1"/>
            <a:r>
              <a:rPr lang="en-US" sz="3200" b="1" dirty="0"/>
              <a:t>F</a:t>
            </a:r>
            <a:r>
              <a:rPr lang="en-US" sz="3200" b="1" dirty="0" smtClean="0"/>
              <a:t>ree</a:t>
            </a:r>
            <a:endParaRPr lang="en-US" sz="3200" dirty="0"/>
          </a:p>
          <a:p>
            <a:pPr lvl="2"/>
            <a:r>
              <a:rPr lang="en-US" dirty="0"/>
              <a:t>B</a:t>
            </a:r>
            <a:r>
              <a:rPr lang="en-US" dirty="0" smtClean="0"/>
              <a:t>eer </a:t>
            </a:r>
            <a:r>
              <a:rPr lang="en-US" dirty="0"/>
              <a:t>and S</a:t>
            </a:r>
            <a:r>
              <a:rPr lang="en-US" dirty="0" smtClean="0"/>
              <a:t>peech</a:t>
            </a:r>
          </a:p>
          <a:p>
            <a:pPr lvl="1"/>
            <a:r>
              <a:rPr lang="en-US" sz="3200" b="1" dirty="0" smtClean="0"/>
              <a:t>Open</a:t>
            </a:r>
            <a:endParaRPr lang="en-US" sz="3200" dirty="0"/>
          </a:p>
          <a:p>
            <a:pPr lvl="2"/>
            <a:r>
              <a:rPr lang="en-US" dirty="0" smtClean="0"/>
              <a:t>Transparency</a:t>
            </a:r>
          </a:p>
          <a:p>
            <a:pPr lvl="2"/>
            <a:r>
              <a:rPr lang="en-US" dirty="0" smtClean="0"/>
              <a:t>Accountability </a:t>
            </a:r>
            <a:r>
              <a:rPr lang="en-US" dirty="0"/>
              <a:t>of the </a:t>
            </a:r>
            <a:r>
              <a:rPr lang="en-US" dirty="0" smtClean="0"/>
              <a:t>governance</a:t>
            </a:r>
          </a:p>
          <a:p>
            <a:r>
              <a:rPr lang="en-US" dirty="0" smtClean="0"/>
              <a:t>SBOL be </a:t>
            </a:r>
            <a:r>
              <a:rPr lang="en-US" dirty="0"/>
              <a:t>made </a:t>
            </a:r>
            <a:r>
              <a:rPr lang="en-US" b="1" dirty="0"/>
              <a:t>for the community </a:t>
            </a:r>
            <a:r>
              <a:rPr lang="en-US" dirty="0"/>
              <a:t>and </a:t>
            </a:r>
            <a:r>
              <a:rPr lang="en-US" b="1" dirty="0"/>
              <a:t>by the community</a:t>
            </a:r>
            <a:r>
              <a:rPr lang="en-US" dirty="0"/>
              <a:t>. </a:t>
            </a:r>
            <a:endParaRPr lang="en-US" dirty="0" smtClean="0"/>
          </a:p>
          <a:p>
            <a:r>
              <a:rPr lang="en-US" dirty="0" smtClean="0"/>
              <a:t>I </a:t>
            </a:r>
            <a:r>
              <a:rPr lang="en-US" dirty="0"/>
              <a:t>believe </a:t>
            </a:r>
            <a:r>
              <a:rPr lang="en-US" dirty="0" smtClean="0"/>
              <a:t>this will help us scale SBOL</a:t>
            </a:r>
          </a:p>
          <a:p>
            <a:pPr lvl="1"/>
            <a:r>
              <a:rPr lang="en-US" dirty="0"/>
              <a:t>M</a:t>
            </a:r>
            <a:r>
              <a:rPr lang="en-US" dirty="0" smtClean="0"/>
              <a:t>ake </a:t>
            </a:r>
            <a:r>
              <a:rPr lang="en-US" dirty="0"/>
              <a:t>biological engineering technologies available to a wide range of </a:t>
            </a:r>
            <a:r>
              <a:rPr lang="en-US" dirty="0" smtClean="0"/>
              <a:t>innovators</a:t>
            </a:r>
            <a:endParaRPr lang="en-US" dirty="0"/>
          </a:p>
        </p:txBody>
      </p:sp>
      <p:sp>
        <p:nvSpPr>
          <p:cNvPr id="4" name="TextBox 3"/>
          <p:cNvSpPr txBox="1"/>
          <p:nvPr/>
        </p:nvSpPr>
        <p:spPr>
          <a:xfrm>
            <a:off x="8105563" y="5791200"/>
            <a:ext cx="574196" cy="1015663"/>
          </a:xfrm>
          <a:prstGeom prst="rect">
            <a:avLst/>
          </a:prstGeom>
          <a:noFill/>
        </p:spPr>
        <p:txBody>
          <a:bodyPr wrap="none" rtlCol="0">
            <a:spAutoFit/>
          </a:bodyPr>
          <a:lstStyle/>
          <a:p>
            <a:r>
              <a:rPr lang="en-US" sz="6000" dirty="0" smtClean="0"/>
              <a:t>1</a:t>
            </a:r>
            <a:endParaRPr lang="en-US" sz="6000" dirty="0"/>
          </a:p>
        </p:txBody>
      </p:sp>
      <p:sp>
        <p:nvSpPr>
          <p:cNvPr id="5" name="TextBox 4"/>
          <p:cNvSpPr txBox="1"/>
          <p:nvPr/>
        </p:nvSpPr>
        <p:spPr>
          <a:xfrm>
            <a:off x="7106511" y="6114365"/>
            <a:ext cx="801823" cy="369332"/>
          </a:xfrm>
          <a:prstGeom prst="rect">
            <a:avLst/>
          </a:prstGeom>
          <a:noFill/>
        </p:spPr>
        <p:txBody>
          <a:bodyPr wrap="none" rtlCol="0">
            <a:spAutoFit/>
          </a:bodyPr>
          <a:lstStyle/>
          <a:p>
            <a:r>
              <a:rPr lang="en-US" dirty="0" smtClean="0"/>
              <a:t>Slide #</a:t>
            </a:r>
            <a:endParaRPr lang="en-US" dirty="0"/>
          </a:p>
        </p:txBody>
      </p:sp>
      <p:sp>
        <p:nvSpPr>
          <p:cNvPr id="6" name="TextBox 5"/>
          <p:cNvSpPr txBox="1"/>
          <p:nvPr/>
        </p:nvSpPr>
        <p:spPr>
          <a:xfrm>
            <a:off x="3921280" y="6284202"/>
            <a:ext cx="3185231" cy="369332"/>
          </a:xfrm>
          <a:prstGeom prst="rect">
            <a:avLst/>
          </a:prstGeom>
          <a:noFill/>
        </p:spPr>
        <p:txBody>
          <a:bodyPr wrap="none" rtlCol="0">
            <a:spAutoFit/>
          </a:bodyPr>
          <a:lstStyle/>
          <a:p>
            <a:r>
              <a:rPr lang="en-US" dirty="0" smtClean="0">
                <a:solidFill>
                  <a:srgbClr val="FF0000"/>
                </a:solidFill>
              </a:rPr>
              <a:t>Values Presentation begins here</a:t>
            </a:r>
            <a:endParaRPr lang="en-US" dirty="0">
              <a:solidFill>
                <a:srgbClr val="FF0000"/>
              </a:solidFill>
            </a:endParaRPr>
          </a:p>
        </p:txBody>
      </p:sp>
    </p:spTree>
    <p:extLst>
      <p:ext uri="{BB962C8B-B14F-4D97-AF65-F5344CB8AC3E}">
        <p14:creationId xmlns:p14="http://schemas.microsoft.com/office/powerpoint/2010/main" val="2084389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 part of presentation: Values notes</a:t>
            </a:r>
            <a:endParaRPr lang="en-US" dirty="0"/>
          </a:p>
        </p:txBody>
      </p:sp>
      <p:sp>
        <p:nvSpPr>
          <p:cNvPr id="3" name="Content Placeholder 2"/>
          <p:cNvSpPr>
            <a:spLocks noGrp="1"/>
          </p:cNvSpPr>
          <p:nvPr>
            <p:ph idx="1"/>
          </p:nvPr>
        </p:nvSpPr>
        <p:spPr/>
        <p:txBody>
          <a:bodyPr>
            <a:normAutofit fontScale="40000" lnSpcReduction="20000"/>
          </a:bodyPr>
          <a:lstStyle/>
          <a:p>
            <a:endParaRPr lang="en-US" dirty="0"/>
          </a:p>
          <a:p>
            <a:r>
              <a:rPr lang="en-US" dirty="0" smtClean="0"/>
              <a:t>SBOL </a:t>
            </a:r>
            <a:r>
              <a:rPr lang="en-US" dirty="0"/>
              <a:t>must be developed with an eye to promoting its adoption, meaning that it must reflect the emerging needs of the synthetic biology community. </a:t>
            </a:r>
          </a:p>
          <a:p>
            <a:endParaRPr lang="en-US" dirty="0"/>
          </a:p>
          <a:p>
            <a:r>
              <a:rPr lang="en-US" dirty="0"/>
              <a:t>SBOL, as a standard language, should be </a:t>
            </a:r>
            <a:r>
              <a:rPr lang="en-US" i="1" dirty="0" err="1"/>
              <a:t>libre</a:t>
            </a:r>
            <a:r>
              <a:rPr lang="en-US" i="1" dirty="0"/>
              <a:t> </a:t>
            </a:r>
            <a:r>
              <a:rPr lang="en-US" dirty="0"/>
              <a:t>and </a:t>
            </a:r>
            <a:r>
              <a:rPr lang="en-US" i="1" dirty="0"/>
              <a:t>gratis</a:t>
            </a:r>
            <a:r>
              <a:rPr lang="en-US" dirty="0"/>
              <a:t>, which means anyone should have the freedom to use it, extend it, and to redistribute copies of any SBOL project artifacts, with or without extensions, without restrictions, and especially without price. </a:t>
            </a:r>
            <a:endParaRPr lang="en-US" dirty="0" smtClean="0"/>
          </a:p>
          <a:p>
            <a:endParaRPr lang="en-US" dirty="0"/>
          </a:p>
          <a:p>
            <a:r>
              <a:rPr lang="en-US" dirty="0"/>
              <a:t>The SBOL standard should be developed using an 'open source', transparent</a:t>
            </a:r>
            <a:r>
              <a:rPr lang="en-US" b="1" dirty="0"/>
              <a:t>, </a:t>
            </a:r>
            <a:r>
              <a:rPr lang="en-US" dirty="0"/>
              <a:t>strategy. </a:t>
            </a:r>
          </a:p>
          <a:p>
            <a:endParaRPr lang="en-US" dirty="0"/>
          </a:p>
          <a:p>
            <a:r>
              <a:rPr lang="en-US" dirty="0"/>
              <a:t>The SBOL community is inclusive, and we welcome participation from all interested parties provided they do not impinge on the work of others in the group. </a:t>
            </a:r>
          </a:p>
          <a:p>
            <a:endParaRPr lang="en-US" dirty="0"/>
          </a:p>
          <a:p>
            <a:r>
              <a:rPr lang="en-US" dirty="0"/>
              <a:t>The SBOL community will strive to engage external organizations which are interested in understanding, supporting, and utilizing SBOL. </a:t>
            </a:r>
          </a:p>
          <a:p>
            <a:endParaRPr lang="en-US" dirty="0"/>
          </a:p>
          <a:p>
            <a:r>
              <a:rPr lang="en-US" dirty="0"/>
              <a:t>To engage with external stakeholders, the SBOL community will actively pursue partners who can help to represent SBOL in their broader communities. </a:t>
            </a:r>
          </a:p>
          <a:p>
            <a:endParaRPr lang="en-US" dirty="0"/>
          </a:p>
          <a:p>
            <a:r>
              <a:rPr lang="en-US" dirty="0"/>
              <a:t>The SBOL community treasures the universal scientific community values of integrity, honesty, and increasing public knowledge. </a:t>
            </a:r>
          </a:p>
          <a:p>
            <a:endParaRPr lang="en-US" dirty="0"/>
          </a:p>
          <a:p>
            <a:endParaRPr lang="en-US" dirty="0"/>
          </a:p>
        </p:txBody>
      </p:sp>
    </p:spTree>
    <p:extLst>
      <p:ext uri="{BB962C8B-B14F-4D97-AF65-F5344CB8AC3E}">
        <p14:creationId xmlns:p14="http://schemas.microsoft.com/office/powerpoint/2010/main" val="1454835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333</Words>
  <Application>Microsoft Office PowerPoint</Application>
  <PresentationFormat>On-screen Show (4:3)</PresentationFormat>
  <Paragraphs>43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I’m going to talk about  SBOL Values</vt:lpstr>
      <vt:lpstr>Matthew told me I had to do this presentation in 1 slide. I share his belief.</vt:lpstr>
      <vt:lpstr>How to scale up SBOL? Believe, that to scale you communicate who we are</vt:lpstr>
      <vt:lpstr>Not part of presentation: Values notes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SBOL Values</dc:title>
  <dc:creator>mgaldzic</dc:creator>
  <cp:lastModifiedBy>mgaldzic</cp:lastModifiedBy>
  <cp:revision>6</cp:revision>
  <dcterms:created xsi:type="dcterms:W3CDTF">2012-11-06T23:22:26Z</dcterms:created>
  <dcterms:modified xsi:type="dcterms:W3CDTF">2012-11-06T23:59:21Z</dcterms:modified>
</cp:coreProperties>
</file>