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7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9A1D-854B-4C36-8294-15274BD0A7C1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FD11-B182-49BD-9A5F-6EACE209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8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9A1D-854B-4C36-8294-15274BD0A7C1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FD11-B182-49BD-9A5F-6EACE209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9A1D-854B-4C36-8294-15274BD0A7C1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FD11-B182-49BD-9A5F-6EACE209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3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9A1D-854B-4C36-8294-15274BD0A7C1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FD11-B182-49BD-9A5F-6EACE209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2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9A1D-854B-4C36-8294-15274BD0A7C1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FD11-B182-49BD-9A5F-6EACE209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17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9A1D-854B-4C36-8294-15274BD0A7C1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FD11-B182-49BD-9A5F-6EACE209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9A1D-854B-4C36-8294-15274BD0A7C1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FD11-B182-49BD-9A5F-6EACE209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1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9A1D-854B-4C36-8294-15274BD0A7C1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FD11-B182-49BD-9A5F-6EACE209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1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9A1D-854B-4C36-8294-15274BD0A7C1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FD11-B182-49BD-9A5F-6EACE209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9A1D-854B-4C36-8294-15274BD0A7C1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FD11-B182-49BD-9A5F-6EACE209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0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9A1D-854B-4C36-8294-15274BD0A7C1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6FD11-B182-49BD-9A5F-6EACE209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0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19A1D-854B-4C36-8294-15274BD0A7C1}" type="datetimeFigureOut">
              <a:rPr lang="en-US" smtClean="0"/>
              <a:t>11/6/2012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6FD11-B182-49BD-9A5F-6EACE2095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1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the Sequence Ontology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Michal Galdzicki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"/>
            <a:ext cx="3034785" cy="2239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227689"/>
            <a:ext cx="2643188" cy="238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53873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Presentation realies heavily on</a:t>
            </a:r>
          </a:p>
          <a:p>
            <a:r>
              <a:rPr lang="pt-BR" dirty="0" smtClean="0"/>
              <a:t>Eilbeck, et al. Genome </a:t>
            </a:r>
            <a:r>
              <a:rPr lang="pt-BR" dirty="0"/>
              <a:t>Biology 2005, 6:R44 (doi:10.1186/gb-2005-6-5-r44)</a:t>
            </a:r>
            <a:endParaRPr lang="en-US" dirty="0"/>
          </a:p>
        </p:txBody>
      </p:sp>
      <p:pic>
        <p:nvPicPr>
          <p:cNvPr id="1026" name="Picture 2" descr="C:\Program Files (x86)\Microsoft Office\MEDIA\CAGCAT10\j0332364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50752"/>
            <a:ext cx="1830388" cy="147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9600" y="3596925"/>
            <a:ext cx="1677988" cy="685800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25400" h="55880" prst="riblet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Danger!</a:t>
            </a:r>
            <a:endParaRPr lang="en-US" sz="32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38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equenceontology.org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</a:t>
            </a:r>
          </a:p>
          <a:p>
            <a:r>
              <a:rPr lang="en-US" dirty="0" smtClean="0"/>
              <a:t>Browse</a:t>
            </a:r>
          </a:p>
          <a:p>
            <a:r>
              <a:rPr lang="en-US" dirty="0" smtClean="0"/>
              <a:t>SO Wiki</a:t>
            </a:r>
          </a:p>
          <a:p>
            <a:r>
              <a:rPr lang="en-US" dirty="0" smtClean="0"/>
              <a:t>Submit Term Request</a:t>
            </a:r>
          </a:p>
          <a:p>
            <a:endParaRPr lang="en-US" dirty="0"/>
          </a:p>
          <a:p>
            <a:r>
              <a:rPr lang="en-US" dirty="0" smtClean="0"/>
              <a:t>Definition: “The </a:t>
            </a:r>
            <a:r>
              <a:rPr lang="en-US" dirty="0"/>
              <a:t>Sequence Ontology (SO) is a structured controlled vocabulary for the parts of a </a:t>
            </a:r>
            <a:r>
              <a:rPr lang="en-US" dirty="0" smtClean="0"/>
              <a:t>genomic annotation.”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6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Ontology project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Scope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escription </a:t>
            </a:r>
            <a:r>
              <a:rPr lang="en-US" dirty="0"/>
              <a:t>of </a:t>
            </a:r>
            <a:r>
              <a:rPr lang="en-US" b="1" dirty="0" smtClean="0"/>
              <a:t>features </a:t>
            </a:r>
            <a:r>
              <a:rPr lang="en-US" b="1" dirty="0"/>
              <a:t>and properties of </a:t>
            </a:r>
            <a:r>
              <a:rPr lang="en-US" b="1" dirty="0" smtClean="0"/>
              <a:t>biological sequence</a:t>
            </a:r>
          </a:p>
          <a:p>
            <a:pPr lvl="1"/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located in base </a:t>
            </a:r>
            <a:r>
              <a:rPr lang="en-US" dirty="0" smtClean="0"/>
              <a:t>coordinates</a:t>
            </a:r>
          </a:p>
          <a:p>
            <a:pPr lvl="3"/>
            <a:r>
              <a:rPr lang="en-US" i="1" dirty="0" smtClean="0"/>
              <a:t>gene </a:t>
            </a:r>
            <a:r>
              <a:rPr lang="en-US" dirty="0"/>
              <a:t>and </a:t>
            </a:r>
            <a:r>
              <a:rPr lang="en-US" i="1" dirty="0" smtClean="0"/>
              <a:t>intron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 smtClean="0"/>
              <a:t>roperties </a:t>
            </a:r>
            <a:r>
              <a:rPr lang="en-US" dirty="0"/>
              <a:t>of </a:t>
            </a:r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describe </a:t>
            </a:r>
            <a:r>
              <a:rPr lang="en-US" dirty="0"/>
              <a:t>an attribute of the </a:t>
            </a:r>
            <a:r>
              <a:rPr lang="en-US" dirty="0" smtClean="0"/>
              <a:t>feature</a:t>
            </a:r>
          </a:p>
          <a:p>
            <a:pPr lvl="3"/>
            <a:r>
              <a:rPr lang="en-US" i="1" dirty="0" smtClean="0"/>
              <a:t>gene </a:t>
            </a:r>
            <a:r>
              <a:rPr lang="en-US" dirty="0"/>
              <a:t>may be </a:t>
            </a:r>
            <a:r>
              <a:rPr lang="en-US" i="1" dirty="0" err="1"/>
              <a:t>maternally_imprinted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Sister project to the Gene Ontology (GO)</a:t>
            </a:r>
          </a:p>
          <a:p>
            <a:r>
              <a:rPr lang="en-US" dirty="0" smtClean="0"/>
              <a:t>Part of the Open Biomedical Ontologies (OBO)</a:t>
            </a:r>
          </a:p>
        </p:txBody>
      </p:sp>
    </p:spTree>
    <p:extLst>
      <p:ext uri="{BB962C8B-B14F-4D97-AF65-F5344CB8AC3E}">
        <p14:creationId xmlns:p14="http://schemas.microsoft.com/office/powerpoint/2010/main" val="39040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The </a:t>
            </a:r>
            <a:r>
              <a:rPr lang="en-US" dirty="0" err="1" smtClean="0"/>
              <a:t>GenBank</a:t>
            </a:r>
            <a:r>
              <a:rPr lang="en-US" dirty="0" smtClean="0"/>
              <a:t> force, is strong, within the SO team, it is.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1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</a:t>
            </a:r>
            <a:r>
              <a:rPr lang="en-US" dirty="0" smtClean="0"/>
              <a:t>terms from </a:t>
            </a:r>
            <a:r>
              <a:rPr lang="en-US" dirty="0" err="1" smtClean="0"/>
              <a:t>GenBank</a:t>
            </a:r>
            <a:r>
              <a:rPr lang="en-US" dirty="0" smtClean="0"/>
              <a:t> Feature Table </a:t>
            </a:r>
            <a:r>
              <a:rPr lang="en-US" dirty="0"/>
              <a:t>map directly to terms in </a:t>
            </a:r>
            <a:r>
              <a:rPr lang="en-US" dirty="0" smtClean="0"/>
              <a:t>SO</a:t>
            </a:r>
          </a:p>
          <a:p>
            <a:pPr lvl="1"/>
            <a:r>
              <a:rPr lang="en-US" dirty="0" smtClean="0"/>
              <a:t>term names may </a:t>
            </a:r>
            <a:r>
              <a:rPr lang="en-US" dirty="0"/>
              <a:t>have been changed to fit SO </a:t>
            </a:r>
            <a:r>
              <a:rPr lang="en-US" dirty="0" smtClean="0"/>
              <a:t>conventions</a:t>
            </a:r>
          </a:p>
          <a:p>
            <a:pPr lvl="1"/>
            <a:r>
              <a:rPr lang="en-US" dirty="0" smtClean="0"/>
              <a:t>SO </a:t>
            </a:r>
            <a:r>
              <a:rPr lang="en-US" dirty="0"/>
              <a:t>contains a more extensive set of features for </a:t>
            </a:r>
            <a:r>
              <a:rPr lang="en-US" dirty="0" smtClean="0"/>
              <a:t>detailed annotation</a:t>
            </a:r>
          </a:p>
          <a:p>
            <a:pPr lvl="1"/>
            <a:r>
              <a:rPr lang="en-US" dirty="0" smtClean="0"/>
              <a:t>171 features in SOFA</a:t>
            </a:r>
          </a:p>
          <a:p>
            <a:pPr lvl="1"/>
            <a:r>
              <a:rPr lang="en-US" dirty="0" smtClean="0"/>
              <a:t>65 in the </a:t>
            </a:r>
            <a:r>
              <a:rPr lang="en-US" dirty="0"/>
              <a:t>Feature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11 terms in the FT not in SO</a:t>
            </a:r>
          </a:p>
          <a:p>
            <a:pPr lvl="1"/>
            <a:r>
              <a:rPr lang="en-US" dirty="0" smtClean="0"/>
              <a:t>Remarks</a:t>
            </a:r>
          </a:p>
          <a:p>
            <a:pPr lvl="1"/>
            <a:r>
              <a:rPr lang="en-US" dirty="0" smtClean="0"/>
              <a:t>Immunological features</a:t>
            </a:r>
          </a:p>
          <a:p>
            <a:pPr lvl="1"/>
            <a:endParaRPr lang="en-US" dirty="0"/>
          </a:p>
        </p:txBody>
      </p:sp>
      <p:pic>
        <p:nvPicPr>
          <p:cNvPr id="4098" name="Picture 2" descr="C:\Program Files (x86)\Microsoft Office\MEDIA\CAGCAT10\j0304933.w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64" r="22141"/>
          <a:stretch/>
        </p:blipFill>
        <p:spPr bwMode="auto">
          <a:xfrm>
            <a:off x="6705601" y="5084272"/>
            <a:ext cx="1873956" cy="123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5949204" y="5305692"/>
            <a:ext cx="835418" cy="327464"/>
          </a:xfrm>
          <a:custGeom>
            <a:avLst/>
            <a:gdLst>
              <a:gd name="connsiteX0" fmla="*/ 835418 w 835418"/>
              <a:gd name="connsiteY0" fmla="*/ 327464 h 327464"/>
              <a:gd name="connsiteX1" fmla="*/ 620929 w 835418"/>
              <a:gd name="connsiteY1" fmla="*/ 248441 h 327464"/>
              <a:gd name="connsiteX2" fmla="*/ 361285 w 835418"/>
              <a:gd name="connsiteY2" fmla="*/ 86 h 327464"/>
              <a:gd name="connsiteX3" fmla="*/ 40 w 835418"/>
              <a:gd name="connsiteY3" fmla="*/ 203286 h 3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5418" h="327464">
                <a:moveTo>
                  <a:pt x="835418" y="327464"/>
                </a:moveTo>
                <a:cubicBezTo>
                  <a:pt x="767684" y="315234"/>
                  <a:pt x="699951" y="303004"/>
                  <a:pt x="620929" y="248441"/>
                </a:cubicBezTo>
                <a:cubicBezTo>
                  <a:pt x="541907" y="193878"/>
                  <a:pt x="464766" y="7612"/>
                  <a:pt x="361285" y="86"/>
                </a:cubicBezTo>
                <a:cubicBezTo>
                  <a:pt x="257804" y="-7440"/>
                  <a:pt x="-3723" y="479864"/>
                  <a:pt x="40" y="20328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8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 ontology, what is that?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is not a database schema, nor is it a file format; it is </a:t>
            </a:r>
            <a:r>
              <a:rPr lang="en-US" dirty="0" smtClean="0"/>
              <a:t>an ontology</a:t>
            </a:r>
          </a:p>
          <a:p>
            <a:r>
              <a:rPr lang="en-US" dirty="0" smtClean="0"/>
              <a:t>As </a:t>
            </a:r>
            <a:r>
              <a:rPr lang="en-US" dirty="0"/>
              <a:t>such, SO transcends any particular </a:t>
            </a:r>
            <a:r>
              <a:rPr lang="en-US" dirty="0" smtClean="0"/>
              <a:t>database schema </a:t>
            </a:r>
            <a:r>
              <a:rPr lang="en-US" dirty="0"/>
              <a:t>or file </a:t>
            </a:r>
            <a:r>
              <a:rPr lang="en-US" dirty="0" smtClean="0"/>
              <a:t>format.</a:t>
            </a:r>
          </a:p>
          <a:p>
            <a:r>
              <a:rPr lang="en-US" dirty="0" smtClean="0"/>
              <a:t>This </a:t>
            </a:r>
            <a:r>
              <a:rPr lang="en-US" dirty="0"/>
              <a:t>means it can be used equally </a:t>
            </a:r>
            <a:r>
              <a:rPr lang="en-US" dirty="0" smtClean="0"/>
              <a:t>well as </a:t>
            </a:r>
            <a:r>
              <a:rPr lang="en-US" dirty="0"/>
              <a:t>an external data-exchange format or internally as an </a:t>
            </a:r>
            <a:r>
              <a:rPr lang="en-US" dirty="0" smtClean="0"/>
              <a:t>integral component </a:t>
            </a:r>
            <a:r>
              <a:rPr lang="en-US" dirty="0"/>
              <a:t>of a database.</a:t>
            </a:r>
          </a:p>
        </p:txBody>
      </p:sp>
      <p:sp>
        <p:nvSpPr>
          <p:cNvPr id="5" name="couch1"/>
          <p:cNvSpPr>
            <a:spLocks noEditPoints="1" noChangeArrowheads="1"/>
          </p:cNvSpPr>
          <p:nvPr/>
        </p:nvSpPr>
        <p:spPr bwMode="auto">
          <a:xfrm>
            <a:off x="3124200" y="5486400"/>
            <a:ext cx="1809750" cy="904875"/>
          </a:xfrm>
          <a:custGeom>
            <a:avLst/>
            <a:gdLst>
              <a:gd name="T0" fmla="*/ 10800 w 21600"/>
              <a:gd name="T1" fmla="*/ 0 h 21600"/>
              <a:gd name="T2" fmla="*/ 20894 w 21600"/>
              <a:gd name="T3" fmla="*/ 10800 h 21600"/>
              <a:gd name="T4" fmla="*/ 10800 w 21600"/>
              <a:gd name="T5" fmla="*/ 20369 h 21600"/>
              <a:gd name="T6" fmla="*/ 706 w 21600"/>
              <a:gd name="T7" fmla="*/ 10800 h 21600"/>
              <a:gd name="T8" fmla="*/ 3339 w 21600"/>
              <a:gd name="T9" fmla="*/ 6233 h 21600"/>
              <a:gd name="T10" fmla="*/ 18378 w 21600"/>
              <a:gd name="T11" fmla="*/ 1903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768" y="20369"/>
                </a:moveTo>
                <a:lnTo>
                  <a:pt x="11046" y="20647"/>
                </a:lnTo>
                <a:lnTo>
                  <a:pt x="11389" y="20846"/>
                </a:lnTo>
                <a:lnTo>
                  <a:pt x="11838" y="21004"/>
                </a:lnTo>
                <a:lnTo>
                  <a:pt x="12352" y="21203"/>
                </a:lnTo>
                <a:lnTo>
                  <a:pt x="13572" y="21521"/>
                </a:lnTo>
                <a:lnTo>
                  <a:pt x="14942" y="21600"/>
                </a:lnTo>
                <a:lnTo>
                  <a:pt x="15670" y="21600"/>
                </a:lnTo>
                <a:lnTo>
                  <a:pt x="16334" y="21600"/>
                </a:lnTo>
                <a:lnTo>
                  <a:pt x="16976" y="21401"/>
                </a:lnTo>
                <a:lnTo>
                  <a:pt x="17533" y="21203"/>
                </a:lnTo>
                <a:lnTo>
                  <a:pt x="18089" y="21004"/>
                </a:lnTo>
                <a:lnTo>
                  <a:pt x="18496" y="20647"/>
                </a:lnTo>
                <a:lnTo>
                  <a:pt x="18860" y="20290"/>
                </a:lnTo>
                <a:lnTo>
                  <a:pt x="19095" y="19813"/>
                </a:lnTo>
                <a:lnTo>
                  <a:pt x="19374" y="20528"/>
                </a:lnTo>
                <a:lnTo>
                  <a:pt x="19631" y="21004"/>
                </a:lnTo>
                <a:lnTo>
                  <a:pt x="19909" y="21401"/>
                </a:lnTo>
                <a:lnTo>
                  <a:pt x="20294" y="21521"/>
                </a:lnTo>
                <a:lnTo>
                  <a:pt x="20572" y="21521"/>
                </a:lnTo>
                <a:lnTo>
                  <a:pt x="20894" y="21401"/>
                </a:lnTo>
                <a:lnTo>
                  <a:pt x="21129" y="21124"/>
                </a:lnTo>
                <a:lnTo>
                  <a:pt x="21343" y="20647"/>
                </a:lnTo>
                <a:lnTo>
                  <a:pt x="21493" y="20210"/>
                </a:lnTo>
                <a:lnTo>
                  <a:pt x="21600" y="19694"/>
                </a:lnTo>
                <a:lnTo>
                  <a:pt x="21600" y="19178"/>
                </a:lnTo>
                <a:lnTo>
                  <a:pt x="21600" y="18662"/>
                </a:lnTo>
                <a:lnTo>
                  <a:pt x="21493" y="18066"/>
                </a:lnTo>
                <a:lnTo>
                  <a:pt x="21343" y="17629"/>
                </a:lnTo>
                <a:lnTo>
                  <a:pt x="21129" y="17153"/>
                </a:lnTo>
                <a:lnTo>
                  <a:pt x="20894" y="16796"/>
                </a:lnTo>
                <a:lnTo>
                  <a:pt x="20894" y="10840"/>
                </a:lnTo>
                <a:lnTo>
                  <a:pt x="20894" y="2938"/>
                </a:lnTo>
                <a:lnTo>
                  <a:pt x="20894" y="2541"/>
                </a:lnTo>
                <a:lnTo>
                  <a:pt x="20894" y="2303"/>
                </a:lnTo>
                <a:lnTo>
                  <a:pt x="20851" y="1906"/>
                </a:lnTo>
                <a:lnTo>
                  <a:pt x="20787" y="1628"/>
                </a:lnTo>
                <a:lnTo>
                  <a:pt x="20744" y="1429"/>
                </a:lnTo>
                <a:lnTo>
                  <a:pt x="20637" y="1191"/>
                </a:lnTo>
                <a:lnTo>
                  <a:pt x="20530" y="993"/>
                </a:lnTo>
                <a:lnTo>
                  <a:pt x="20423" y="794"/>
                </a:lnTo>
                <a:lnTo>
                  <a:pt x="20123" y="476"/>
                </a:lnTo>
                <a:lnTo>
                  <a:pt x="19759" y="278"/>
                </a:lnTo>
                <a:lnTo>
                  <a:pt x="19309" y="79"/>
                </a:lnTo>
                <a:lnTo>
                  <a:pt x="18817" y="0"/>
                </a:lnTo>
                <a:lnTo>
                  <a:pt x="18196" y="0"/>
                </a:lnTo>
                <a:lnTo>
                  <a:pt x="17490" y="0"/>
                </a:lnTo>
                <a:lnTo>
                  <a:pt x="16676" y="0"/>
                </a:lnTo>
                <a:lnTo>
                  <a:pt x="15799" y="0"/>
                </a:lnTo>
                <a:lnTo>
                  <a:pt x="10832" y="0"/>
                </a:lnTo>
                <a:lnTo>
                  <a:pt x="5801" y="0"/>
                </a:lnTo>
                <a:lnTo>
                  <a:pt x="4945" y="0"/>
                </a:lnTo>
                <a:lnTo>
                  <a:pt x="4110" y="0"/>
                </a:lnTo>
                <a:lnTo>
                  <a:pt x="3404" y="0"/>
                </a:lnTo>
                <a:lnTo>
                  <a:pt x="2804" y="0"/>
                </a:lnTo>
                <a:lnTo>
                  <a:pt x="2291" y="79"/>
                </a:lnTo>
                <a:lnTo>
                  <a:pt x="1841" y="278"/>
                </a:lnTo>
                <a:lnTo>
                  <a:pt x="1477" y="476"/>
                </a:lnTo>
                <a:lnTo>
                  <a:pt x="1177" y="794"/>
                </a:lnTo>
                <a:lnTo>
                  <a:pt x="1070" y="993"/>
                </a:lnTo>
                <a:lnTo>
                  <a:pt x="963" y="1191"/>
                </a:lnTo>
                <a:lnTo>
                  <a:pt x="856" y="1429"/>
                </a:lnTo>
                <a:lnTo>
                  <a:pt x="813" y="1628"/>
                </a:lnTo>
                <a:lnTo>
                  <a:pt x="749" y="1906"/>
                </a:lnTo>
                <a:lnTo>
                  <a:pt x="706" y="2303"/>
                </a:lnTo>
                <a:lnTo>
                  <a:pt x="706" y="2541"/>
                </a:lnTo>
                <a:lnTo>
                  <a:pt x="706" y="2938"/>
                </a:lnTo>
                <a:lnTo>
                  <a:pt x="706" y="10681"/>
                </a:lnTo>
                <a:lnTo>
                  <a:pt x="706" y="16796"/>
                </a:lnTo>
                <a:lnTo>
                  <a:pt x="471" y="17153"/>
                </a:lnTo>
                <a:lnTo>
                  <a:pt x="257" y="17629"/>
                </a:lnTo>
                <a:lnTo>
                  <a:pt x="107" y="18066"/>
                </a:lnTo>
                <a:lnTo>
                  <a:pt x="0" y="18662"/>
                </a:lnTo>
                <a:lnTo>
                  <a:pt x="0" y="19178"/>
                </a:lnTo>
                <a:lnTo>
                  <a:pt x="0" y="19694"/>
                </a:lnTo>
                <a:lnTo>
                  <a:pt x="107" y="20210"/>
                </a:lnTo>
                <a:lnTo>
                  <a:pt x="257" y="20647"/>
                </a:lnTo>
                <a:lnTo>
                  <a:pt x="471" y="21124"/>
                </a:lnTo>
                <a:lnTo>
                  <a:pt x="706" y="21401"/>
                </a:lnTo>
                <a:lnTo>
                  <a:pt x="1028" y="21521"/>
                </a:lnTo>
                <a:lnTo>
                  <a:pt x="1306" y="21521"/>
                </a:lnTo>
                <a:lnTo>
                  <a:pt x="1691" y="21401"/>
                </a:lnTo>
                <a:lnTo>
                  <a:pt x="1948" y="21004"/>
                </a:lnTo>
                <a:lnTo>
                  <a:pt x="2248" y="20528"/>
                </a:lnTo>
                <a:lnTo>
                  <a:pt x="2505" y="19813"/>
                </a:lnTo>
                <a:lnTo>
                  <a:pt x="2697" y="20290"/>
                </a:lnTo>
                <a:lnTo>
                  <a:pt x="3061" y="20647"/>
                </a:lnTo>
                <a:lnTo>
                  <a:pt x="3511" y="21004"/>
                </a:lnTo>
                <a:lnTo>
                  <a:pt x="4003" y="21203"/>
                </a:lnTo>
                <a:lnTo>
                  <a:pt x="4624" y="21401"/>
                </a:lnTo>
                <a:lnTo>
                  <a:pt x="5288" y="21600"/>
                </a:lnTo>
                <a:lnTo>
                  <a:pt x="5930" y="21600"/>
                </a:lnTo>
                <a:lnTo>
                  <a:pt x="6593" y="21600"/>
                </a:lnTo>
                <a:lnTo>
                  <a:pt x="7964" y="21521"/>
                </a:lnTo>
                <a:lnTo>
                  <a:pt x="9184" y="21203"/>
                </a:lnTo>
                <a:lnTo>
                  <a:pt x="9719" y="21004"/>
                </a:lnTo>
                <a:lnTo>
                  <a:pt x="10168" y="20846"/>
                </a:lnTo>
                <a:lnTo>
                  <a:pt x="10511" y="20647"/>
                </a:lnTo>
                <a:lnTo>
                  <a:pt x="10768" y="20369"/>
                </a:lnTo>
                <a:close/>
              </a:path>
              <a:path w="21600" h="21600" extrusionOk="0">
                <a:moveTo>
                  <a:pt x="19095" y="19813"/>
                </a:moveTo>
                <a:lnTo>
                  <a:pt x="19095" y="19297"/>
                </a:lnTo>
                <a:lnTo>
                  <a:pt x="19095" y="17947"/>
                </a:lnTo>
                <a:lnTo>
                  <a:pt x="19095" y="16041"/>
                </a:lnTo>
                <a:lnTo>
                  <a:pt x="19095" y="13659"/>
                </a:lnTo>
                <a:lnTo>
                  <a:pt x="19095" y="11316"/>
                </a:lnTo>
                <a:lnTo>
                  <a:pt x="19095" y="9053"/>
                </a:lnTo>
                <a:lnTo>
                  <a:pt x="19095" y="7266"/>
                </a:lnTo>
                <a:lnTo>
                  <a:pt x="19095" y="6115"/>
                </a:lnTo>
                <a:lnTo>
                  <a:pt x="19095" y="6035"/>
                </a:lnTo>
                <a:lnTo>
                  <a:pt x="19095" y="5876"/>
                </a:lnTo>
                <a:lnTo>
                  <a:pt x="19095" y="5797"/>
                </a:lnTo>
                <a:lnTo>
                  <a:pt x="19053" y="5678"/>
                </a:lnTo>
                <a:lnTo>
                  <a:pt x="18988" y="5599"/>
                </a:lnTo>
                <a:lnTo>
                  <a:pt x="18988" y="5479"/>
                </a:lnTo>
                <a:lnTo>
                  <a:pt x="18967" y="5400"/>
                </a:lnTo>
                <a:lnTo>
                  <a:pt x="18924" y="5281"/>
                </a:lnTo>
                <a:lnTo>
                  <a:pt x="18646" y="4884"/>
                </a:lnTo>
                <a:lnTo>
                  <a:pt x="18325" y="4765"/>
                </a:lnTo>
                <a:lnTo>
                  <a:pt x="17939" y="4566"/>
                </a:lnTo>
                <a:lnTo>
                  <a:pt x="17533" y="4447"/>
                </a:lnTo>
                <a:lnTo>
                  <a:pt x="17126" y="4368"/>
                </a:lnTo>
                <a:lnTo>
                  <a:pt x="16676" y="4249"/>
                </a:lnTo>
                <a:lnTo>
                  <a:pt x="16227" y="4249"/>
                </a:lnTo>
                <a:lnTo>
                  <a:pt x="15799" y="4249"/>
                </a:lnTo>
                <a:lnTo>
                  <a:pt x="10768" y="4249"/>
                </a:lnTo>
                <a:lnTo>
                  <a:pt x="5801" y="4249"/>
                </a:lnTo>
                <a:lnTo>
                  <a:pt x="5373" y="4249"/>
                </a:lnTo>
                <a:lnTo>
                  <a:pt x="4945" y="4249"/>
                </a:lnTo>
                <a:lnTo>
                  <a:pt x="4496" y="4368"/>
                </a:lnTo>
                <a:lnTo>
                  <a:pt x="4067" y="4447"/>
                </a:lnTo>
                <a:lnTo>
                  <a:pt x="3618" y="4566"/>
                </a:lnTo>
                <a:lnTo>
                  <a:pt x="3275" y="4765"/>
                </a:lnTo>
                <a:lnTo>
                  <a:pt x="2954" y="4884"/>
                </a:lnTo>
                <a:lnTo>
                  <a:pt x="2697" y="5281"/>
                </a:lnTo>
                <a:lnTo>
                  <a:pt x="2633" y="5400"/>
                </a:lnTo>
                <a:lnTo>
                  <a:pt x="2612" y="5479"/>
                </a:lnTo>
                <a:lnTo>
                  <a:pt x="2547" y="5599"/>
                </a:lnTo>
                <a:lnTo>
                  <a:pt x="2547" y="5678"/>
                </a:lnTo>
                <a:lnTo>
                  <a:pt x="2505" y="5797"/>
                </a:lnTo>
                <a:lnTo>
                  <a:pt x="2505" y="5876"/>
                </a:lnTo>
                <a:lnTo>
                  <a:pt x="2505" y="6035"/>
                </a:lnTo>
                <a:lnTo>
                  <a:pt x="2505" y="6115"/>
                </a:lnTo>
                <a:lnTo>
                  <a:pt x="2505" y="7266"/>
                </a:lnTo>
                <a:lnTo>
                  <a:pt x="2505" y="9053"/>
                </a:lnTo>
                <a:lnTo>
                  <a:pt x="2505" y="11316"/>
                </a:lnTo>
                <a:lnTo>
                  <a:pt x="2505" y="13659"/>
                </a:lnTo>
                <a:lnTo>
                  <a:pt x="2505" y="16041"/>
                </a:lnTo>
                <a:lnTo>
                  <a:pt x="2505" y="17947"/>
                </a:lnTo>
                <a:lnTo>
                  <a:pt x="2505" y="19297"/>
                </a:lnTo>
                <a:lnTo>
                  <a:pt x="2505" y="19813"/>
                </a:lnTo>
                <a:moveTo>
                  <a:pt x="10768" y="4249"/>
                </a:moveTo>
                <a:lnTo>
                  <a:pt x="10768" y="5599"/>
                </a:lnTo>
                <a:lnTo>
                  <a:pt x="10768" y="9490"/>
                </a:lnTo>
                <a:lnTo>
                  <a:pt x="10768" y="12190"/>
                </a:lnTo>
                <a:lnTo>
                  <a:pt x="10768" y="14850"/>
                </a:lnTo>
                <a:lnTo>
                  <a:pt x="10789" y="18662"/>
                </a:lnTo>
                <a:lnTo>
                  <a:pt x="10811" y="20369"/>
                </a:lnTo>
                <a:lnTo>
                  <a:pt x="10768" y="4249"/>
                </a:lnTo>
                <a:moveTo>
                  <a:pt x="2697" y="5281"/>
                </a:moveTo>
                <a:lnTo>
                  <a:pt x="2440" y="4884"/>
                </a:lnTo>
                <a:lnTo>
                  <a:pt x="2184" y="4447"/>
                </a:lnTo>
                <a:lnTo>
                  <a:pt x="1948" y="3772"/>
                </a:lnTo>
                <a:lnTo>
                  <a:pt x="1734" y="3137"/>
                </a:lnTo>
                <a:lnTo>
                  <a:pt x="1520" y="2462"/>
                </a:lnTo>
                <a:lnTo>
                  <a:pt x="1370" y="1826"/>
                </a:lnTo>
                <a:lnTo>
                  <a:pt x="1242" y="1231"/>
                </a:lnTo>
                <a:lnTo>
                  <a:pt x="1177" y="794"/>
                </a:lnTo>
                <a:moveTo>
                  <a:pt x="18924" y="5281"/>
                </a:moveTo>
                <a:lnTo>
                  <a:pt x="19160" y="4884"/>
                </a:lnTo>
                <a:lnTo>
                  <a:pt x="19416" y="4447"/>
                </a:lnTo>
                <a:lnTo>
                  <a:pt x="19631" y="3772"/>
                </a:lnTo>
                <a:lnTo>
                  <a:pt x="19866" y="3137"/>
                </a:lnTo>
                <a:lnTo>
                  <a:pt x="20080" y="2462"/>
                </a:lnTo>
                <a:lnTo>
                  <a:pt x="20230" y="1826"/>
                </a:lnTo>
                <a:lnTo>
                  <a:pt x="20358" y="1231"/>
                </a:lnTo>
                <a:lnTo>
                  <a:pt x="20423" y="794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05400" y="5982432"/>
            <a:ext cx="234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Comfort level, intimate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2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34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Honestly, why an ontology?</a:t>
            </a:r>
            <a:br>
              <a:rPr lang="en-US" dirty="0" smtClean="0"/>
            </a:br>
            <a:r>
              <a:rPr lang="en-US" dirty="0" smtClean="0"/>
              <a:t>Herbert: Give me one practical reason?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Put an end </a:t>
            </a:r>
            <a:r>
              <a:rPr lang="en-US" dirty="0"/>
              <a:t>to needless negotiations between parties as to the </a:t>
            </a:r>
            <a:r>
              <a:rPr lang="en-US" dirty="0" smtClean="0"/>
              <a:t>details of </a:t>
            </a:r>
            <a:r>
              <a:rPr lang="en-US" dirty="0"/>
              <a:t>a data </a:t>
            </a:r>
            <a:r>
              <a:rPr lang="en-US" dirty="0" smtClean="0"/>
              <a:t>exchange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GFF3</a:t>
            </a:r>
            <a:r>
              <a:rPr lang="en-US" dirty="0"/>
              <a:t>, uses SO terms and definitions </a:t>
            </a:r>
            <a:r>
              <a:rPr lang="en-US" dirty="0" smtClean="0"/>
              <a:t>to</a:t>
            </a:r>
          </a:p>
          <a:p>
            <a:pPr lvl="1"/>
            <a:r>
              <a:rPr lang="en-US" dirty="0" smtClean="0"/>
              <a:t>standardize the </a:t>
            </a:r>
            <a:r>
              <a:rPr lang="en-US" dirty="0"/>
              <a:t>feature </a:t>
            </a:r>
            <a:r>
              <a:rPr lang="en-US" dirty="0" smtClean="0"/>
              <a:t>type</a:t>
            </a:r>
          </a:p>
          <a:p>
            <a:pPr lvl="1"/>
            <a:r>
              <a:rPr lang="en-US" dirty="0" smtClean="0"/>
              <a:t>optional </a:t>
            </a:r>
            <a:r>
              <a:rPr lang="en-US" dirty="0"/>
              <a:t>attributes to a </a:t>
            </a:r>
            <a:r>
              <a:rPr lang="en-US" dirty="0" smtClean="0"/>
              <a:t>feature</a:t>
            </a:r>
          </a:p>
          <a:p>
            <a:r>
              <a:rPr lang="en-US" dirty="0" smtClean="0"/>
              <a:t>SOFA Sequence Ontology Feature Annotation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subset of </a:t>
            </a:r>
            <a:r>
              <a:rPr lang="en-US" dirty="0" smtClean="0"/>
              <a:t>terms that </a:t>
            </a:r>
            <a:r>
              <a:rPr lang="en-US" dirty="0"/>
              <a:t>can be located </a:t>
            </a:r>
            <a:r>
              <a:rPr lang="en-US" dirty="0" smtClean="0"/>
              <a:t>onto sequence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 outputs </a:t>
            </a:r>
            <a:r>
              <a:rPr lang="en-US" dirty="0"/>
              <a:t>of automated </a:t>
            </a:r>
            <a:r>
              <a:rPr lang="en-US" dirty="0" smtClean="0"/>
              <a:t>annotation pipelines </a:t>
            </a:r>
            <a:endParaRPr lang="en-US" dirty="0"/>
          </a:p>
          <a:p>
            <a:pPr lvl="1"/>
            <a:r>
              <a:rPr lang="en-US" dirty="0" smtClean="0"/>
              <a:t>for the markup of gene annotation</a:t>
            </a:r>
          </a:p>
        </p:txBody>
      </p:sp>
      <p:sp>
        <p:nvSpPr>
          <p:cNvPr id="4" name="couch2"/>
          <p:cNvSpPr>
            <a:spLocks noEditPoints="1" noChangeArrowheads="1"/>
          </p:cNvSpPr>
          <p:nvPr/>
        </p:nvSpPr>
        <p:spPr bwMode="auto">
          <a:xfrm>
            <a:off x="3387196" y="5648325"/>
            <a:ext cx="2505075" cy="904875"/>
          </a:xfrm>
          <a:custGeom>
            <a:avLst/>
            <a:gdLst>
              <a:gd name="T0" fmla="*/ 10800 w 21600"/>
              <a:gd name="T1" fmla="*/ 0 h 21600"/>
              <a:gd name="T2" fmla="*/ 20993 w 21600"/>
              <a:gd name="T3" fmla="*/ 10800 h 21600"/>
              <a:gd name="T4" fmla="*/ 5373 w 21600"/>
              <a:gd name="T5" fmla="*/ 21172 h 21600"/>
              <a:gd name="T6" fmla="*/ 17029 w 21600"/>
              <a:gd name="T7" fmla="*/ 21600 h 21600"/>
              <a:gd name="T8" fmla="*/ 11244 w 21600"/>
              <a:gd name="T9" fmla="*/ 21119 h 21600"/>
              <a:gd name="T10" fmla="*/ 607 w 21600"/>
              <a:gd name="T11" fmla="*/ 10800 h 21600"/>
              <a:gd name="T12" fmla="*/ 3062 w 21600"/>
              <a:gd name="T13" fmla="*/ 6469 h 21600"/>
              <a:gd name="T14" fmla="*/ 18553 w 21600"/>
              <a:gd name="T15" fmla="*/ 178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 extrusionOk="0">
                <a:moveTo>
                  <a:pt x="19477" y="19515"/>
                </a:moveTo>
                <a:lnTo>
                  <a:pt x="19563" y="19889"/>
                </a:lnTo>
                <a:lnTo>
                  <a:pt x="19672" y="20263"/>
                </a:lnTo>
                <a:lnTo>
                  <a:pt x="19780" y="20531"/>
                </a:lnTo>
                <a:lnTo>
                  <a:pt x="19888" y="20691"/>
                </a:lnTo>
                <a:lnTo>
                  <a:pt x="20170" y="21119"/>
                </a:lnTo>
                <a:lnTo>
                  <a:pt x="20408" y="21172"/>
                </a:lnTo>
                <a:lnTo>
                  <a:pt x="20712" y="21172"/>
                </a:lnTo>
                <a:lnTo>
                  <a:pt x="20950" y="21119"/>
                </a:lnTo>
                <a:lnTo>
                  <a:pt x="21167" y="20691"/>
                </a:lnTo>
                <a:lnTo>
                  <a:pt x="21362" y="20370"/>
                </a:lnTo>
                <a:lnTo>
                  <a:pt x="21513" y="19889"/>
                </a:lnTo>
                <a:lnTo>
                  <a:pt x="21600" y="19408"/>
                </a:lnTo>
                <a:lnTo>
                  <a:pt x="21600" y="18873"/>
                </a:lnTo>
                <a:lnTo>
                  <a:pt x="21557" y="18285"/>
                </a:lnTo>
                <a:lnTo>
                  <a:pt x="21470" y="17857"/>
                </a:lnTo>
                <a:lnTo>
                  <a:pt x="21362" y="17376"/>
                </a:lnTo>
                <a:lnTo>
                  <a:pt x="21167" y="16895"/>
                </a:lnTo>
                <a:lnTo>
                  <a:pt x="20993" y="16574"/>
                </a:lnTo>
                <a:lnTo>
                  <a:pt x="20993" y="10533"/>
                </a:lnTo>
                <a:lnTo>
                  <a:pt x="20993" y="2887"/>
                </a:lnTo>
                <a:lnTo>
                  <a:pt x="20993" y="2513"/>
                </a:lnTo>
                <a:lnTo>
                  <a:pt x="20950" y="2192"/>
                </a:lnTo>
                <a:lnTo>
                  <a:pt x="20950" y="1925"/>
                </a:lnTo>
                <a:lnTo>
                  <a:pt x="20863" y="1604"/>
                </a:lnTo>
                <a:lnTo>
                  <a:pt x="20820" y="1390"/>
                </a:lnTo>
                <a:lnTo>
                  <a:pt x="20755" y="1176"/>
                </a:lnTo>
                <a:lnTo>
                  <a:pt x="20668" y="962"/>
                </a:lnTo>
                <a:lnTo>
                  <a:pt x="20582" y="802"/>
                </a:lnTo>
                <a:lnTo>
                  <a:pt x="20300" y="481"/>
                </a:lnTo>
                <a:lnTo>
                  <a:pt x="19997" y="321"/>
                </a:lnTo>
                <a:lnTo>
                  <a:pt x="19628" y="107"/>
                </a:lnTo>
                <a:lnTo>
                  <a:pt x="19195" y="0"/>
                </a:lnTo>
                <a:lnTo>
                  <a:pt x="18654" y="0"/>
                </a:lnTo>
                <a:lnTo>
                  <a:pt x="18047" y="0"/>
                </a:lnTo>
                <a:lnTo>
                  <a:pt x="17375" y="0"/>
                </a:lnTo>
                <a:lnTo>
                  <a:pt x="16617" y="0"/>
                </a:lnTo>
                <a:lnTo>
                  <a:pt x="10768" y="0"/>
                </a:lnTo>
                <a:lnTo>
                  <a:pt x="4983" y="0"/>
                </a:lnTo>
                <a:lnTo>
                  <a:pt x="4225" y="0"/>
                </a:lnTo>
                <a:lnTo>
                  <a:pt x="3553" y="0"/>
                </a:lnTo>
                <a:lnTo>
                  <a:pt x="2946" y="0"/>
                </a:lnTo>
                <a:lnTo>
                  <a:pt x="2405" y="0"/>
                </a:lnTo>
                <a:lnTo>
                  <a:pt x="1972" y="107"/>
                </a:lnTo>
                <a:lnTo>
                  <a:pt x="1582" y="321"/>
                </a:lnTo>
                <a:lnTo>
                  <a:pt x="1257" y="481"/>
                </a:lnTo>
                <a:lnTo>
                  <a:pt x="1018" y="802"/>
                </a:lnTo>
                <a:lnTo>
                  <a:pt x="932" y="962"/>
                </a:lnTo>
                <a:lnTo>
                  <a:pt x="845" y="1176"/>
                </a:lnTo>
                <a:lnTo>
                  <a:pt x="780" y="1390"/>
                </a:lnTo>
                <a:lnTo>
                  <a:pt x="737" y="1604"/>
                </a:lnTo>
                <a:lnTo>
                  <a:pt x="650" y="1925"/>
                </a:lnTo>
                <a:lnTo>
                  <a:pt x="650" y="2192"/>
                </a:lnTo>
                <a:lnTo>
                  <a:pt x="607" y="2513"/>
                </a:lnTo>
                <a:lnTo>
                  <a:pt x="607" y="2887"/>
                </a:lnTo>
                <a:lnTo>
                  <a:pt x="607" y="10800"/>
                </a:lnTo>
                <a:lnTo>
                  <a:pt x="607" y="16574"/>
                </a:lnTo>
                <a:lnTo>
                  <a:pt x="433" y="16895"/>
                </a:lnTo>
                <a:lnTo>
                  <a:pt x="238" y="17376"/>
                </a:lnTo>
                <a:lnTo>
                  <a:pt x="130" y="17857"/>
                </a:lnTo>
                <a:lnTo>
                  <a:pt x="43" y="18285"/>
                </a:lnTo>
                <a:lnTo>
                  <a:pt x="0" y="18873"/>
                </a:lnTo>
                <a:lnTo>
                  <a:pt x="0" y="19408"/>
                </a:lnTo>
                <a:lnTo>
                  <a:pt x="87" y="19889"/>
                </a:lnTo>
                <a:lnTo>
                  <a:pt x="238" y="20370"/>
                </a:lnTo>
                <a:lnTo>
                  <a:pt x="433" y="20691"/>
                </a:lnTo>
                <a:lnTo>
                  <a:pt x="650" y="21119"/>
                </a:lnTo>
                <a:lnTo>
                  <a:pt x="888" y="21172"/>
                </a:lnTo>
                <a:lnTo>
                  <a:pt x="1148" y="21172"/>
                </a:lnTo>
                <a:lnTo>
                  <a:pt x="1430" y="21119"/>
                </a:lnTo>
                <a:lnTo>
                  <a:pt x="1668" y="20691"/>
                </a:lnTo>
                <a:lnTo>
                  <a:pt x="1820" y="20531"/>
                </a:lnTo>
                <a:lnTo>
                  <a:pt x="1928" y="20263"/>
                </a:lnTo>
                <a:lnTo>
                  <a:pt x="2037" y="19889"/>
                </a:lnTo>
                <a:lnTo>
                  <a:pt x="2123" y="19515"/>
                </a:lnTo>
                <a:lnTo>
                  <a:pt x="2275" y="19889"/>
                </a:lnTo>
                <a:lnTo>
                  <a:pt x="2491" y="20210"/>
                </a:lnTo>
                <a:lnTo>
                  <a:pt x="2795" y="20370"/>
                </a:lnTo>
                <a:lnTo>
                  <a:pt x="3141" y="20638"/>
                </a:lnTo>
                <a:lnTo>
                  <a:pt x="3553" y="20798"/>
                </a:lnTo>
                <a:lnTo>
                  <a:pt x="3965" y="21012"/>
                </a:lnTo>
                <a:lnTo>
                  <a:pt x="4398" y="21119"/>
                </a:lnTo>
                <a:lnTo>
                  <a:pt x="4896" y="21172"/>
                </a:lnTo>
                <a:lnTo>
                  <a:pt x="5373" y="21172"/>
                </a:lnTo>
                <a:lnTo>
                  <a:pt x="5828" y="21172"/>
                </a:lnTo>
                <a:lnTo>
                  <a:pt x="6283" y="21119"/>
                </a:lnTo>
                <a:lnTo>
                  <a:pt x="6738" y="20905"/>
                </a:lnTo>
                <a:lnTo>
                  <a:pt x="7128" y="20691"/>
                </a:lnTo>
                <a:lnTo>
                  <a:pt x="7453" y="20531"/>
                </a:lnTo>
                <a:lnTo>
                  <a:pt x="7713" y="20210"/>
                </a:lnTo>
                <a:lnTo>
                  <a:pt x="7908" y="19782"/>
                </a:lnTo>
                <a:lnTo>
                  <a:pt x="8059" y="20103"/>
                </a:lnTo>
                <a:lnTo>
                  <a:pt x="8276" y="20263"/>
                </a:lnTo>
                <a:lnTo>
                  <a:pt x="8579" y="20424"/>
                </a:lnTo>
                <a:lnTo>
                  <a:pt x="8926" y="20638"/>
                </a:lnTo>
                <a:lnTo>
                  <a:pt x="9381" y="20798"/>
                </a:lnTo>
                <a:lnTo>
                  <a:pt x="9814" y="21012"/>
                </a:lnTo>
                <a:lnTo>
                  <a:pt x="10313" y="21119"/>
                </a:lnTo>
                <a:lnTo>
                  <a:pt x="10789" y="21119"/>
                </a:lnTo>
                <a:lnTo>
                  <a:pt x="11244" y="21119"/>
                </a:lnTo>
                <a:lnTo>
                  <a:pt x="11699" y="21119"/>
                </a:lnTo>
                <a:lnTo>
                  <a:pt x="12111" y="21012"/>
                </a:lnTo>
                <a:lnTo>
                  <a:pt x="12522" y="20905"/>
                </a:lnTo>
                <a:lnTo>
                  <a:pt x="12912" y="20798"/>
                </a:lnTo>
                <a:lnTo>
                  <a:pt x="13194" y="20531"/>
                </a:lnTo>
                <a:lnTo>
                  <a:pt x="13454" y="20370"/>
                </a:lnTo>
                <a:lnTo>
                  <a:pt x="13692" y="20103"/>
                </a:lnTo>
                <a:lnTo>
                  <a:pt x="13844" y="20424"/>
                </a:lnTo>
                <a:lnTo>
                  <a:pt x="14104" y="20691"/>
                </a:lnTo>
                <a:lnTo>
                  <a:pt x="14386" y="21012"/>
                </a:lnTo>
                <a:lnTo>
                  <a:pt x="14797" y="21279"/>
                </a:lnTo>
                <a:lnTo>
                  <a:pt x="15165" y="21493"/>
                </a:lnTo>
                <a:lnTo>
                  <a:pt x="15599" y="21600"/>
                </a:lnTo>
                <a:lnTo>
                  <a:pt x="16097" y="21600"/>
                </a:lnTo>
                <a:lnTo>
                  <a:pt x="16552" y="21600"/>
                </a:lnTo>
                <a:lnTo>
                  <a:pt x="17029" y="21600"/>
                </a:lnTo>
                <a:lnTo>
                  <a:pt x="17484" y="21386"/>
                </a:lnTo>
                <a:lnTo>
                  <a:pt x="17939" y="21279"/>
                </a:lnTo>
                <a:lnTo>
                  <a:pt x="18350" y="21012"/>
                </a:lnTo>
                <a:lnTo>
                  <a:pt x="18719" y="20691"/>
                </a:lnTo>
                <a:lnTo>
                  <a:pt x="19022" y="20370"/>
                </a:lnTo>
                <a:lnTo>
                  <a:pt x="19282" y="19996"/>
                </a:lnTo>
                <a:lnTo>
                  <a:pt x="19477" y="19515"/>
                </a:lnTo>
                <a:close/>
              </a:path>
              <a:path w="21600" h="21600" extrusionOk="0">
                <a:moveTo>
                  <a:pt x="19477" y="19515"/>
                </a:moveTo>
                <a:lnTo>
                  <a:pt x="19477" y="19515"/>
                </a:lnTo>
                <a:lnTo>
                  <a:pt x="19477" y="19087"/>
                </a:lnTo>
                <a:lnTo>
                  <a:pt x="19477" y="17697"/>
                </a:lnTo>
                <a:lnTo>
                  <a:pt x="19477" y="15719"/>
                </a:lnTo>
                <a:lnTo>
                  <a:pt x="19477" y="13473"/>
                </a:lnTo>
                <a:lnTo>
                  <a:pt x="19477" y="11174"/>
                </a:lnTo>
                <a:lnTo>
                  <a:pt x="19477" y="8929"/>
                </a:lnTo>
                <a:lnTo>
                  <a:pt x="19477" y="7218"/>
                </a:lnTo>
                <a:lnTo>
                  <a:pt x="19477" y="6042"/>
                </a:lnTo>
                <a:lnTo>
                  <a:pt x="19434" y="5988"/>
                </a:lnTo>
                <a:lnTo>
                  <a:pt x="19434" y="5828"/>
                </a:lnTo>
                <a:lnTo>
                  <a:pt x="19434" y="5721"/>
                </a:lnTo>
                <a:lnTo>
                  <a:pt x="19390" y="5614"/>
                </a:lnTo>
                <a:lnTo>
                  <a:pt x="19390" y="5507"/>
                </a:lnTo>
                <a:lnTo>
                  <a:pt x="19369" y="5400"/>
                </a:lnTo>
                <a:lnTo>
                  <a:pt x="19325" y="5347"/>
                </a:lnTo>
                <a:lnTo>
                  <a:pt x="19282" y="5240"/>
                </a:lnTo>
                <a:lnTo>
                  <a:pt x="19065" y="4865"/>
                </a:lnTo>
                <a:lnTo>
                  <a:pt x="18784" y="4705"/>
                </a:lnTo>
                <a:lnTo>
                  <a:pt x="18459" y="4491"/>
                </a:lnTo>
                <a:lnTo>
                  <a:pt x="18134" y="4384"/>
                </a:lnTo>
                <a:lnTo>
                  <a:pt x="17765" y="4331"/>
                </a:lnTo>
                <a:lnTo>
                  <a:pt x="17375" y="4224"/>
                </a:lnTo>
                <a:lnTo>
                  <a:pt x="16964" y="4224"/>
                </a:lnTo>
                <a:lnTo>
                  <a:pt x="16617" y="4224"/>
                </a:lnTo>
                <a:lnTo>
                  <a:pt x="4983" y="4224"/>
                </a:lnTo>
                <a:lnTo>
                  <a:pt x="4593" y="4224"/>
                </a:lnTo>
                <a:lnTo>
                  <a:pt x="4225" y="4224"/>
                </a:lnTo>
                <a:lnTo>
                  <a:pt x="3835" y="4331"/>
                </a:lnTo>
                <a:lnTo>
                  <a:pt x="3466" y="4384"/>
                </a:lnTo>
                <a:lnTo>
                  <a:pt x="3141" y="4491"/>
                </a:lnTo>
                <a:lnTo>
                  <a:pt x="2795" y="4705"/>
                </a:lnTo>
                <a:lnTo>
                  <a:pt x="2535" y="4865"/>
                </a:lnTo>
                <a:lnTo>
                  <a:pt x="2318" y="5240"/>
                </a:lnTo>
                <a:lnTo>
                  <a:pt x="2275" y="5347"/>
                </a:lnTo>
                <a:lnTo>
                  <a:pt x="2231" y="5400"/>
                </a:lnTo>
                <a:lnTo>
                  <a:pt x="2188" y="5507"/>
                </a:lnTo>
                <a:lnTo>
                  <a:pt x="2188" y="5614"/>
                </a:lnTo>
                <a:lnTo>
                  <a:pt x="2166" y="5721"/>
                </a:lnTo>
                <a:lnTo>
                  <a:pt x="2166" y="5828"/>
                </a:lnTo>
                <a:lnTo>
                  <a:pt x="2123" y="5988"/>
                </a:lnTo>
                <a:lnTo>
                  <a:pt x="2123" y="6042"/>
                </a:lnTo>
                <a:lnTo>
                  <a:pt x="2123" y="7218"/>
                </a:lnTo>
                <a:lnTo>
                  <a:pt x="2123" y="8929"/>
                </a:lnTo>
                <a:lnTo>
                  <a:pt x="2123" y="11174"/>
                </a:lnTo>
                <a:lnTo>
                  <a:pt x="2123" y="13473"/>
                </a:lnTo>
                <a:lnTo>
                  <a:pt x="2123" y="15719"/>
                </a:lnTo>
                <a:lnTo>
                  <a:pt x="2123" y="17697"/>
                </a:lnTo>
                <a:lnTo>
                  <a:pt x="2123" y="19087"/>
                </a:lnTo>
                <a:lnTo>
                  <a:pt x="2123" y="19515"/>
                </a:lnTo>
                <a:moveTo>
                  <a:pt x="2318" y="5240"/>
                </a:moveTo>
                <a:lnTo>
                  <a:pt x="2123" y="4865"/>
                </a:lnTo>
                <a:lnTo>
                  <a:pt x="1907" y="4331"/>
                </a:lnTo>
                <a:lnTo>
                  <a:pt x="1712" y="3743"/>
                </a:lnTo>
                <a:lnTo>
                  <a:pt x="1473" y="3101"/>
                </a:lnTo>
                <a:lnTo>
                  <a:pt x="1343" y="2406"/>
                </a:lnTo>
                <a:lnTo>
                  <a:pt x="1170" y="1818"/>
                </a:lnTo>
                <a:lnTo>
                  <a:pt x="1062" y="1230"/>
                </a:lnTo>
                <a:lnTo>
                  <a:pt x="1018" y="802"/>
                </a:lnTo>
                <a:moveTo>
                  <a:pt x="19282" y="5240"/>
                </a:moveTo>
                <a:lnTo>
                  <a:pt x="19477" y="4865"/>
                </a:lnTo>
                <a:lnTo>
                  <a:pt x="19693" y="4331"/>
                </a:lnTo>
                <a:lnTo>
                  <a:pt x="19888" y="3743"/>
                </a:lnTo>
                <a:lnTo>
                  <a:pt x="20127" y="3101"/>
                </a:lnTo>
                <a:lnTo>
                  <a:pt x="20257" y="2406"/>
                </a:lnTo>
                <a:lnTo>
                  <a:pt x="20408" y="1818"/>
                </a:lnTo>
                <a:lnTo>
                  <a:pt x="20538" y="1230"/>
                </a:lnTo>
                <a:lnTo>
                  <a:pt x="20582" y="802"/>
                </a:lnTo>
                <a:moveTo>
                  <a:pt x="7908" y="4224"/>
                </a:moveTo>
                <a:lnTo>
                  <a:pt x="7908" y="6790"/>
                </a:lnTo>
                <a:lnTo>
                  <a:pt x="7908" y="16574"/>
                </a:lnTo>
                <a:lnTo>
                  <a:pt x="7908" y="19782"/>
                </a:lnTo>
                <a:lnTo>
                  <a:pt x="7908" y="4224"/>
                </a:lnTo>
                <a:moveTo>
                  <a:pt x="13692" y="4224"/>
                </a:moveTo>
                <a:lnTo>
                  <a:pt x="13692" y="6844"/>
                </a:lnTo>
                <a:lnTo>
                  <a:pt x="13692" y="16788"/>
                </a:lnTo>
                <a:lnTo>
                  <a:pt x="13692" y="20103"/>
                </a:lnTo>
                <a:lnTo>
                  <a:pt x="13692" y="4224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5916096"/>
            <a:ext cx="279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SOFA comfort level increase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806" y="1752600"/>
            <a:ext cx="707939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See </a:t>
            </a:r>
            <a:r>
              <a:rPr lang="en-US" dirty="0" err="1" smtClean="0"/>
              <a:t>slenderman</a:t>
            </a:r>
            <a:r>
              <a:rPr lang="en-US" dirty="0" smtClean="0"/>
              <a:t> for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types in SOFA, from which other types are defined,</a:t>
            </a:r>
          </a:p>
          <a:p>
            <a:r>
              <a:rPr lang="en-US" dirty="0"/>
              <a:t>are </a:t>
            </a:r>
            <a:r>
              <a:rPr lang="en-US" i="1" dirty="0"/>
              <a:t>region </a:t>
            </a:r>
            <a:r>
              <a:rPr lang="en-US" dirty="0"/>
              <a:t>and </a:t>
            </a:r>
            <a:r>
              <a:rPr lang="en-US" i="1" dirty="0" smtClean="0"/>
              <a:t>junction</a:t>
            </a:r>
          </a:p>
          <a:p>
            <a:r>
              <a:rPr lang="en-US" dirty="0"/>
              <a:t>SO uses three basic kinds of relationship </a:t>
            </a:r>
            <a:r>
              <a:rPr lang="en-US" dirty="0" smtClean="0"/>
              <a:t>between its terms</a:t>
            </a:r>
          </a:p>
          <a:p>
            <a:pPr lvl="1"/>
            <a:r>
              <a:rPr lang="en-US" b="1" dirty="0" err="1" smtClean="0"/>
              <a:t>kind_of</a:t>
            </a:r>
            <a:r>
              <a:rPr lang="en-US" dirty="0"/>
              <a:t>, </a:t>
            </a:r>
            <a:r>
              <a:rPr lang="en-US" b="1" dirty="0" err="1"/>
              <a:t>derives_from</a:t>
            </a:r>
            <a:r>
              <a:rPr lang="en-US" dirty="0"/>
              <a:t>, and </a:t>
            </a:r>
            <a:r>
              <a:rPr lang="en-US" b="1" dirty="0" err="1" smtClean="0"/>
              <a:t>part_of</a:t>
            </a:r>
            <a:endParaRPr lang="en-US" b="1" dirty="0" smtClean="0"/>
          </a:p>
          <a:p>
            <a:r>
              <a:rPr lang="en-US" dirty="0" smtClean="0"/>
              <a:t>An </a:t>
            </a:r>
            <a:r>
              <a:rPr lang="en-US" i="1" dirty="0" smtClean="0"/>
              <a:t>enhancer </a:t>
            </a:r>
            <a:r>
              <a:rPr lang="en-US" dirty="0"/>
              <a:t>is a </a:t>
            </a:r>
            <a:r>
              <a:rPr lang="en-US" b="1" dirty="0" err="1"/>
              <a:t>kind_of</a:t>
            </a:r>
            <a:r>
              <a:rPr lang="en-US" b="1" dirty="0"/>
              <a:t> </a:t>
            </a:r>
            <a:r>
              <a:rPr lang="en-US" i="1" dirty="0" err="1"/>
              <a:t>regulatory_region</a:t>
            </a:r>
            <a:endParaRPr lang="en-US" dirty="0"/>
          </a:p>
        </p:txBody>
      </p:sp>
      <p:pic>
        <p:nvPicPr>
          <p:cNvPr id="4" name="Picture 2" descr="C:\Program Files (x86)\Microsoft Office\MEDIA\CAGCAT10\j0305257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57200"/>
            <a:ext cx="56921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17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990600"/>
            <a:ext cx="70485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6211669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 smtClean="0"/>
              <a:t>kind_of</a:t>
            </a:r>
            <a:r>
              <a:rPr lang="en-US" b="1" dirty="0" smtClean="0"/>
              <a:t> </a:t>
            </a:r>
            <a:r>
              <a:rPr lang="en-US" dirty="0" smtClean="0"/>
              <a:t>relationships </a:t>
            </a:r>
            <a:r>
              <a:rPr lang="en-US" dirty="0"/>
              <a:t>are depicted using arrows labeled with '</a:t>
            </a:r>
            <a:r>
              <a:rPr lang="en-US" dirty="0" err="1"/>
              <a:t>i</a:t>
            </a:r>
            <a:r>
              <a:rPr lang="en-US" dirty="0"/>
              <a:t>', the </a:t>
            </a:r>
            <a:r>
              <a:rPr lang="en-US" b="1" dirty="0" err="1" smtClean="0"/>
              <a:t>part_of</a:t>
            </a:r>
            <a:r>
              <a:rPr lang="en-US" b="1" dirty="0" smtClean="0"/>
              <a:t> </a:t>
            </a:r>
            <a:r>
              <a:rPr lang="en-US" dirty="0" smtClean="0"/>
              <a:t>relationships </a:t>
            </a:r>
            <a:r>
              <a:rPr lang="en-US" dirty="0"/>
              <a:t>use arrows with 'P' and the </a:t>
            </a:r>
            <a:r>
              <a:rPr lang="en-US" b="1" dirty="0" err="1"/>
              <a:t>derives_from</a:t>
            </a:r>
            <a:r>
              <a:rPr lang="en-US" b="1" dirty="0"/>
              <a:t> </a:t>
            </a:r>
            <a:r>
              <a:rPr lang="en-US" dirty="0"/>
              <a:t>relationships </a:t>
            </a:r>
            <a:r>
              <a:rPr lang="en-US" dirty="0" smtClean="0"/>
              <a:t>with 'd</a:t>
            </a:r>
            <a:r>
              <a:rPr lang="en-US" dirty="0"/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302539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Use </a:t>
            </a:r>
            <a:r>
              <a:rPr lang="en-US" dirty="0"/>
              <a:t>extensional </a:t>
            </a:r>
            <a:r>
              <a:rPr lang="en-US" dirty="0" err="1"/>
              <a:t>mereology</a:t>
            </a:r>
            <a:r>
              <a:rPr lang="en-US" dirty="0"/>
              <a:t> (EM) operators </a:t>
            </a:r>
            <a:r>
              <a:rPr lang="en-US" dirty="0" smtClean="0"/>
              <a:t>to ask questions about </a:t>
            </a:r>
            <a:r>
              <a:rPr lang="en-US" dirty="0"/>
              <a:t>gene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917598"/>
            <a:ext cx="8229600" cy="838200"/>
          </a:xfrm>
        </p:spPr>
        <p:txBody>
          <a:bodyPr/>
          <a:lstStyle/>
          <a:p>
            <a:r>
              <a:rPr lang="en-US" b="1" dirty="0"/>
              <a:t>Exons as </a:t>
            </a:r>
            <a:r>
              <a:rPr lang="en-US" b="1" dirty="0" smtClean="0"/>
              <a:t>alternative </a:t>
            </a:r>
            <a:r>
              <a:rPr lang="en-US" b="1" dirty="0"/>
              <a:t>parts of transcripts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57111" y="1600200"/>
            <a:ext cx="6843889" cy="2314576"/>
            <a:chOff x="0" y="2271712"/>
            <a:chExt cx="6843889" cy="231457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064"/>
            <a:stretch/>
          </p:blipFill>
          <p:spPr bwMode="auto">
            <a:xfrm>
              <a:off x="0" y="2271713"/>
              <a:ext cx="2359378" cy="2314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30"/>
            <a:stretch/>
          </p:blipFill>
          <p:spPr bwMode="auto">
            <a:xfrm>
              <a:off x="1981200" y="2271712"/>
              <a:ext cx="4862689" cy="2314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29"/>
          <a:stretch/>
        </p:blipFill>
        <p:spPr bwMode="auto">
          <a:xfrm>
            <a:off x="685800" y="3920420"/>
            <a:ext cx="7724775" cy="2954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15"/>
          <a:stretch/>
        </p:blipFill>
        <p:spPr bwMode="auto">
          <a:xfrm>
            <a:off x="762000" y="3618088"/>
            <a:ext cx="77247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97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403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Using the Sequence Ontology</vt:lpstr>
      <vt:lpstr>sequenceontology.org</vt:lpstr>
      <vt:lpstr>Sequence Ontology project context</vt:lpstr>
      <vt:lpstr>The GenBank force, is strong, within the SO team, it is.</vt:lpstr>
      <vt:lpstr>Why an ontology, what is that? </vt:lpstr>
      <vt:lpstr>Honestly, why an ontology? Herbert: Give me one practical reason?</vt:lpstr>
      <vt:lpstr>See slenderman for details</vt:lpstr>
      <vt:lpstr>PowerPoint Presentation</vt:lpstr>
      <vt:lpstr>Use extensional mereology (EM) operators to ask questions about gene parts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mgaldzic</dc:creator>
  <cp:lastModifiedBy>mgaldzic</cp:lastModifiedBy>
  <cp:revision>22</cp:revision>
  <dcterms:created xsi:type="dcterms:W3CDTF">2012-11-06T20:16:00Z</dcterms:created>
  <dcterms:modified xsi:type="dcterms:W3CDTF">2012-11-06T23:22:08Z</dcterms:modified>
</cp:coreProperties>
</file>