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7" r:id="rId2"/>
    <p:sldId id="270" r:id="rId3"/>
    <p:sldId id="271" r:id="rId4"/>
    <p:sldId id="272" r:id="rId5"/>
    <p:sldId id="256" r:id="rId6"/>
    <p:sldId id="257" r:id="rId7"/>
    <p:sldId id="258" r:id="rId8"/>
    <p:sldId id="275" r:id="rId9"/>
    <p:sldId id="274" r:id="rId10"/>
    <p:sldId id="276" r:id="rId11"/>
    <p:sldId id="277" r:id="rId12"/>
    <p:sldId id="259" r:id="rId13"/>
    <p:sldId id="279" r:id="rId14"/>
    <p:sldId id="280" r:id="rId15"/>
    <p:sldId id="282" r:id="rId16"/>
    <p:sldId id="281" r:id="rId17"/>
    <p:sldId id="283" r:id="rId18"/>
    <p:sldId id="284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660"/>
  </p:normalViewPr>
  <p:slideViewPr>
    <p:cSldViewPr>
      <p:cViewPr varScale="1">
        <p:scale>
          <a:sx n="64" d="100"/>
          <a:sy n="64" d="100"/>
        </p:scale>
        <p:origin x="-6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B0F65-623F-446C-8E5C-DA875CEF23A2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C5C58-413E-40D5-9C2B-145316605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SUBLIME is a STTR collaboration between </a:t>
            </a:r>
            <a:r>
              <a:rPr lang="en-US" dirty="0" err="1" smtClean="0"/>
              <a:t>Gennari</a:t>
            </a:r>
            <a:r>
              <a:rPr lang="en-US" dirty="0" smtClean="0"/>
              <a:t> &amp; Clark &amp; </a:t>
            </a:r>
            <a:r>
              <a:rPr lang="en-US" dirty="0" err="1" smtClean="0"/>
              <a:t>Parsia</a:t>
            </a:r>
            <a:r>
              <a:rPr lang="en-US" dirty="0" smtClean="0"/>
              <a:t>. SUBLIME background – why recording sequence annotations is important, to encourage parts re-use and exchange as well as failure analysis – as SBOL is extensible,  SBOL Enables Sequence Verification Workflow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C5C58-413E-40D5-9C2B-14531660547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SBOL is extensible we are using the extension mechanism to store sequence verification annotations in an SBOL file.  Mike will discuss the extension mechanism in terms of the serialization tomorrow</a:t>
            </a:r>
          </a:p>
          <a:p>
            <a:pPr marL="857250" lvl="1" indent="-400050">
              <a:buAutoNum type="alphaUcPeriod"/>
            </a:pPr>
            <a:r>
              <a:rPr lang="en-US" dirty="0" smtClean="0">
                <a:sym typeface="Wingdings" pitchFamily="2" charset="2"/>
              </a:rPr>
              <a:t>Parts sharing</a:t>
            </a:r>
          </a:p>
          <a:p>
            <a:pPr marL="857250" lvl="1" indent="-400050">
              <a:buAutoNum type="alphaUcPeriod"/>
            </a:pPr>
            <a:r>
              <a:rPr lang="en-US" dirty="0" smtClean="0">
                <a:sym typeface="Wingdings" pitchFamily="2" charset="2"/>
              </a:rPr>
              <a:t>Template re-use</a:t>
            </a:r>
          </a:p>
          <a:p>
            <a:pPr marL="857250" lvl="1" indent="-400050">
              <a:buAutoNum type="alphaUcPeriod"/>
            </a:pPr>
            <a:r>
              <a:rPr lang="en-US" dirty="0" smtClean="0">
                <a:sym typeface="Wingdings" pitchFamily="2" charset="2"/>
              </a:rPr>
              <a:t>Failure analysis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C5C58-413E-40D5-9C2B-14531660547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3260-107B-44A7-9065-540193E0494C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A54B-D10A-407B-B507-445EC4427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3260-107B-44A7-9065-540193E0494C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A54B-D10A-407B-B507-445EC4427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3260-107B-44A7-9065-540193E0494C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A54B-D10A-407B-B507-445EC4427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3260-107B-44A7-9065-540193E0494C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A54B-D10A-407B-B507-445EC4427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3260-107B-44A7-9065-540193E0494C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A54B-D10A-407B-B507-445EC4427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3260-107B-44A7-9065-540193E0494C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A54B-D10A-407B-B507-445EC4427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3260-107B-44A7-9065-540193E0494C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A54B-D10A-407B-B507-445EC4427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3260-107B-44A7-9065-540193E0494C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A54B-D10A-407B-B507-445EC4427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3260-107B-44A7-9065-540193E0494C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A54B-D10A-407B-B507-445EC4427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3260-107B-44A7-9065-540193E0494C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A54B-D10A-407B-B507-445EC4427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3260-107B-44A7-9065-540193E0494C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9A54B-D10A-407B-B507-445EC4427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3260-107B-44A7-9065-540193E0494C}" type="datetimeFigureOut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9A54B-D10A-407B-B507-445EC4427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219200"/>
            <a:ext cx="906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b="1" dirty="0" smtClean="0"/>
              <a:t>Construct high level design in CAD </a:t>
            </a:r>
            <a:r>
              <a:rPr lang="en-US" b="1" dirty="0" smtClean="0">
                <a:sym typeface="Wingdings" pitchFamily="2" charset="2"/>
              </a:rPr>
              <a:t> Construct low level sequence design in DNA editor</a:t>
            </a:r>
          </a:p>
          <a:p>
            <a:pPr marL="400050" indent="-400050">
              <a:buAutoNum type="romanUcPeriod"/>
            </a:pPr>
            <a:r>
              <a:rPr lang="en-US" b="1" dirty="0" smtClean="0">
                <a:sym typeface="Wingdings" pitchFamily="2" charset="2"/>
              </a:rPr>
              <a:t>Devise cloning strategy in DNA editor  Generate construction diagram in CAD</a:t>
            </a:r>
          </a:p>
          <a:p>
            <a:pPr marL="400050" indent="-400050">
              <a:buAutoNum type="romanUcPeriod"/>
            </a:pPr>
            <a:r>
              <a:rPr lang="en-US" b="1" dirty="0" smtClean="0">
                <a:sym typeface="Wingdings" pitchFamily="2" charset="2"/>
              </a:rPr>
              <a:t>Perform sequence analysis and verify construct in DNA editor</a:t>
            </a:r>
          </a:p>
          <a:p>
            <a:pPr marL="857250" lvl="1" indent="-400050">
              <a:buAutoNum type="alphaUcPeriod"/>
            </a:pPr>
            <a:r>
              <a:rPr lang="en-US" b="1" dirty="0" smtClean="0">
                <a:sym typeface="Wingdings" pitchFamily="2" charset="2"/>
              </a:rPr>
              <a:t>Parts sharing</a:t>
            </a:r>
          </a:p>
          <a:p>
            <a:pPr marL="857250" lvl="1" indent="-400050">
              <a:buAutoNum type="alphaUcPeriod"/>
            </a:pPr>
            <a:r>
              <a:rPr lang="en-US" b="1" dirty="0" smtClean="0">
                <a:sym typeface="Wingdings" pitchFamily="2" charset="2"/>
              </a:rPr>
              <a:t>Template re-use</a:t>
            </a:r>
          </a:p>
          <a:p>
            <a:pPr marL="857250" lvl="1" indent="-400050">
              <a:buAutoNum type="alphaUcPeriod"/>
            </a:pPr>
            <a:r>
              <a:rPr lang="en-US" b="1" dirty="0" smtClean="0">
                <a:sym typeface="Wingdings" pitchFamily="2" charset="2"/>
              </a:rPr>
              <a:t>Failure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7235" y="609600"/>
            <a:ext cx="283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 Use Cases for SBOL</a:t>
            </a:r>
            <a:endParaRPr lang="en-US" sz="2400" b="1" dirty="0"/>
          </a:p>
        </p:txBody>
      </p:sp>
      <p:pic>
        <p:nvPicPr>
          <p:cNvPr id="7" name="Picture 6" descr="http://hplusmagazine.com/sites/default/files/images/blog/feb10/tinkerce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886200"/>
            <a:ext cx="1828800" cy="1548385"/>
          </a:xfrm>
          <a:prstGeom prst="rect">
            <a:avLst/>
          </a:prstGeom>
          <a:noFill/>
        </p:spPr>
      </p:pic>
      <p:pic>
        <p:nvPicPr>
          <p:cNvPr id="8" name="Picture 7" descr="http://osx.wdfiles.com/local--files/icon:geneious-logo/Geneiou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191000"/>
            <a:ext cx="1981200" cy="820259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>
            <a:off x="3962400" y="4495800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3886200" y="4724400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16180" y="3729335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SBOL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 l="320" t="41667" r="45313" b="37500"/>
          <a:stretch>
            <a:fillRect/>
          </a:stretch>
        </p:blipFill>
        <p:spPr bwMode="auto">
          <a:xfrm>
            <a:off x="1021830" y="2971800"/>
            <a:ext cx="530277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 l="57031" t="11936" r="8594" b="66667"/>
          <a:stretch>
            <a:fillRect/>
          </a:stretch>
        </p:blipFill>
        <p:spPr bwMode="auto">
          <a:xfrm>
            <a:off x="5486400" y="457200"/>
            <a:ext cx="3352800" cy="156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 l="602" t="45833" r="46875" b="39584"/>
          <a:stretch>
            <a:fillRect/>
          </a:stretch>
        </p:blipFill>
        <p:spPr bwMode="auto">
          <a:xfrm>
            <a:off x="1049311" y="2362200"/>
            <a:ext cx="512288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 l="448" t="44792" r="57031" b="40625"/>
          <a:stretch>
            <a:fillRect/>
          </a:stretch>
        </p:blipFill>
        <p:spPr bwMode="auto">
          <a:xfrm>
            <a:off x="1034321" y="1371600"/>
            <a:ext cx="414727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 cstate="print"/>
          <a:srcRect l="602" t="44792" r="59375" b="40625"/>
          <a:stretch>
            <a:fillRect/>
          </a:stretch>
        </p:blipFill>
        <p:spPr bwMode="auto">
          <a:xfrm>
            <a:off x="1049311" y="4343400"/>
            <a:ext cx="390368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75260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BB1(+)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66700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BB1(-)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66926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BB2(+)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465986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BB2(-)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5943600"/>
            <a:ext cx="4643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1.  Design primers used for cloning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://hplusmagazine.com/sites/default/files/images/blog/feb10/tinkerce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976265"/>
            <a:ext cx="1828800" cy="1548385"/>
          </a:xfrm>
          <a:prstGeom prst="rect">
            <a:avLst/>
          </a:prstGeom>
          <a:noFill/>
        </p:spPr>
      </p:pic>
      <p:pic>
        <p:nvPicPr>
          <p:cNvPr id="7" name="Picture 6" descr="http://osx.wdfiles.com/local--files/icon:geneious-logo/Geneiou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81065"/>
            <a:ext cx="1981200" cy="820259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 rot="10800000">
            <a:off x="4038600" y="3738265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92380" y="281940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SBOL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943600"/>
            <a:ext cx="525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2.  Export SBOL from DNA editor to CAD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06380" y="4724400"/>
            <a:ext cx="2209800" cy="1066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20780" y="563880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Forward_Constitutive_Promo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3851" y="4343400"/>
            <a:ext cx="719329" cy="71932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430780" y="4343400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orward_Primer_Site.png"/>
          <p:cNvPicPr>
            <a:picLocks noChangeAspect="1"/>
          </p:cNvPicPr>
          <p:nvPr/>
        </p:nvPicPr>
        <p:blipFill>
          <a:blip r:embed="rId3" cstate="print"/>
          <a:srcRect l="63559"/>
          <a:stretch>
            <a:fillRect/>
          </a:stretch>
        </p:blipFill>
        <p:spPr>
          <a:xfrm>
            <a:off x="1858780" y="4282190"/>
            <a:ext cx="304800" cy="836426"/>
          </a:xfrm>
          <a:prstGeom prst="rect">
            <a:avLst/>
          </a:prstGeom>
        </p:spPr>
      </p:pic>
      <p:pic>
        <p:nvPicPr>
          <p:cNvPr id="11" name="Picture 10" descr="Forward_Translation_Start_Si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9669" y="4267200"/>
            <a:ext cx="711111" cy="711111"/>
          </a:xfrm>
          <a:prstGeom prst="rect">
            <a:avLst/>
          </a:prstGeom>
        </p:spPr>
      </p:pic>
      <p:pic>
        <p:nvPicPr>
          <p:cNvPr id="12" name="Picture 11" descr="Forward_Primer_Site.png"/>
          <p:cNvPicPr>
            <a:picLocks noChangeAspect="1"/>
          </p:cNvPicPr>
          <p:nvPr/>
        </p:nvPicPr>
        <p:blipFill>
          <a:blip r:embed="rId3" cstate="print"/>
          <a:srcRect l="63559"/>
          <a:stretch>
            <a:fillRect/>
          </a:stretch>
        </p:blipFill>
        <p:spPr>
          <a:xfrm flipH="1" flipV="1">
            <a:off x="2468380" y="4297180"/>
            <a:ext cx="304800" cy="836426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135380" y="4618220"/>
            <a:ext cx="2209800" cy="1066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Forward_Terminator.png"/>
          <p:cNvPicPr>
            <a:picLocks noChangeAspect="1"/>
          </p:cNvPicPr>
          <p:nvPr/>
        </p:nvPicPr>
        <p:blipFill>
          <a:blip r:embed="rId5" cstate="print"/>
          <a:srcRect r="35706"/>
          <a:stretch>
            <a:fillRect/>
          </a:stretch>
        </p:blipFill>
        <p:spPr>
          <a:xfrm>
            <a:off x="6811780" y="4267200"/>
            <a:ext cx="457200" cy="711111"/>
          </a:xfrm>
          <a:prstGeom prst="rect">
            <a:avLst/>
          </a:prstGeom>
        </p:spPr>
      </p:pic>
      <p:pic>
        <p:nvPicPr>
          <p:cNvPr id="16" name="Picture 15" descr="Forward_Primer_Site.png"/>
          <p:cNvPicPr>
            <a:picLocks noChangeAspect="1"/>
          </p:cNvPicPr>
          <p:nvPr/>
        </p:nvPicPr>
        <p:blipFill>
          <a:blip r:embed="rId3" cstate="print"/>
          <a:srcRect l="63559"/>
          <a:stretch>
            <a:fillRect/>
          </a:stretch>
        </p:blipFill>
        <p:spPr>
          <a:xfrm>
            <a:off x="5516380" y="4191000"/>
            <a:ext cx="304800" cy="836426"/>
          </a:xfrm>
          <a:prstGeom prst="rect">
            <a:avLst/>
          </a:prstGeom>
        </p:spPr>
      </p:pic>
      <p:pic>
        <p:nvPicPr>
          <p:cNvPr id="17" name="Picture 16" descr="Forward_Primer_Site.png"/>
          <p:cNvPicPr>
            <a:picLocks noChangeAspect="1"/>
          </p:cNvPicPr>
          <p:nvPr/>
        </p:nvPicPr>
        <p:blipFill>
          <a:blip r:embed="rId3" cstate="print"/>
          <a:srcRect l="63559"/>
          <a:stretch>
            <a:fillRect/>
          </a:stretch>
        </p:blipFill>
        <p:spPr>
          <a:xfrm flipH="1" flipV="1">
            <a:off x="5287780" y="4205990"/>
            <a:ext cx="304800" cy="836426"/>
          </a:xfrm>
          <a:prstGeom prst="rect">
            <a:avLst/>
          </a:prstGeom>
        </p:spPr>
      </p:pic>
      <p:pic>
        <p:nvPicPr>
          <p:cNvPr id="9" name="Picture 8" descr="Forward_Open_Reading_Frame.png"/>
          <p:cNvPicPr>
            <a:picLocks noChangeAspect="1"/>
          </p:cNvPicPr>
          <p:nvPr/>
        </p:nvPicPr>
        <p:blipFill>
          <a:blip r:embed="rId6" cstate="print"/>
          <a:srcRect l="10593" r="15254"/>
          <a:stretch>
            <a:fillRect/>
          </a:stretch>
        </p:blipFill>
        <p:spPr>
          <a:xfrm>
            <a:off x="6354580" y="4235970"/>
            <a:ext cx="533400" cy="719329"/>
          </a:xfrm>
          <a:prstGeom prst="rect">
            <a:avLst/>
          </a:prstGeom>
        </p:spPr>
      </p:pic>
      <p:sp>
        <p:nvSpPr>
          <p:cNvPr id="19" name="Isosceles Triangle 18"/>
          <p:cNvSpPr/>
          <p:nvPr/>
        </p:nvSpPr>
        <p:spPr>
          <a:xfrm rot="-10800000">
            <a:off x="2011180" y="3352800"/>
            <a:ext cx="628003" cy="892425"/>
          </a:xfrm>
          <a:prstGeom prst="triangl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Forward_Constitutive_Promo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4980" y="2785871"/>
            <a:ext cx="719329" cy="71932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-10800000">
            <a:off x="5802777" y="3374775"/>
            <a:ext cx="628003" cy="892425"/>
          </a:xfrm>
          <a:prstGeom prst="triangl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Forward_Translation_Start_Si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25780" y="2794089"/>
            <a:ext cx="711111" cy="711111"/>
          </a:xfrm>
          <a:prstGeom prst="rect">
            <a:avLst/>
          </a:prstGeom>
        </p:spPr>
      </p:pic>
      <p:pic>
        <p:nvPicPr>
          <p:cNvPr id="23" name="Picture 22" descr="Forward_Terminator.png"/>
          <p:cNvPicPr>
            <a:picLocks noChangeAspect="1"/>
          </p:cNvPicPr>
          <p:nvPr/>
        </p:nvPicPr>
        <p:blipFill>
          <a:blip r:embed="rId5" cstate="print"/>
          <a:srcRect r="35706"/>
          <a:stretch>
            <a:fillRect/>
          </a:stretch>
        </p:blipFill>
        <p:spPr>
          <a:xfrm>
            <a:off x="5617891" y="2794089"/>
            <a:ext cx="457200" cy="711111"/>
          </a:xfrm>
          <a:prstGeom prst="rect">
            <a:avLst/>
          </a:prstGeom>
        </p:spPr>
      </p:pic>
      <p:pic>
        <p:nvPicPr>
          <p:cNvPr id="24" name="Picture 23" descr="Forward_Open_Reading_Frame.png"/>
          <p:cNvPicPr>
            <a:picLocks noChangeAspect="1"/>
          </p:cNvPicPr>
          <p:nvPr/>
        </p:nvPicPr>
        <p:blipFill>
          <a:blip r:embed="rId6" cstate="print"/>
          <a:srcRect l="10593" r="15254"/>
          <a:stretch>
            <a:fillRect/>
          </a:stretch>
        </p:blipFill>
        <p:spPr>
          <a:xfrm>
            <a:off x="5160691" y="2762859"/>
            <a:ext cx="533400" cy="719329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6202180" y="556260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3" idx="3"/>
          </p:cNvCxnSpPr>
          <p:nvPr/>
        </p:nvCxnSpPr>
        <p:spPr>
          <a:xfrm flipV="1">
            <a:off x="6075091" y="3143859"/>
            <a:ext cx="1803489" cy="57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040380" y="2991459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676400" y="4373380"/>
            <a:ext cx="228600" cy="2286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73180" y="4800600"/>
            <a:ext cx="228600" cy="2286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531370" y="4709410"/>
            <a:ext cx="228600" cy="2286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48990" y="4297180"/>
            <a:ext cx="228600" cy="2286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66800" y="403860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BB1(+)</a:t>
            </a:r>
            <a:endParaRPr lang="en-US" b="1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71800" y="472440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BB1(-)</a:t>
            </a:r>
            <a:endParaRPr lang="en-US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65341" y="388620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BB2(+)</a:t>
            </a:r>
            <a:endParaRPr lang="en-US" b="1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5791200" y="472440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BB2(-)</a:t>
            </a:r>
            <a:endParaRPr lang="en-US" b="1" i="1" dirty="0"/>
          </a:p>
        </p:txBody>
      </p:sp>
      <p:sp>
        <p:nvSpPr>
          <p:cNvPr id="39" name="Rounded Rectangle 38"/>
          <p:cNvSpPr/>
          <p:nvPr/>
        </p:nvSpPr>
        <p:spPr>
          <a:xfrm>
            <a:off x="3276600" y="762000"/>
            <a:ext cx="2209800" cy="1066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Forward_Constitutive_Promo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404012"/>
            <a:ext cx="719329" cy="719329"/>
          </a:xfrm>
          <a:prstGeom prst="rect">
            <a:avLst/>
          </a:prstGeom>
        </p:spPr>
      </p:pic>
      <p:pic>
        <p:nvPicPr>
          <p:cNvPr id="41" name="Picture 40" descr="Forward_Translation_Start_Si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84689" y="412230"/>
            <a:ext cx="711111" cy="711111"/>
          </a:xfrm>
          <a:prstGeom prst="rect">
            <a:avLst/>
          </a:prstGeom>
        </p:spPr>
      </p:pic>
      <p:pic>
        <p:nvPicPr>
          <p:cNvPr id="42" name="Picture 41" descr="Forward_Terminator.png"/>
          <p:cNvPicPr>
            <a:picLocks noChangeAspect="1"/>
          </p:cNvPicPr>
          <p:nvPr/>
        </p:nvPicPr>
        <p:blipFill>
          <a:blip r:embed="rId5" cstate="print"/>
          <a:srcRect r="35706"/>
          <a:stretch>
            <a:fillRect/>
          </a:stretch>
        </p:blipFill>
        <p:spPr>
          <a:xfrm>
            <a:off x="4876800" y="412230"/>
            <a:ext cx="457200" cy="711111"/>
          </a:xfrm>
          <a:prstGeom prst="rect">
            <a:avLst/>
          </a:prstGeom>
        </p:spPr>
      </p:pic>
      <p:pic>
        <p:nvPicPr>
          <p:cNvPr id="43" name="Picture 42" descr="Forward_Open_Reading_Frame.png"/>
          <p:cNvPicPr>
            <a:picLocks noChangeAspect="1"/>
          </p:cNvPicPr>
          <p:nvPr/>
        </p:nvPicPr>
        <p:blipFill>
          <a:blip r:embed="rId6" cstate="print"/>
          <a:srcRect l="10593" r="15254"/>
          <a:stretch>
            <a:fillRect/>
          </a:stretch>
        </p:blipFill>
        <p:spPr>
          <a:xfrm>
            <a:off x="4419600" y="381000"/>
            <a:ext cx="533400" cy="719329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4220980" y="167640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0" y="5105400"/>
            <a:ext cx="169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F0"/>
                </a:solidFill>
              </a:rPr>
              <a:t>R0010 template</a:t>
            </a:r>
            <a:endParaRPr lang="en-US" b="1" i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44239" y="5029200"/>
            <a:ext cx="16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F0"/>
                </a:solidFill>
              </a:rPr>
              <a:t>E0240 template</a:t>
            </a:r>
            <a:endParaRPr lang="en-US" b="1" i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38800" y="106680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F0"/>
                </a:solidFill>
              </a:rPr>
              <a:t>Finished circuit</a:t>
            </a:r>
            <a:endParaRPr lang="en-US" b="1" i="1" dirty="0">
              <a:solidFill>
                <a:srgbClr val="00B0F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819400" y="2057400"/>
            <a:ext cx="533400" cy="6096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486400" y="2057400"/>
            <a:ext cx="533400" cy="6096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200" y="5943600"/>
            <a:ext cx="6316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3.  Automatically generate construction diagram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77235" y="609600"/>
            <a:ext cx="283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 Use Cases for SBOL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219200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b="1" dirty="0" smtClean="0"/>
              <a:t>Construct high level design in CAD </a:t>
            </a:r>
            <a:r>
              <a:rPr lang="en-US" b="1" dirty="0" smtClean="0">
                <a:sym typeface="Wingdings" pitchFamily="2" charset="2"/>
              </a:rPr>
              <a:t> Construct low level sequence design in DNA editor</a:t>
            </a:r>
          </a:p>
          <a:p>
            <a:pPr marL="400050" indent="-400050">
              <a:buAutoNum type="romanUcPeriod"/>
            </a:pPr>
            <a:r>
              <a:rPr lang="en-US" b="1" dirty="0" smtClean="0">
                <a:sym typeface="Wingdings" pitchFamily="2" charset="2"/>
              </a:rPr>
              <a:t>Devise cloning strategy in DNA editor  Generate construction diagram in CAD</a:t>
            </a:r>
          </a:p>
          <a:p>
            <a:pPr marL="400050" indent="-400050">
              <a:buAutoNum type="romanUcPeriod"/>
            </a:pPr>
            <a:r>
              <a:rPr lang="en-US" b="1" dirty="0" smtClean="0">
                <a:sym typeface="Wingdings" pitchFamily="2" charset="2"/>
              </a:rPr>
              <a:t>Perform sequence analysis and verify construct in DNA editor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90600"/>
            <a:ext cx="585216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62000" y="5943600"/>
            <a:ext cx="681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1.  Sequence construct and align to design sequence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t="39548" r="22034" b="23164"/>
          <a:stretch>
            <a:fillRect/>
          </a:stretch>
        </p:blipFill>
        <p:spPr bwMode="auto">
          <a:xfrm>
            <a:off x="228600" y="2438400"/>
            <a:ext cx="870989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62000" y="5943600"/>
            <a:ext cx="788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2.  Inspect sequence and annotate discrepancies with design</a:t>
            </a:r>
            <a:endParaRPr lang="en-US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1187" t="14689" r="24576" b="62712"/>
          <a:stretch>
            <a:fillRect/>
          </a:stretch>
        </p:blipFill>
        <p:spPr bwMode="auto">
          <a:xfrm>
            <a:off x="3169920" y="381000"/>
            <a:ext cx="536448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 l="25721" t="31933" r="25354" b="37329"/>
          <a:stretch>
            <a:fillRect/>
          </a:stretch>
        </p:blipFill>
        <p:spPr bwMode="auto">
          <a:xfrm>
            <a:off x="1660750" y="990600"/>
            <a:ext cx="5029020" cy="236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2370" y="304800"/>
            <a:ext cx="6797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3.  Copy summary of sequence analysis to notebook</a:t>
            </a:r>
            <a:endParaRPr lang="en-US" sz="24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733800"/>
            <a:ext cx="667925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965547" y="5943600"/>
            <a:ext cx="443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4.  Generate sequencing statistics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osx.wdfiles.com/local--files/icon:geneious-logo/Geneious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671465"/>
            <a:ext cx="1981200" cy="820259"/>
          </a:xfrm>
          <a:prstGeom prst="rect">
            <a:avLst/>
          </a:prstGeom>
          <a:noFill/>
        </p:spPr>
      </p:pic>
      <p:cxnSp>
        <p:nvCxnSpPr>
          <p:cNvPr id="3" name="Straight Arrow Connector 2"/>
          <p:cNvCxnSpPr/>
          <p:nvPr/>
        </p:nvCxnSpPr>
        <p:spPr>
          <a:xfrm>
            <a:off x="4191000" y="3128665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44780" y="220980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SBOL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0562" y="5417403"/>
            <a:ext cx="9513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5.  Export sequence </a:t>
            </a:r>
            <a:r>
              <a:rPr lang="en-US" sz="2400" b="1" dirty="0" smtClean="0"/>
              <a:t>annotations &amp; statistics to </a:t>
            </a:r>
            <a:r>
              <a:rPr lang="en-US" sz="2400" b="1" dirty="0" smtClean="0"/>
              <a:t>repository database</a:t>
            </a:r>
          </a:p>
          <a:p>
            <a:r>
              <a:rPr lang="en-US" sz="2400" b="1" dirty="0" smtClean="0"/>
              <a:t>as SBOL extension</a:t>
            </a:r>
            <a:endParaRPr lang="en-US" sz="2400" b="1" dirty="0"/>
          </a:p>
        </p:txBody>
      </p:sp>
      <p:pic>
        <p:nvPicPr>
          <p:cNvPr id="3074" name="Picture 2" descr="http://3.bp.blogspot.com/-bPeYL_f4gJw/T4659R_cAEI/AAAAAAAAF5M/UbOaHPDgcWg/s1600/DbFileExplorer_Logo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057400"/>
            <a:ext cx="2381250" cy="2324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381000" y="2450068"/>
            <a:ext cx="857250" cy="1047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2228850" y="2450068"/>
            <a:ext cx="857250" cy="1047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4114800" y="2450068"/>
            <a:ext cx="857250" cy="1047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5962650" y="2450068"/>
            <a:ext cx="857250" cy="1047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2" idx="3"/>
            <a:endCxn id="3" idx="1"/>
          </p:cNvCxnSpPr>
          <p:nvPr/>
        </p:nvCxnSpPr>
        <p:spPr>
          <a:xfrm>
            <a:off x="1238250" y="2973943"/>
            <a:ext cx="990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20821" y="2556248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precedes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0050" y="359306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NNNN…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28850" y="359306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…NNN…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57650" y="359306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…NNN…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86450" y="359306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…NNN…</a:t>
            </a:r>
            <a:endParaRPr lang="en-US" b="1" dirty="0"/>
          </a:p>
        </p:txBody>
      </p:sp>
      <p:pic>
        <p:nvPicPr>
          <p:cNvPr id="15" name="Picture 14" descr="cod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V="1">
            <a:off x="4150090" y="3135868"/>
            <a:ext cx="804571" cy="152400"/>
          </a:xfrm>
          <a:prstGeom prst="rect">
            <a:avLst/>
          </a:prstGeom>
        </p:spPr>
      </p:pic>
      <p:pic>
        <p:nvPicPr>
          <p:cNvPr id="16" name="Picture 15" descr="promo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0980" y="2754868"/>
            <a:ext cx="804571" cy="515429"/>
          </a:xfrm>
          <a:prstGeom prst="rect">
            <a:avLst/>
          </a:prstGeom>
        </p:spPr>
      </p:pic>
      <p:pic>
        <p:nvPicPr>
          <p:cNvPr id="17" name="Picture 16" descr="rb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75070" y="3013448"/>
            <a:ext cx="804571" cy="286000"/>
          </a:xfrm>
          <a:prstGeom prst="rect">
            <a:avLst/>
          </a:prstGeom>
        </p:spPr>
      </p:pic>
      <p:pic>
        <p:nvPicPr>
          <p:cNvPr id="18" name="Picture 17" descr="terminato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7620" y="2922258"/>
            <a:ext cx="804571" cy="38028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112020" y="2983468"/>
            <a:ext cx="990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94591" y="2565773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precedes</a:t>
            </a:r>
            <a:endParaRPr lang="en-US" i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55810" y="2983468"/>
            <a:ext cx="990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23391" y="2565773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precedes</a:t>
            </a:r>
            <a:endParaRPr lang="en-US" i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833269" y="3020163"/>
            <a:ext cx="990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00850" y="2602468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precedes</a:t>
            </a:r>
            <a:endParaRPr lang="en-US" i="1" dirty="0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7829550" y="2438400"/>
            <a:ext cx="857250" cy="1047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971020" y="2743200"/>
            <a:ext cx="609600" cy="4572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168390" y="3077980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775229" y="358140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…NNNN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8122170" y="2667000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http://graphics.stanford.edu/~maneesh/augcog/webpage/images/legoassembl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9515" y="2762250"/>
            <a:ext cx="2667000" cy="39433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77235" y="609600"/>
            <a:ext cx="283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 Use Cases for SBOL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6098715" y="5562600"/>
            <a:ext cx="1447800" cy="10668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98915" y="586740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Design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1219200"/>
            <a:ext cx="906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dirty="0" smtClean="0"/>
              <a:t>Construct high level design in CAD </a:t>
            </a:r>
            <a:r>
              <a:rPr lang="en-US" dirty="0" smtClean="0">
                <a:sym typeface="Wingdings" pitchFamily="2" charset="2"/>
              </a:rPr>
              <a:t> Construct low level sequence design in DNA editor</a:t>
            </a:r>
          </a:p>
          <a:p>
            <a:pPr marL="400050" indent="-400050">
              <a:buAutoNum type="romanUcPeriod"/>
            </a:pPr>
            <a:r>
              <a:rPr lang="en-US" dirty="0" smtClean="0">
                <a:sym typeface="Wingdings" pitchFamily="2" charset="2"/>
              </a:rPr>
              <a:t>Devise cloning strategy in DNA editor  Generate construction diagram in CAD</a:t>
            </a:r>
          </a:p>
          <a:p>
            <a:pPr marL="400050" indent="-400050">
              <a:buAutoNum type="romanUcPeriod"/>
            </a:pPr>
            <a:r>
              <a:rPr lang="en-US" dirty="0" smtClean="0">
                <a:sym typeface="Wingdings" pitchFamily="2" charset="2"/>
              </a:rPr>
              <a:t>Perform sequence analysis and verify construct in DNA editor</a:t>
            </a:r>
          </a:p>
          <a:p>
            <a:pPr marL="857250" lvl="1" indent="-400050">
              <a:buAutoNum type="alphaUcPeriod"/>
            </a:pPr>
            <a:r>
              <a:rPr lang="en-US" dirty="0" smtClean="0">
                <a:sym typeface="Wingdings" pitchFamily="2" charset="2"/>
              </a:rPr>
              <a:t>Parts sharing</a:t>
            </a:r>
          </a:p>
          <a:p>
            <a:pPr marL="857250" lvl="1" indent="-400050">
              <a:buAutoNum type="alphaUcPeriod"/>
            </a:pPr>
            <a:r>
              <a:rPr lang="en-US" dirty="0" smtClean="0">
                <a:sym typeface="Wingdings" pitchFamily="2" charset="2"/>
              </a:rPr>
              <a:t>Template re-use</a:t>
            </a:r>
          </a:p>
          <a:p>
            <a:pPr marL="857250" lvl="1" indent="-400050">
              <a:buAutoNum type="alphaUcPeriod"/>
            </a:pPr>
            <a:r>
              <a:rPr lang="en-US" dirty="0" smtClean="0">
                <a:sym typeface="Wingdings" pitchFamily="2" charset="2"/>
              </a:rPr>
              <a:t>Failure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77235" y="609600"/>
            <a:ext cx="283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 Use Cases for SBOL</a:t>
            </a:r>
            <a:endParaRPr lang="en-US" sz="2400" b="1" dirty="0"/>
          </a:p>
        </p:txBody>
      </p:sp>
      <p:sp>
        <p:nvSpPr>
          <p:cNvPr id="15" name="Left Brace 14"/>
          <p:cNvSpPr/>
          <p:nvPr/>
        </p:nvSpPr>
        <p:spPr>
          <a:xfrm>
            <a:off x="4419600" y="2971800"/>
            <a:ext cx="381000" cy="36576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4459069"/>
            <a:ext cx="1395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Construction</a:t>
            </a:r>
          </a:p>
          <a:p>
            <a:r>
              <a:rPr lang="en-US" b="1" i="1" dirty="0" smtClean="0"/>
              <a:t>Diagram</a:t>
            </a:r>
            <a:endParaRPr lang="en-US" b="1" i="1" dirty="0"/>
          </a:p>
        </p:txBody>
      </p:sp>
      <p:pic>
        <p:nvPicPr>
          <p:cNvPr id="8" name="Picture 6" descr="http://graphics.stanford.edu/~maneesh/augcog/webpage/images/legoassembl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9515" y="2762250"/>
            <a:ext cx="2667000" cy="394335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6098715" y="5562600"/>
            <a:ext cx="1447800" cy="10668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98915" y="586740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Design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1219200"/>
            <a:ext cx="906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dirty="0" smtClean="0"/>
              <a:t>Construct high level design in CAD </a:t>
            </a:r>
            <a:r>
              <a:rPr lang="en-US" dirty="0" smtClean="0">
                <a:sym typeface="Wingdings" pitchFamily="2" charset="2"/>
              </a:rPr>
              <a:t> Construct low level sequence design in DNA editor</a:t>
            </a:r>
          </a:p>
          <a:p>
            <a:pPr marL="400050" indent="-400050">
              <a:buAutoNum type="romanUcPeriod"/>
            </a:pPr>
            <a:r>
              <a:rPr lang="en-US" dirty="0" smtClean="0">
                <a:sym typeface="Wingdings" pitchFamily="2" charset="2"/>
              </a:rPr>
              <a:t>Devise cloning strategy in DNA editor  Generate construction diagram in CAD</a:t>
            </a:r>
          </a:p>
          <a:p>
            <a:pPr marL="400050" indent="-400050">
              <a:buAutoNum type="romanUcPeriod"/>
            </a:pPr>
            <a:r>
              <a:rPr lang="en-US" dirty="0" smtClean="0">
                <a:sym typeface="Wingdings" pitchFamily="2" charset="2"/>
              </a:rPr>
              <a:t>Perform sequence analysis and verify construct in DNA editor</a:t>
            </a:r>
          </a:p>
          <a:p>
            <a:pPr marL="857250" lvl="1" indent="-400050">
              <a:buAutoNum type="alphaUcPeriod"/>
            </a:pPr>
            <a:r>
              <a:rPr lang="en-US" dirty="0" smtClean="0">
                <a:sym typeface="Wingdings" pitchFamily="2" charset="2"/>
              </a:rPr>
              <a:t>Parts sharing</a:t>
            </a:r>
          </a:p>
          <a:p>
            <a:pPr marL="857250" lvl="1" indent="-400050">
              <a:buAutoNum type="alphaUcPeriod"/>
            </a:pPr>
            <a:r>
              <a:rPr lang="en-US" dirty="0" smtClean="0">
                <a:sym typeface="Wingdings" pitchFamily="2" charset="2"/>
              </a:rPr>
              <a:t>Template re-use</a:t>
            </a:r>
          </a:p>
          <a:p>
            <a:pPr marL="857250" lvl="1" indent="-400050">
              <a:buAutoNum type="alphaUcPeriod"/>
            </a:pPr>
            <a:r>
              <a:rPr lang="en-US" dirty="0" smtClean="0">
                <a:sym typeface="Wingdings" pitchFamily="2" charset="2"/>
              </a:rPr>
              <a:t>Failure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77235" y="609600"/>
            <a:ext cx="283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 Use Cases for SBOL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1219200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b="1" dirty="0" smtClean="0"/>
              <a:t>Construct high level design in CAD </a:t>
            </a:r>
            <a:r>
              <a:rPr lang="en-US" b="1" dirty="0" smtClean="0">
                <a:sym typeface="Wingdings" pitchFamily="2" charset="2"/>
              </a:rPr>
              <a:t> Construct low level sequence design in DNA editor</a:t>
            </a:r>
          </a:p>
          <a:p>
            <a:pPr marL="400050" indent="-400050">
              <a:buAutoNum type="romanUcPeriod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Devise cloning strategy in DNA editor  Generate construction diagram in CAD</a:t>
            </a:r>
          </a:p>
          <a:p>
            <a:pPr marL="400050" indent="-400050">
              <a:buAutoNum type="romanUcPeriod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Perform sequence analysis and verify construct in DNA editor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600200" y="3048000"/>
            <a:ext cx="5410200" cy="1066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16790" t="29514" r="49767" b="56597"/>
          <a:stretch>
            <a:fillRect/>
          </a:stretch>
        </p:blipFill>
        <p:spPr bwMode="auto">
          <a:xfrm>
            <a:off x="1981200" y="219356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514600" y="4953000"/>
            <a:ext cx="44958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715000"/>
            <a:ext cx="365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1.  High-level design in CAD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4191000" y="396240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72200" y="4267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pSB1A2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943600"/>
            <a:ext cx="5617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2. Annotate sequence from parts database</a:t>
            </a:r>
            <a:endParaRPr lang="en-US" sz="2400" b="1" dirty="0"/>
          </a:p>
        </p:txBody>
      </p:sp>
      <p:sp>
        <p:nvSpPr>
          <p:cNvPr id="6" name="Isosceles Triangle 5"/>
          <p:cNvSpPr/>
          <p:nvPr/>
        </p:nvSpPr>
        <p:spPr>
          <a:xfrm rot="-2760000">
            <a:off x="2500149" y="1044826"/>
            <a:ext cx="1447800" cy="2057400"/>
          </a:xfrm>
          <a:prstGeom prst="triangl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8600" y="990600"/>
            <a:ext cx="5410200" cy="1066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190500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9235" t="29903" r="48549" b="56025"/>
          <a:stretch>
            <a:fillRect/>
          </a:stretch>
        </p:blipFill>
        <p:spPr bwMode="auto">
          <a:xfrm>
            <a:off x="838200" y="381000"/>
            <a:ext cx="426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91200" y="1676400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pSB1A2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9190" t="56468" r="9348" b="19840"/>
          <a:stretch>
            <a:fillRect/>
          </a:stretch>
        </p:blipFill>
        <p:spPr bwMode="auto">
          <a:xfrm>
            <a:off x="3429000" y="2286000"/>
            <a:ext cx="4267200" cy="182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Isosceles Triangle 9"/>
          <p:cNvSpPr/>
          <p:nvPr/>
        </p:nvSpPr>
        <p:spPr>
          <a:xfrm rot="-2760000">
            <a:off x="5548149" y="3788026"/>
            <a:ext cx="1447800" cy="2057400"/>
          </a:xfrm>
          <a:prstGeom prst="triangl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51648" t="60073" r="20879" b="12088"/>
          <a:stretch>
            <a:fillRect/>
          </a:stretch>
        </p:blipFill>
        <p:spPr bwMode="auto">
          <a:xfrm>
            <a:off x="6477000" y="5029200"/>
            <a:ext cx="1905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://hplusmagazine.com/sites/default/files/images/blog/feb10/tinkerce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976265"/>
            <a:ext cx="1828800" cy="1548385"/>
          </a:xfrm>
          <a:prstGeom prst="rect">
            <a:avLst/>
          </a:prstGeom>
          <a:noFill/>
        </p:spPr>
      </p:pic>
      <p:pic>
        <p:nvPicPr>
          <p:cNvPr id="7" name="Picture 6" descr="http://osx.wdfiles.com/local--files/icon:geneious-logo/Geneiou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81065"/>
            <a:ext cx="1981200" cy="820259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4038600" y="3738265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92380" y="281940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SBOL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5943600"/>
            <a:ext cx="6721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3.  Export high level design from CAD to DNA editor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 l="14063" t="12500" r="14062" b="10417"/>
          <a:stretch>
            <a:fillRect/>
          </a:stretch>
        </p:blipFill>
        <p:spPr bwMode="auto">
          <a:xfrm>
            <a:off x="1219200" y="228600"/>
            <a:ext cx="7010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5943600"/>
            <a:ext cx="728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4.  Automatically generate design sequence in </a:t>
            </a:r>
            <a:r>
              <a:rPr lang="en-US" sz="2400" b="1" dirty="0" err="1" smtClean="0"/>
              <a:t>Geneious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77235" y="609600"/>
            <a:ext cx="283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 Use Cases for SBOL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219200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b="1" dirty="0" smtClean="0"/>
              <a:t>Construct high level design in CAD </a:t>
            </a:r>
            <a:r>
              <a:rPr lang="en-US" b="1" dirty="0" smtClean="0">
                <a:sym typeface="Wingdings" pitchFamily="2" charset="2"/>
              </a:rPr>
              <a:t> Construct low level sequence design in DNA editor</a:t>
            </a:r>
          </a:p>
          <a:p>
            <a:pPr marL="400050" indent="-400050">
              <a:buAutoNum type="romanUcPeriod"/>
            </a:pPr>
            <a:r>
              <a:rPr lang="en-US" b="1" dirty="0" smtClean="0">
                <a:sym typeface="Wingdings" pitchFamily="2" charset="2"/>
              </a:rPr>
              <a:t>Devise cloning strategy in DNA editor  Generate construction diagram in CAD</a:t>
            </a:r>
          </a:p>
          <a:p>
            <a:pPr marL="400050" indent="-400050">
              <a:buAutoNum type="romanUcPeriod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Perform sequence analysis and verify construct in DNA editor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496</Words>
  <Application>Microsoft Office PowerPoint</Application>
  <PresentationFormat>On-screen Show (4:3)</PresentationFormat>
  <Paragraphs>84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Bryan</dc:creator>
  <cp:lastModifiedBy>Bryan</cp:lastModifiedBy>
  <cp:revision>6</cp:revision>
  <dcterms:created xsi:type="dcterms:W3CDTF">2012-11-04T23:07:08Z</dcterms:created>
  <dcterms:modified xsi:type="dcterms:W3CDTF">2012-11-07T22:06:26Z</dcterms:modified>
</cp:coreProperties>
</file>