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33" r:id="rId2"/>
    <p:sldId id="347" r:id="rId3"/>
    <p:sldId id="350" r:id="rId4"/>
    <p:sldId id="348" r:id="rId5"/>
    <p:sldId id="349" r:id="rId6"/>
    <p:sldId id="354" r:id="rId7"/>
    <p:sldId id="353" r:id="rId8"/>
    <p:sldId id="351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CC4C-FAA7-AC45-8FD1-1A5D1E98DD25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53E4-D391-D442-A148-BFA2631C1500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455B-CB08-CB44-94A2-E0E1AAE53D03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FFC-4F79-BF48-85DE-30A3DC22A95F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67E5-02A1-DA40-A385-9A7A6F0F4A16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4390-33B9-5F4D-B13D-D28252CE5B94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48B-8C2F-1A47-AA18-DF9ED05E8DE2}" type="datetime1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0EE6-B95D-EA41-AF33-2A7518575B93}" type="datetime1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56CF-9E9B-0C42-BCA2-D1F8E5C7FCAA}" type="datetime1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BE65-6E8E-A843-92A3-1B013FB415BC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9E41-1228-1649-AE05-3AEEC09773E5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B9D791-AB10-1145-BC0D-F545658CE146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98871" y="207963"/>
            <a:ext cx="1658557" cy="588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20" Type="http://schemas.openxmlformats.org/officeDocument/2006/relationships/image" Target="../media/image28.emf"/><Relationship Id="rId21" Type="http://schemas.openxmlformats.org/officeDocument/2006/relationships/image" Target="../media/image29.emf"/><Relationship Id="rId22" Type="http://schemas.openxmlformats.org/officeDocument/2006/relationships/image" Target="../media/image30.emf"/><Relationship Id="rId23" Type="http://schemas.openxmlformats.org/officeDocument/2006/relationships/image" Target="../media/image31.emf"/><Relationship Id="rId24" Type="http://schemas.openxmlformats.org/officeDocument/2006/relationships/image" Target="../media/image32.emf"/><Relationship Id="rId25" Type="http://schemas.openxmlformats.org/officeDocument/2006/relationships/image" Target="../media/image33.emf"/><Relationship Id="rId10" Type="http://schemas.openxmlformats.org/officeDocument/2006/relationships/image" Target="../media/image18.emf"/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5" Type="http://schemas.openxmlformats.org/officeDocument/2006/relationships/image" Target="../media/image23.emf"/><Relationship Id="rId16" Type="http://schemas.openxmlformats.org/officeDocument/2006/relationships/image" Target="../media/image24.emf"/><Relationship Id="rId17" Type="http://schemas.openxmlformats.org/officeDocument/2006/relationships/image" Target="../media/image25.emf"/><Relationship Id="rId18" Type="http://schemas.openxmlformats.org/officeDocument/2006/relationships/image" Target="../media/image26.emf"/><Relationship Id="rId19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image" Target="../media/image44.emf"/><Relationship Id="rId13" Type="http://schemas.openxmlformats.org/officeDocument/2006/relationships/image" Target="../media/image45.emf"/><Relationship Id="rId14" Type="http://schemas.openxmlformats.org/officeDocument/2006/relationships/image" Target="../media/image46.emf"/><Relationship Id="rId15" Type="http://schemas.openxmlformats.org/officeDocument/2006/relationships/image" Target="../media/image4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0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emf"/><Relationship Id="rId12" Type="http://schemas.openxmlformats.org/officeDocument/2006/relationships/image" Target="../media/image58.emf"/><Relationship Id="rId13" Type="http://schemas.openxmlformats.org/officeDocument/2006/relationships/image" Target="../media/image59.emf"/><Relationship Id="rId14" Type="http://schemas.openxmlformats.org/officeDocument/2006/relationships/image" Target="../media/image60.emf"/><Relationship Id="rId15" Type="http://schemas.openxmlformats.org/officeDocument/2006/relationships/image" Target="../media/image6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emf"/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8" Type="http://schemas.openxmlformats.org/officeDocument/2006/relationships/image" Target="../media/image54.emf"/><Relationship Id="rId9" Type="http://schemas.openxmlformats.org/officeDocument/2006/relationships/image" Target="../media/image55.emf"/><Relationship Id="rId10" Type="http://schemas.openxmlformats.org/officeDocument/2006/relationships/image" Target="../media/image5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geoncad.org/" TargetMode="External"/><Relationship Id="rId4" Type="http://schemas.openxmlformats.org/officeDocument/2006/relationships/hyperlink" Target="http://visbol.org/design/" TargetMode="External"/><Relationship Id="rId5" Type="http://schemas.openxmlformats.org/officeDocument/2006/relationships/hyperlink" Target="http://www.graphviz.org/" TargetMode="External"/><Relationship Id="rId6" Type="http://schemas.openxmlformats.org/officeDocument/2006/relationships/hyperlink" Target="https://github.com/VoigtLab/dnaplotli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bolstandard.org/visu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Introduction to</a:t>
            </a:r>
            <a:r>
              <a:rPr lang="en-US" dirty="0" smtClean="0"/>
              <a:t> </a:t>
            </a:r>
            <a:r>
              <a:rPr lang="en-US" dirty="0"/>
              <a:t>SBOL Visual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2018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450" y="6594845"/>
            <a:ext cx="4991100" cy="229998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35328" y="375035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53725" y="395749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3452" y="3839835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15152" y="3659046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16246" y="3484235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752361" y="302138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3939960" y="3207565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748930" y="3666612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083662" y="3559357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880430" y="384142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885330" y="3841423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04160" y="3663273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536565" y="2748888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8864" y="2377981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53" y="1775569"/>
            <a:ext cx="25909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Feature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6170" y="4882474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379245" y="2144901"/>
            <a:ext cx="414091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>
            <a:off x="1793336" y="2144901"/>
            <a:ext cx="275717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1793336" y="2144901"/>
            <a:ext cx="1096537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78592" y="4047392"/>
            <a:ext cx="202125" cy="891035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9740" y="3772459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35652" y="4052945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0279" y="4287387"/>
            <a:ext cx="7825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92853" y="3837106"/>
            <a:ext cx="897020" cy="52063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0349" y="4288953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880349" y="4565345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</p:cNvCxnSpPr>
          <p:nvPr/>
        </p:nvCxnSpPr>
        <p:spPr>
          <a:xfrm rot="5400000" flipH="1">
            <a:off x="3616246" y="1229014"/>
            <a:ext cx="60326" cy="5546857"/>
          </a:xfrm>
          <a:prstGeom prst="bentConnector4">
            <a:avLst>
              <a:gd name="adj1" fmla="val -1404313"/>
              <a:gd name="adj2" fmla="val 100119"/>
            </a:avLst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44703" y="4287721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42113" y="4565345"/>
            <a:ext cx="590995" cy="262293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74580" y="2734041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GFP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1" name="Straight Connector 21"/>
          <p:cNvCxnSpPr/>
          <p:nvPr/>
        </p:nvCxnSpPr>
        <p:spPr>
          <a:xfrm flipV="1">
            <a:off x="3099087" y="2950519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781543" y="2944796"/>
            <a:ext cx="103131" cy="14235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69748" y="2067248"/>
            <a:ext cx="26164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Molecular Species Glyph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endCxn id="40" idx="1"/>
          </p:cNvCxnSpPr>
          <p:nvPr/>
        </p:nvCxnSpPr>
        <p:spPr>
          <a:xfrm>
            <a:off x="4390931" y="2422745"/>
            <a:ext cx="391225" cy="37470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4480" y="3972277"/>
            <a:ext cx="25203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Elements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b="1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rey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</a:t>
            </a:r>
            <a:r>
              <a:rPr lang="en-US" sz="2400" i="1" smtClean="0">
                <a:solidFill>
                  <a:schemeClr val="tx2"/>
                </a:solidFill>
              </a:rPr>
              <a:t>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 Diagram</a:t>
            </a:r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755577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flipV="1">
            <a:off x="4770705" y="3283387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800728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</a:t>
              </a:r>
              <a:r>
                <a:rPr lang="en-US" i="1" dirty="0" err="1" smtClean="0">
                  <a:solidFill>
                    <a:schemeClr val="tx1"/>
                  </a:solidFill>
                </a:rPr>
                <a:t>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/>
          <p:nvPr/>
        </p:nvCxnSpPr>
        <p:spPr>
          <a:xfrm rot="10800000" flipV="1">
            <a:off x="2594893" y="3237270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6784088" y="3283386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288" y="2992152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3058995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/>
          <p:nvPr/>
        </p:nvCxnSpPr>
        <p:spPr>
          <a:xfrm flipV="1">
            <a:off x="4774494" y="3714697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553381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262147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70" y="2627497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61624" y="30849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GFP</a:t>
            </a:r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609477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3045368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The top functional unit produces the </a:t>
            </a:r>
            <a:r>
              <a:rPr lang="en-US" i="1" dirty="0" err="1" smtClean="0"/>
              <a:t>TetR</a:t>
            </a:r>
            <a:r>
              <a:rPr lang="en-US" i="1" dirty="0" smtClean="0"/>
              <a:t> protein constitutively, under control of promoter J23101. </a:t>
            </a:r>
            <a:r>
              <a:rPr lang="en-US" i="1" dirty="0" err="1" smtClean="0"/>
              <a:t>TetR</a:t>
            </a:r>
            <a:r>
              <a:rPr lang="en-US" i="1" dirty="0" smtClean="0"/>
              <a:t> represses </a:t>
            </a:r>
            <a:r>
              <a:rPr lang="en-US" i="1" dirty="0"/>
              <a:t>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Nucleic Acid Glyphs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821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88218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88218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821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88218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88218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9818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59818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59818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59818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59818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7800" y="2659818"/>
            <a:ext cx="9144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659818"/>
            <a:ext cx="9144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1418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1418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31418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14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1418"/>
            <a:ext cx="914400" cy="914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031418"/>
            <a:ext cx="914400" cy="914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6" y="5403018"/>
            <a:ext cx="914400" cy="914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403018"/>
            <a:ext cx="914400" cy="914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86" y="5403018"/>
            <a:ext cx="914400" cy="914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403018"/>
            <a:ext cx="9144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82" y="5403018"/>
            <a:ext cx="914400" cy="914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5" y="5403018"/>
            <a:ext cx="914400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58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Aptamer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2578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CDS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290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Blunt Restriction Site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574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Assembly Scar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866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Composite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Engineered Region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Sticky Restriction Site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6294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Insulator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5146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Sticky End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0010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 Glyph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8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Non-Coding RNA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006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ORI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4290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Operator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0574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Omitted Detail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5438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Poly-A Site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858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Primer Binding Site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Signature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4290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Ribosome Entry Site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0574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5438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Terminator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1722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ORI-T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1722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Recombination Site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736052" y="2051266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</a:t>
            </a:r>
            <a:r>
              <a:rPr lang="en-US" sz="1100" i="1" dirty="0" smtClean="0"/>
              <a:t>ecommended       alternate  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Nucleic Acid Glyphs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11650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11650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11650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07776"/>
            <a:ext cx="914400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07776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707776"/>
            <a:ext cx="914400" cy="914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07776"/>
            <a:ext cx="914400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07776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707776"/>
            <a:ext cx="914400" cy="914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111650"/>
            <a:ext cx="914400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11650"/>
            <a:ext cx="914400" cy="914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11650"/>
            <a:ext cx="914400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43000" y="2654450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Unspecified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800600" y="4058324"/>
            <a:ext cx="91440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Stability Element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00200" y="4058324"/>
            <a:ext cx="91440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Cleavage Site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332710" y="2651331"/>
            <a:ext cx="2021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Location (recommended)</a:t>
            </a:r>
            <a:endParaRPr lang="en-US" sz="14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40050"/>
            <a:ext cx="914400" cy="914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0050"/>
            <a:ext cx="914400" cy="9144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85800" y="244464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</a:t>
            </a:r>
            <a:r>
              <a:rPr lang="en-US" sz="1100" i="1" dirty="0" smtClean="0"/>
              <a:t>ecommended       alternate  </a:t>
            </a:r>
            <a:endParaRPr lang="en-US" sz="11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02983" y="2651331"/>
            <a:ext cx="162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Location (alternate)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84500" y="2488252"/>
            <a:ext cx="2743200" cy="261610"/>
            <a:chOff x="2743200" y="4572000"/>
            <a:chExt cx="2743200" cy="261610"/>
          </a:xfrm>
        </p:grpSpPr>
        <p:sp>
          <p:nvSpPr>
            <p:cNvPr id="56" name="TextBox 55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/>
                <a:t>DNA</a:t>
              </a:r>
              <a:endParaRPr lang="en-US" sz="1100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</a:t>
              </a:r>
              <a:r>
                <a:rPr lang="en-US" sz="1100" i="1" smtClean="0"/>
                <a:t>NA</a:t>
              </a:r>
              <a:endParaRPr lang="en-US" sz="1100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</a:t>
              </a:r>
              <a:r>
                <a:rPr lang="en-US" sz="1100" i="1" dirty="0" smtClean="0"/>
                <a:t>rotein</a:t>
              </a:r>
              <a:endParaRPr lang="en-US" sz="1100" i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43600" y="2488252"/>
            <a:ext cx="2743200" cy="261610"/>
            <a:chOff x="2743200" y="4572000"/>
            <a:chExt cx="2743200" cy="261610"/>
          </a:xfrm>
        </p:grpSpPr>
        <p:sp>
          <p:nvSpPr>
            <p:cNvPr id="60" name="TextBox 59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/>
                <a:t>DNA</a:t>
              </a:r>
              <a:endParaRPr lang="en-US" sz="1100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</a:t>
              </a:r>
              <a:r>
                <a:rPr lang="en-US" sz="1100" i="1" smtClean="0"/>
                <a:t>NA</a:t>
              </a:r>
              <a:endParaRPr lang="en-US" sz="1100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</a:t>
              </a:r>
              <a:r>
                <a:rPr lang="en-US" sz="1100" i="1" dirty="0" smtClean="0"/>
                <a:t>rotein</a:t>
              </a:r>
              <a:endParaRPr lang="en-US" sz="1100" i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829" y="3911972"/>
            <a:ext cx="2743200" cy="261610"/>
            <a:chOff x="2743200" y="4572000"/>
            <a:chExt cx="2743200" cy="261610"/>
          </a:xfrm>
        </p:grpSpPr>
        <p:sp>
          <p:nvSpPr>
            <p:cNvPr id="64" name="TextBox 63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/>
                <a:t>DNA</a:t>
              </a:r>
              <a:endParaRPr lang="en-US" sz="1100" i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</a:t>
              </a:r>
              <a:r>
                <a:rPr lang="en-US" sz="1100" i="1" smtClean="0"/>
                <a:t>NA</a:t>
              </a:r>
              <a:endParaRPr lang="en-US" sz="11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</a:t>
              </a:r>
              <a:r>
                <a:rPr lang="en-US" sz="1100" i="1" dirty="0" smtClean="0"/>
                <a:t>rotein</a:t>
              </a:r>
              <a:endParaRPr lang="en-US" sz="1100" i="1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88142" y="3911972"/>
            <a:ext cx="2743200" cy="261610"/>
            <a:chOff x="2743200" y="4572000"/>
            <a:chExt cx="2743200" cy="261610"/>
          </a:xfrm>
        </p:grpSpPr>
        <p:sp>
          <p:nvSpPr>
            <p:cNvPr id="68" name="TextBox 67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/>
                <a:t>DNA</a:t>
              </a:r>
              <a:endParaRPr lang="en-US" sz="1100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</a:t>
              </a:r>
              <a:r>
                <a:rPr lang="en-US" sz="1100" i="1" smtClean="0"/>
                <a:t>NA</a:t>
              </a:r>
              <a:endParaRPr lang="en-US" sz="1100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</a:t>
              </a:r>
              <a:r>
                <a:rPr lang="en-US" sz="1100" i="1" dirty="0" smtClean="0"/>
                <a:t>rotein</a:t>
              </a:r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71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" y="274638"/>
            <a:ext cx="8229600" cy="682625"/>
          </a:xfrm>
        </p:spPr>
        <p:txBody>
          <a:bodyPr/>
          <a:lstStyle/>
          <a:p>
            <a:r>
              <a:rPr lang="en-US" dirty="0" smtClean="0"/>
              <a:t>Molecular Species </a:t>
            </a:r>
            <a:r>
              <a:rPr lang="en-US" smtClean="0"/>
              <a:t>&amp; Interaction Glyphs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11" y="161095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98255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11" y="1610958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87" y="2982558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98255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982558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1711" y="1610958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982558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67345" y="2525358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Complex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059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Small Molecule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197711" y="1610958"/>
            <a:ext cx="1828800" cy="1222177"/>
            <a:chOff x="2971800" y="1600200"/>
            <a:chExt cx="1828800" cy="12221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1600200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600200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Macromolecule</a:t>
              </a:r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55311" y="25253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Nucleic Acid (Generic)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34787" y="3896958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Unspecified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71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Nucleic Acid (2-Strand)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83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Nucleic Acid (1-Strand)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3711" y="25253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 Glyph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140" y="230440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</a:t>
            </a:r>
            <a:r>
              <a:rPr lang="en-US" sz="1100" i="1" dirty="0" smtClean="0"/>
              <a:t>uperpose glyphs</a:t>
            </a:r>
            <a:endParaRPr lang="en-US" sz="11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111" y="138235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Molecular Species</a:t>
            </a:r>
            <a:endParaRPr lang="en-US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83111" y="4439035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Interaction</a:t>
            </a:r>
            <a:endParaRPr lang="en-US" b="1" u="sng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751175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751175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751175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751175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751175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Control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65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6549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Inhibition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833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Degradation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981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Stimulation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200400" y="2329032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</a:t>
            </a:r>
            <a:r>
              <a:rPr lang="en-US" sz="1100" i="1" dirty="0" smtClean="0"/>
              <a:t>ecommended       alternate  </a:t>
            </a:r>
            <a:endParaRPr lang="en-US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77587" y="367345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</a:t>
            </a:r>
            <a:r>
              <a:rPr lang="en-US" sz="1100" i="1" dirty="0" smtClean="0"/>
              <a:t>ecommended       alternate  </a:t>
            </a:r>
            <a:endParaRPr lang="en-US" sz="1100" i="1" dirty="0"/>
          </a:p>
        </p:txBody>
      </p:sp>
      <p:sp>
        <p:nvSpPr>
          <p:cNvPr id="42" name="Rectangle 41"/>
          <p:cNvSpPr/>
          <p:nvPr/>
        </p:nvSpPr>
        <p:spPr>
          <a:xfrm>
            <a:off x="1914730" y="2298130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689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aking SBOL Visual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your favorite graphics editor: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glyphs can </a:t>
            </a:r>
            <a:r>
              <a:rPr lang="en-US" dirty="0" smtClean="0"/>
              <a:t>be drawn directly</a:t>
            </a:r>
          </a:p>
          <a:p>
            <a:pPr lvl="1"/>
            <a:r>
              <a:rPr lang="en-US" dirty="0" smtClean="0"/>
              <a:t>Glyph set available: </a:t>
            </a:r>
            <a:r>
              <a:rPr lang="en-US" dirty="0">
                <a:hlinkClick r:id="rId2"/>
              </a:rPr>
              <a:t>http://sbolstandard.org/visual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Specialized visualization tools:</a:t>
            </a:r>
          </a:p>
          <a:p>
            <a:pPr lvl="1"/>
            <a:r>
              <a:rPr lang="en-US" dirty="0"/>
              <a:t>Pigeon: </a:t>
            </a:r>
            <a:r>
              <a:rPr lang="en-US" dirty="0">
                <a:hlinkClick r:id="rId3"/>
              </a:rPr>
              <a:t>http://pigeoncad.org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VisBOL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://visbol.org/design/</a:t>
            </a:r>
            <a:endParaRPr lang="en-US" dirty="0" smtClean="0"/>
          </a:p>
          <a:p>
            <a:pPr lvl="1"/>
            <a:r>
              <a:rPr lang="en-US" dirty="0" err="1" smtClean="0"/>
              <a:t>GraphViz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http://www.graphviz.org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DNAPlotLib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https://github.com/VoigtLab/</a:t>
            </a:r>
            <a:r>
              <a:rPr lang="en-US" dirty="0" smtClean="0">
                <a:hlinkClick r:id="rId6"/>
              </a:rPr>
              <a:t>dnaplotlib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19192</TotalTime>
  <Words>325</Words>
  <Application>Microsoft Macintosh PowerPoint</Application>
  <PresentationFormat>On-screen Show (4:3)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</vt:lpstr>
      <vt:lpstr>ＭＳ Ｐゴシック</vt:lpstr>
      <vt:lpstr>Arial</vt:lpstr>
      <vt:lpstr>bbn_template</vt:lpstr>
      <vt:lpstr>Quick Introduction to SBOL Visual 2.0</vt:lpstr>
      <vt:lpstr>Diagram Elements</vt:lpstr>
      <vt:lpstr>Flexibility of Style</vt:lpstr>
      <vt:lpstr>Complex Example Diagram</vt:lpstr>
      <vt:lpstr>Nucleic Acid Glyphs</vt:lpstr>
      <vt:lpstr>Nucleic Acid Glyphs</vt:lpstr>
      <vt:lpstr>Molecular Species &amp; Interaction Glyphs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125</cp:revision>
  <dcterms:created xsi:type="dcterms:W3CDTF">2014-09-25T19:50:53Z</dcterms:created>
  <dcterms:modified xsi:type="dcterms:W3CDTF">2018-01-03T12:09:41Z</dcterms:modified>
</cp:coreProperties>
</file>