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9753600" cx="13004800"/>
  <p:notesSz cx="6858000" cy="9144000"/>
  <p:embeddedFontLst>
    <p:embeddedFont>
      <p:font typeface="Cabin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bin-bold.fntdata"/><Relationship Id="rId27" Type="http://schemas.openxmlformats.org/officeDocument/2006/relationships/font" Target="fonts/Cab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ab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8423275" y="2505074"/>
            <a:ext cx="4521199" cy="2787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2771775" y="-206375"/>
            <a:ext cx="4521199" cy="8210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927100" y="1638300"/>
            <a:ext cx="11150600" cy="328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927100" y="5029200"/>
            <a:ext cx="111506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1951038" y="5527675"/>
            <a:ext cx="9102725" cy="2492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6378575" y="3165474"/>
            <a:ext cx="8610599" cy="278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727075" y="454024"/>
            <a:ext cx="8610599" cy="821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7476" lvl="0" marL="1066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1pPr>
            <a:lvl2pPr indent="-387476" lvl="1" marL="15113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2pPr>
            <a:lvl3pPr indent="-387476" lvl="2" marL="1955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3pPr>
            <a:lvl4pPr indent="-387476" lvl="3" marL="24003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4pPr>
            <a:lvl5pPr indent="-387476" lvl="4" marL="2844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5pPr>
            <a:lvl6pPr indent="-387476" lvl="5" marL="33020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6pPr>
            <a:lvl7pPr indent="-387477" lvl="6" marL="3759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7pPr>
            <a:lvl8pPr indent="-387477" lvl="7" marL="42164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8pPr>
            <a:lvl9pPr indent="-387477" lvl="8" marL="46736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927100" y="2540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3460749" y="247649"/>
            <a:ext cx="6083300" cy="111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7476" lvl="0" marL="1066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1pPr>
            <a:lvl2pPr indent="-387476" lvl="1" marL="15113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2pPr>
            <a:lvl3pPr indent="-387476" lvl="2" marL="1955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3pPr>
            <a:lvl4pPr indent="-387476" lvl="3" marL="24003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4pPr>
            <a:lvl5pPr indent="-387476" lvl="4" marL="2844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5pPr>
            <a:lvl6pPr indent="-387476" lvl="5" marL="33020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6pPr>
            <a:lvl7pPr indent="-387477" lvl="6" marL="3759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7pPr>
            <a:lvl8pPr indent="-387477" lvl="7" marL="42164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8pPr>
            <a:lvl9pPr indent="-387477" lvl="8" marL="46736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27100" y="2540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27100" y="2540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927100" y="2781300"/>
            <a:ext cx="5499099" cy="6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6578600" y="2781300"/>
            <a:ext cx="5499099" cy="6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927100" y="1638300"/>
            <a:ext cx="11150600" cy="328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5937249" y="19049"/>
            <a:ext cx="1130299" cy="11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027112" y="6267450"/>
            <a:ext cx="11053761" cy="1936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027112" y="4133850"/>
            <a:ext cx="11053761" cy="21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927100" y="2540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927100" y="2781300"/>
            <a:ext cx="1115060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7476" lvl="0" marL="1066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1pPr>
            <a:lvl2pPr indent="-387476" lvl="1" marL="15113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2pPr>
            <a:lvl3pPr indent="-387476" lvl="2" marL="1955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3pPr>
            <a:lvl4pPr indent="-387476" lvl="3" marL="24003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4pPr>
            <a:lvl5pPr indent="-387476" lvl="4" marL="2844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5pPr>
            <a:lvl6pPr indent="-387476" lvl="5" marL="33020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6pPr>
            <a:lvl7pPr indent="-387477" lvl="6" marL="3759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7pPr>
            <a:lvl8pPr indent="-387477" lvl="7" marL="42164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8pPr>
            <a:lvl9pPr indent="-387477" lvl="8" marL="46736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1951038" y="5527675"/>
            <a:ext cx="9102725" cy="2492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927100" y="1638300"/>
            <a:ext cx="11150600" cy="328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927100" y="1638300"/>
            <a:ext cx="11150600" cy="328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927100" y="5029200"/>
            <a:ext cx="5499099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6578600" y="5029200"/>
            <a:ext cx="5499099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027112" y="6267450"/>
            <a:ext cx="11053761" cy="1936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027112" y="4133850"/>
            <a:ext cx="11053761" cy="21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27100" y="1638300"/>
            <a:ext cx="11150600" cy="328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27100" y="5029200"/>
            <a:ext cx="111506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927100" y="2540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927100" y="2781300"/>
            <a:ext cx="1115060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7476" lvl="0" marL="10668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1pPr>
            <a:lvl2pPr indent="-387476" lvl="1" marL="15113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2pPr>
            <a:lvl3pPr indent="-387476" lvl="2" marL="19558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3pPr>
            <a:lvl4pPr indent="-387476" lvl="3" marL="24003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4pPr>
            <a:lvl5pPr indent="-387476" lvl="4" marL="28448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5pPr>
            <a:lvl6pPr indent="-387476" lvl="5" marL="33020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6pPr>
            <a:lvl7pPr indent="-387477" lvl="6" marL="37592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7pPr>
            <a:lvl8pPr indent="-387477" lvl="7" marL="42164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8pPr>
            <a:lvl9pPr indent="-387477" lvl="8" marL="46736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92100" y="3114875"/>
            <a:ext cx="124206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5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Synthetic Biology Open Language Visual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US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Graphical notation for forward engineering of biology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16737" y="5833575"/>
            <a:ext cx="119712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Jackie Quinn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COMBINE - August 19</a:t>
            </a: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201</a:t>
            </a: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50900" y="-812800"/>
            <a:ext cx="14312899" cy="1074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7220800" y="8636000"/>
            <a:ext cx="53504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D9D9D9"/>
                </a:solidFill>
                <a:latin typeface="Cabin"/>
                <a:ea typeface="Cabin"/>
                <a:cs typeface="Cabin"/>
                <a:sym typeface="Cabin"/>
              </a:rPr>
              <a:t>UC Berkeley iGEM 2012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700" y="0"/>
            <a:ext cx="13020675" cy="976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8366750" y="8636000"/>
            <a:ext cx="4280700" cy="660300"/>
          </a:xfrm>
          <a:prstGeom prst="rect">
            <a:avLst/>
          </a:prstGeom>
          <a:solidFill>
            <a:srgbClr val="FFFFFF">
              <a:alpha val="61540"/>
            </a:srgb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University of Washington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927100" y="36449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software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350" y="342900"/>
            <a:ext cx="10244137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234950" y="5797550"/>
            <a:ext cx="2671761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DeviceEditor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j5.jbei.org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9100" y="3035300"/>
            <a:ext cx="8305799" cy="50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10323511" y="8401050"/>
            <a:ext cx="22479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GenoCAD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genocad.org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5364478" y="8623300"/>
            <a:ext cx="72068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SBOL Designer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http://clarkparsia.github.io/sbol/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50" y="561425"/>
            <a:ext cx="9947299" cy="684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" y="1155700"/>
            <a:ext cx="12514261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6512901" y="8401050"/>
            <a:ext cx="60585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JBEI-ICE, Pigeon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public-registry.jbei.org, pigeoncad.org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3149600"/>
            <a:ext cx="12839700" cy="2951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8400671" y="8401050"/>
            <a:ext cx="41706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BioCompiler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synbiotools.bbn.com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8400671" y="8401050"/>
            <a:ext cx="41706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Raven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ravencad.org</a:t>
            </a:r>
          </a:p>
        </p:txBody>
      </p:sp>
      <p:pic>
        <p:nvPicPr>
          <p:cNvPr descr="raven_result.png"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950" y="330375"/>
            <a:ext cx="9272899" cy="80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C_moleculeEditor.jp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8872625" cy="53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6834186" y="8636000"/>
            <a:ext cx="5737225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VectorNTI Express Designer</a:t>
            </a:r>
          </a:p>
        </p:txBody>
      </p:sp>
      <p:pic>
        <p:nvPicPr>
          <p:cNvPr descr="pUC_synBioDesign.jpg"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725" y="2774600"/>
            <a:ext cx="9355074" cy="562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927100" y="3873500"/>
            <a:ext cx="11150700" cy="24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8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SBOL Visual 2.0?</a:t>
            </a:r>
          </a:p>
        </p:txBody>
      </p:sp>
      <p:pic>
        <p:nvPicPr>
          <p:cNvPr descr="toggle_switch"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775" y="244462"/>
            <a:ext cx="10801350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050" y="6751300"/>
            <a:ext cx="3483325" cy="16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5764175" y="6675150"/>
            <a:ext cx="865199" cy="167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9600">
                <a:latin typeface="Cabin"/>
                <a:ea typeface="Cabin"/>
                <a:cs typeface="Cabin"/>
                <a:sym typeface="Cabin"/>
              </a:rPr>
              <a:t>+</a:t>
            </a:r>
          </a:p>
        </p:txBody>
      </p:sp>
      <p:pic>
        <p:nvPicPr>
          <p:cNvPr descr="SBOLlogo2_notext.png" id="204" name="Shape 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4475" y="6751300"/>
            <a:ext cx="4921997" cy="188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927100" y="36449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8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SBOL</a:t>
            </a:r>
            <a:r>
              <a:rPr b="0" i="0" lang="en-US" sz="8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8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SBOL</a:t>
            </a:r>
            <a:r>
              <a:rPr b="0" i="0" lang="en-US" sz="8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8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</a:t>
            </a:r>
            <a:r>
              <a:rPr b="0" i="0" lang="en-US" sz="8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isual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(the basics)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1200" y="1587500"/>
            <a:ext cx="3949700" cy="430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3178175" y="1085850"/>
            <a:ext cx="6648450" cy="74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SBOL Visual Working Group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368675" y="3319375"/>
            <a:ext cx="4798200" cy="60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Aaron Adler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Jacob Beal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Swapnil Bhatia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Patrick Cai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Joanna Chen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latin typeface="Cabin"/>
                <a:ea typeface="Cabin"/>
                <a:cs typeface="Cabin"/>
                <a:sym typeface="Cabin"/>
              </a:rPr>
              <a:t>Kevin Clancy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Robert Sidney Cox III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Michal Galdzicki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Nathan Hillson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Cory Li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6449950" y="3319375"/>
            <a:ext cx="4923899" cy="534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Chris Myers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Umesh P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Matthew Pocock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Jackie Quinn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Cesar Rodriguez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Herbert Sauro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Larisa Soldatova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Guy-Bart Stan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Grimaldo Urena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Alan Villalobos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Mandy Wilson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927100" y="58293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7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www.sbolstandard.org/visual</a:t>
            </a:r>
            <a:br>
              <a:rPr b="0" i="0" lang="en-US" sz="7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7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visual@sbolstandard.org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927100" y="2197100"/>
            <a:ext cx="11150600" cy="34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10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Thank You!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114300"/>
            <a:ext cx="12407900" cy="81930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4121673" y="8623300"/>
            <a:ext cx="8449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visual representation of genetic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30200" y="546100"/>
            <a:ext cx="609599" cy="927100"/>
          </a:xfrm>
          <a:prstGeom prst="rect">
            <a:avLst/>
          </a:prstGeom>
          <a:solidFill>
            <a:schemeClr val="accent1"/>
          </a:solidFill>
          <a:ln cap="rnd" cmpd="sng" w="25400">
            <a:solidFill>
              <a:schemeClr val="dk1">
                <a:alpha val="0"/>
              </a:scheme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5486400" y="546100"/>
            <a:ext cx="609599" cy="927100"/>
          </a:xfrm>
          <a:prstGeom prst="rect">
            <a:avLst/>
          </a:prstGeom>
          <a:solidFill>
            <a:schemeClr val="accent1"/>
          </a:solidFill>
          <a:ln cap="rnd" cmpd="sng" w="25400">
            <a:solidFill>
              <a:schemeClr val="dk1">
                <a:alpha val="0"/>
              </a:scheme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5727700" y="3848100"/>
            <a:ext cx="368299" cy="927100"/>
          </a:xfrm>
          <a:prstGeom prst="rect">
            <a:avLst/>
          </a:prstGeom>
          <a:solidFill>
            <a:schemeClr val="accent1"/>
          </a:solidFill>
          <a:ln cap="rnd" cmpd="sng" w="25400">
            <a:solidFill>
              <a:schemeClr val="dk1">
                <a:alpha val="0"/>
              </a:scheme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90500" y="3848100"/>
            <a:ext cx="609599" cy="927100"/>
          </a:xfrm>
          <a:prstGeom prst="rect">
            <a:avLst/>
          </a:prstGeom>
          <a:solidFill>
            <a:schemeClr val="accent1"/>
          </a:solidFill>
          <a:ln cap="rnd" cmpd="sng" w="25400">
            <a:solidFill>
              <a:schemeClr val="dk1">
                <a:alpha val="0"/>
              </a:scheme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927100" y="254000"/>
            <a:ext cx="11150700" cy="2450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927100" y="2781300"/>
            <a:ext cx="11150700" cy="608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gure1.png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62" y="852575"/>
            <a:ext cx="12271274" cy="787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927100" y="2781300"/>
            <a:ext cx="11150700" cy="608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5778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abin"/>
            </a:pPr>
            <a:r>
              <a:rPr lang="en-US" sz="5500">
                <a:latin typeface="Cabin"/>
                <a:ea typeface="Cabin"/>
                <a:cs typeface="Cabin"/>
                <a:sym typeface="Cabin"/>
              </a:rPr>
              <a:t>Compatibility with current practice</a:t>
            </a:r>
          </a:p>
          <a:p>
            <a:pPr indent="-57785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Cabin"/>
            </a:pPr>
            <a:r>
              <a:rPr lang="en-US" sz="5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Flexibility</a:t>
            </a:r>
          </a:p>
          <a:p>
            <a:pPr indent="-577850" lvl="0" marL="457200">
              <a:lnSpc>
                <a:spcPct val="150000"/>
              </a:lnSpc>
              <a:spcBef>
                <a:spcPts val="0"/>
              </a:spcBef>
              <a:buSzPct val="100000"/>
              <a:buFont typeface="Cabin"/>
            </a:pPr>
            <a:r>
              <a:rPr lang="en-US" sz="5500">
                <a:latin typeface="Cabin"/>
                <a:ea typeface="Cabin"/>
                <a:cs typeface="Cabin"/>
                <a:sym typeface="Cabin"/>
              </a:rPr>
              <a:t>Ease of use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927050" y="330300"/>
            <a:ext cx="11150700" cy="24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8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Symbol Design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4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(what we focus 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000" y="342900"/>
            <a:ext cx="9702800" cy="80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6937647" y="8623300"/>
            <a:ext cx="56337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symbol 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00" y="2076450"/>
            <a:ext cx="11506200" cy="51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7519697" y="8623300"/>
            <a:ext cx="50516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relationship to SBOL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927100" y="36449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in various contexts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100" y="-76200"/>
            <a:ext cx="10883899" cy="989488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7220800" y="8636000"/>
            <a:ext cx="5350499" cy="660300"/>
          </a:xfrm>
          <a:prstGeom prst="rect">
            <a:avLst/>
          </a:prstGeom>
          <a:solidFill>
            <a:srgbClr val="FFFFFF">
              <a:alpha val="61540"/>
            </a:srgb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Temme, Zhao, Voigt, PNAS 2012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