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9753600" cx="13004800"/>
  <p:notesSz cx="6858000" cy="9144000"/>
  <p:embeddedFontLst>
    <p:embeddedFont>
      <p:font typeface="Cab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bin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b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bin-boldItalic.fntdata"/><Relationship Id="rId30" Type="http://schemas.openxmlformats.org/officeDocument/2006/relationships/font" Target="fonts/Cabi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9" name="Shape 19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8" name="Shape 11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title"/>
          </p:nvPr>
        </p:nvSpPr>
        <p:spPr>
          <a:xfrm rot="5400000">
            <a:off x="8423275" y="2505074"/>
            <a:ext cx="4521199" cy="27876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0" name="Shape 10"/>
          <p:cNvSpPr txBox="1"/>
          <p:nvPr>
            <p:ph idx="1" type="body"/>
          </p:nvPr>
        </p:nvSpPr>
        <p:spPr>
          <a:xfrm rot="5400000">
            <a:off x="2771775" y="-206375"/>
            <a:ext cx="4521199" cy="82105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927100" y="5029200"/>
            <a:ext cx="111506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 rot="5400000">
            <a:off x="6378575" y="3165474"/>
            <a:ext cx="8610599" cy="278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 rot="5400000">
            <a:off x="727075" y="454024"/>
            <a:ext cx="8610599" cy="821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476" lvl="0" marL="1066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1pPr>
            <a:lvl2pPr indent="-387476" lvl="1" marL="1511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2pPr>
            <a:lvl3pPr indent="-387476" lvl="2" marL="1955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3pPr>
            <a:lvl4pPr indent="-387476" lvl="3" marL="2400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4pPr>
            <a:lvl5pPr indent="-387476" lvl="4" marL="2844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5pPr>
            <a:lvl6pPr indent="-387476" lvl="5" marL="33020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6pPr>
            <a:lvl7pPr indent="-387477" lvl="6" marL="3759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7pPr>
            <a:lvl8pPr indent="-387477" lvl="7" marL="42164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8pPr>
            <a:lvl9pPr indent="-387477" lvl="8" marL="46736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 rot="5400000">
            <a:off x="3460749" y="247649"/>
            <a:ext cx="6083300" cy="1115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476" lvl="0" marL="1066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1pPr>
            <a:lvl2pPr indent="-387476" lvl="1" marL="1511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2pPr>
            <a:lvl3pPr indent="-387476" lvl="2" marL="1955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3pPr>
            <a:lvl4pPr indent="-387476" lvl="3" marL="2400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4pPr>
            <a:lvl5pPr indent="-387476" lvl="4" marL="2844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5pPr>
            <a:lvl6pPr indent="-387476" lvl="5" marL="33020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6pPr>
            <a:lvl7pPr indent="-387477" lvl="6" marL="3759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7pPr>
            <a:lvl8pPr indent="-387477" lvl="7" marL="42164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8pPr>
            <a:lvl9pPr indent="-387477" lvl="8" marL="46736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/>
          <p:nvPr>
            <p:ph idx="2" type="pic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2" type="body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3" type="body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4" type="body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927100" y="2781300"/>
            <a:ext cx="5499099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6578600" y="2781300"/>
            <a:ext cx="5499099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 rot="5400000">
            <a:off x="5937249" y="19049"/>
            <a:ext cx="1130299" cy="11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476" lvl="0" marL="1066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1pPr>
            <a:lvl2pPr indent="-387476" lvl="1" marL="1511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2pPr>
            <a:lvl3pPr indent="-387476" lvl="2" marL="1955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3pPr>
            <a:lvl4pPr indent="-387476" lvl="3" marL="24003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4pPr>
            <a:lvl5pPr indent="-387476" lvl="4" marL="28448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5pPr>
            <a:lvl6pPr indent="-387476" lvl="5" marL="33020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6pPr>
            <a:lvl7pPr indent="-387477" lvl="6" marL="37592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7pPr>
            <a:lvl8pPr indent="-387477" lvl="7" marL="42164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8pPr>
            <a:lvl9pPr indent="-387477" lvl="8" marL="467360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82" name="Shape 82"/>
          <p:cNvSpPr txBox="1"/>
          <p:nvPr>
            <p:ph idx="1" type="subTitle"/>
          </p:nvPr>
        </p:nvSpPr>
        <p:spPr>
          <a:xfrm>
            <a:off x="1951038" y="5527675"/>
            <a:ext cx="9102725" cy="2492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1pPr>
            <a:lvl2pPr indent="0" lvl="1" marL="4572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2pPr>
            <a:lvl3pPr indent="0" lvl="2" marL="9144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3pPr>
            <a:lvl4pPr indent="0" lvl="3" marL="13716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4pPr>
            <a:lvl5pPr indent="0" lvl="4" marL="18288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5pPr>
            <a:lvl6pPr indent="0" lvl="5" marL="22860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6pPr>
            <a:lvl7pPr indent="0" lvl="6" marL="27432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7pPr>
            <a:lvl8pPr indent="0" lvl="7" marL="32004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8pPr>
            <a:lvl9pPr indent="0" lvl="8" marL="3657600" marR="0" rtl="0" algn="ctr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/>
          <p:nvPr>
            <p:ph idx="2" type="pic"/>
          </p:nvPr>
        </p:nvSpPr>
        <p:spPr>
          <a:xfrm>
            <a:off x="2549525" y="871537"/>
            <a:ext cx="7802563" cy="5851525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650875" y="388937"/>
            <a:ext cx="4278312" cy="16525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5084762" y="388937"/>
            <a:ext cx="7269161" cy="83232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2" type="body"/>
          </p:nvPr>
        </p:nvSpPr>
        <p:spPr>
          <a:xfrm>
            <a:off x="650875" y="2041525"/>
            <a:ext cx="4278312" cy="6670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650875" y="390525"/>
            <a:ext cx="11703050" cy="1625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50875" y="2182813"/>
            <a:ext cx="5745162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650875" y="3092450"/>
            <a:ext cx="5745162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3" type="body"/>
          </p:nvPr>
        </p:nvSpPr>
        <p:spPr>
          <a:xfrm>
            <a:off x="6605588" y="2182813"/>
            <a:ext cx="5748336" cy="9096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4" type="body"/>
          </p:nvPr>
        </p:nvSpPr>
        <p:spPr>
          <a:xfrm>
            <a:off x="6605588" y="3092450"/>
            <a:ext cx="5748336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defRPr/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defRPr/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defRPr/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defRPr/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927100" y="5029200"/>
            <a:ext cx="54990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6578600" y="5029200"/>
            <a:ext cx="5499099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1027112" y="6267450"/>
            <a:ext cx="11053761" cy="19367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 algn="l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1027112" y="4133850"/>
            <a:ext cx="11053761" cy="2133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rtl="0">
              <a:spcBef>
                <a:spcPts val="0"/>
              </a:spcBef>
              <a:buFont typeface="Cabin"/>
              <a:buNone/>
              <a:defRPr/>
            </a:lvl1pPr>
            <a:lvl2pPr indent="0" lvl="1" marL="457200" rtl="0">
              <a:spcBef>
                <a:spcPts val="0"/>
              </a:spcBef>
              <a:buFont typeface="Cabin"/>
              <a:buNone/>
              <a:defRPr/>
            </a:lvl2pPr>
            <a:lvl3pPr indent="0" lvl="2" marL="914400" rtl="0">
              <a:spcBef>
                <a:spcPts val="0"/>
              </a:spcBef>
              <a:buFont typeface="Cabin"/>
              <a:buNone/>
              <a:defRPr/>
            </a:lvl3pPr>
            <a:lvl4pPr indent="0" lvl="3" marL="1371600" rtl="0">
              <a:spcBef>
                <a:spcPts val="0"/>
              </a:spcBef>
              <a:buFont typeface="Cabin"/>
              <a:buNone/>
              <a:defRPr/>
            </a:lvl4pPr>
            <a:lvl5pPr indent="0" lvl="4" marL="1828800" rtl="0">
              <a:spcBef>
                <a:spcPts val="0"/>
              </a:spcBef>
              <a:buFont typeface="Cabin"/>
              <a:buNone/>
              <a:defRPr/>
            </a:lvl5pPr>
            <a:lvl6pPr indent="0" lvl="5" marL="2286000" rtl="0">
              <a:spcBef>
                <a:spcPts val="0"/>
              </a:spcBef>
              <a:buFont typeface="Cabin"/>
              <a:buNone/>
              <a:defRPr/>
            </a:lvl6pPr>
            <a:lvl7pPr indent="0" lvl="6" marL="2743200" rtl="0">
              <a:spcBef>
                <a:spcPts val="0"/>
              </a:spcBef>
              <a:buFont typeface="Cabin"/>
              <a:buNone/>
              <a:defRPr/>
            </a:lvl7pPr>
            <a:lvl8pPr indent="0" lvl="7" marL="3200400" rtl="0">
              <a:spcBef>
                <a:spcPts val="0"/>
              </a:spcBef>
              <a:buFont typeface="Cabin"/>
              <a:buNone/>
              <a:defRPr/>
            </a:lvl8pPr>
            <a:lvl9pPr indent="0" lvl="8" marL="3657600" rtl="0">
              <a:spcBef>
                <a:spcPts val="0"/>
              </a:spcBef>
              <a:buFont typeface="Cabin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927100" y="1638300"/>
            <a:ext cx="11150600" cy="3289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927100" y="5029200"/>
            <a:ext cx="11150600" cy="113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927100" y="2540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defRPr/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defRPr/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defRPr/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defRPr/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defRPr/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defRPr/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defRPr/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defRPr/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927100" y="2781300"/>
            <a:ext cx="11150600" cy="6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387476" lvl="0" marL="10668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1pPr>
            <a:lvl2pPr indent="-387476" lvl="1" marL="15113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2pPr>
            <a:lvl3pPr indent="-387476" lvl="2" marL="19558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3pPr>
            <a:lvl4pPr indent="-387476" lvl="3" marL="24003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4pPr>
            <a:lvl5pPr indent="-387476" lvl="4" marL="28448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5pPr>
            <a:lvl6pPr indent="-387476" lvl="5" marL="33020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6pPr>
            <a:lvl7pPr indent="-387477" lvl="6" marL="37592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7pPr>
            <a:lvl8pPr indent="-387477" lvl="7" marL="42164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8pPr>
            <a:lvl9pPr indent="-387477" lvl="8" marL="4673600" marR="0" rtl="0" algn="l">
              <a:spcBef>
                <a:spcPts val="3700"/>
              </a:spcBef>
              <a:spcAft>
                <a:spcPts val="0"/>
              </a:spcAft>
              <a:buClr>
                <a:schemeClr val="dk1"/>
              </a:buClr>
              <a:buFont typeface="Cabin"/>
              <a:buChar char="•"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5.png"/><Relationship Id="rId4" Type="http://schemas.openxmlformats.org/officeDocument/2006/relationships/image" Target="../media/image0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292100" y="3114875"/>
            <a:ext cx="124206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5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Synthetic Biology Open Language Visual</a:t>
            </a:r>
            <a:br>
              <a:rPr b="0" i="0" lang="en-US" sz="6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4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 open-source graphical standard for synthetic biology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516737" y="5833575"/>
            <a:ext cx="11971200" cy="1219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Jackie Quinn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SBGN 10 - August 17</a:t>
            </a: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201</a:t>
            </a: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50900" y="-812800"/>
            <a:ext cx="14312899" cy="1074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700" y="0"/>
            <a:ext cx="13020675" cy="976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927100" y="36449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software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350" y="342900"/>
            <a:ext cx="10244137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 txBox="1"/>
          <p:nvPr/>
        </p:nvSpPr>
        <p:spPr>
          <a:xfrm>
            <a:off x="234950" y="5797550"/>
            <a:ext cx="2671761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DeviceEditor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j5.jbei.org</a:t>
            </a:r>
          </a:p>
        </p:txBody>
      </p:sp>
      <p:pic>
        <p:nvPicPr>
          <p:cNvPr id="159" name="Shape 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9100" y="3035300"/>
            <a:ext cx="8305799" cy="508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 txBox="1"/>
          <p:nvPr/>
        </p:nvSpPr>
        <p:spPr>
          <a:xfrm>
            <a:off x="10323511" y="8401050"/>
            <a:ext cx="22479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GenoCAD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genocad.org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Shape 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0" y="3251200"/>
            <a:ext cx="11061700" cy="34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/>
          <p:nvPr/>
        </p:nvSpPr>
        <p:spPr>
          <a:xfrm>
            <a:off x="9442450" y="8623300"/>
            <a:ext cx="3128962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 Designer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00" y="1155700"/>
            <a:ext cx="12514261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 txBox="1"/>
          <p:nvPr/>
        </p:nvSpPr>
        <p:spPr>
          <a:xfrm>
            <a:off x="8290547" y="8401050"/>
            <a:ext cx="42810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JBEI-ICE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public-registry.jbei.org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3149600"/>
            <a:ext cx="12839700" cy="295116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Shape 178"/>
          <p:cNvSpPr txBox="1"/>
          <p:nvPr/>
        </p:nvSpPr>
        <p:spPr>
          <a:xfrm>
            <a:off x="8793973" y="8401050"/>
            <a:ext cx="3777299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BioCompiler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synbiotools.bbn.com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ven_result.png"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2025" y="680350"/>
            <a:ext cx="9140749" cy="7955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6834186" y="8636000"/>
            <a:ext cx="57372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3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Raven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/>
        </p:nvSpPr>
        <p:spPr>
          <a:xfrm>
            <a:off x="6834186" y="8636000"/>
            <a:ext cx="5737225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VectorNTI Express Designer</a:t>
            </a:r>
          </a:p>
        </p:txBody>
      </p:sp>
      <p:pic>
        <p:nvPicPr>
          <p:cNvPr descr="pUC_moleculeEditor.jpg"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083076" cy="4861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UC_synBioDesign.jpg" id="191" name="Shape 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450" y="2301725"/>
            <a:ext cx="10279350" cy="618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927100" y="3644900"/>
            <a:ext cx="11150700" cy="2450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8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 Visual 2.0?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927100" y="36449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lang="en-US" sz="8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</a:t>
            </a: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8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</a:t>
            </a: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8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</a:t>
            </a: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isual 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(the basics)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1200" y="1587500"/>
            <a:ext cx="3949700" cy="43052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/>
          <p:nvPr/>
        </p:nvSpPr>
        <p:spPr>
          <a:xfrm>
            <a:off x="3178175" y="1085850"/>
            <a:ext cx="6648450" cy="749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45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SBOL Visual Working Group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368675" y="3319375"/>
            <a:ext cx="4798200" cy="6025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Aaron Adler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Jacob Beal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Swapnil Bhatia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Patrick Cai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Joanna Chen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latin typeface="Cabin"/>
                <a:ea typeface="Cabin"/>
                <a:cs typeface="Cabin"/>
                <a:sym typeface="Cabin"/>
              </a:rPr>
              <a:t>Kevin Clancy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Robert Sidney Cox III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Michal Galdzicki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Nathan Hillson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latin typeface="Cabin"/>
                <a:ea typeface="Cabin"/>
                <a:cs typeface="Cabin"/>
                <a:sym typeface="Cabin"/>
              </a:rPr>
              <a:t>Cory Li</a:t>
            </a: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3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4" name="Shape 204"/>
          <p:cNvSpPr txBox="1"/>
          <p:nvPr/>
        </p:nvSpPr>
        <p:spPr>
          <a:xfrm>
            <a:off x="6449950" y="3319375"/>
            <a:ext cx="4923899" cy="534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Chris Myers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Umesh P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Matthew Pocock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Jackie Quinn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Cesar Rodriguez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Herbert Sauro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Larisa Soldatova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Guy-Bart Stan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Grimaldo Urena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Alan Villalobos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-US"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Mandy Wilson</a:t>
            </a: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/>
          <p:nvPr>
            <p:ph type="title"/>
          </p:nvPr>
        </p:nvSpPr>
        <p:spPr>
          <a:xfrm>
            <a:off x="927100" y="58293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7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www.sbolstandard.org/visual</a:t>
            </a:r>
            <a:br>
              <a:rPr b="0" i="0" lang="en-US" sz="7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7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visual@sbolstandard.org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x="927100" y="2197100"/>
            <a:ext cx="111506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10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Thank You!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" y="2527300"/>
            <a:ext cx="12484099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 txBox="1"/>
          <p:nvPr/>
        </p:nvSpPr>
        <p:spPr>
          <a:xfrm>
            <a:off x="10123486" y="8401050"/>
            <a:ext cx="2447925" cy="1104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PigeonCAD</a:t>
            </a: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pigeoncad.org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14300"/>
            <a:ext cx="12407900" cy="81930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5008562" y="8623300"/>
            <a:ext cx="756285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visual representation of genetic design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330200" y="546100"/>
            <a:ext cx="609599" cy="927100"/>
          </a:xfrm>
          <a:prstGeom prst="rect">
            <a:avLst/>
          </a:prstGeom>
          <a:solidFill>
            <a:schemeClr val="accent1"/>
          </a:solidFill>
          <a:ln cap="rnd" cmpd="sng" w="25400">
            <a:solidFill>
              <a:schemeClr val="dk1">
                <a:alpha val="0"/>
              </a:scheme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5486400" y="546100"/>
            <a:ext cx="609599" cy="927100"/>
          </a:xfrm>
          <a:prstGeom prst="rect">
            <a:avLst/>
          </a:prstGeom>
          <a:solidFill>
            <a:schemeClr val="accent1"/>
          </a:solidFill>
          <a:ln cap="rnd" cmpd="sng" w="25400">
            <a:solidFill>
              <a:schemeClr val="dk1">
                <a:alpha val="0"/>
              </a:scheme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5727700" y="3848100"/>
            <a:ext cx="368299" cy="927100"/>
          </a:xfrm>
          <a:prstGeom prst="rect">
            <a:avLst/>
          </a:prstGeom>
          <a:solidFill>
            <a:schemeClr val="accent1"/>
          </a:solidFill>
          <a:ln cap="rnd" cmpd="sng" w="25400">
            <a:solidFill>
              <a:schemeClr val="dk1">
                <a:alpha val="0"/>
              </a:scheme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190500" y="3848100"/>
            <a:ext cx="609599" cy="927100"/>
          </a:xfrm>
          <a:prstGeom prst="rect">
            <a:avLst/>
          </a:prstGeom>
          <a:solidFill>
            <a:schemeClr val="accent1"/>
          </a:solidFill>
          <a:ln cap="rnd" cmpd="sng" w="25400">
            <a:solidFill>
              <a:schemeClr val="dk1">
                <a:alpha val="0"/>
              </a:schemeClr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bol_v1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2" y="1819650"/>
            <a:ext cx="12855375" cy="581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927100" y="254000"/>
            <a:ext cx="11150700" cy="24509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927100" y="2781300"/>
            <a:ext cx="11150700" cy="6083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Figure1.png"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62" y="852575"/>
            <a:ext cx="12271274" cy="78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1000" y="342900"/>
            <a:ext cx="9702800" cy="80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 txBox="1"/>
          <p:nvPr/>
        </p:nvSpPr>
        <p:spPr>
          <a:xfrm>
            <a:off x="7769225" y="8623300"/>
            <a:ext cx="4802186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standardized symbol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Shape 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2076450"/>
            <a:ext cx="11506200" cy="517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Shape 127"/>
          <p:cNvSpPr txBox="1"/>
          <p:nvPr/>
        </p:nvSpPr>
        <p:spPr>
          <a:xfrm>
            <a:off x="8362950" y="8623300"/>
            <a:ext cx="4208462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38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relationship to SBOL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927100" y="3644900"/>
            <a:ext cx="11150600" cy="24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rIns="50800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bin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use in various contexts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00" y="-76200"/>
            <a:ext cx="10883899" cy="9894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