
<file path=[Content_Types].xml><?xml version="1.0" encoding="utf-8"?>
<Types xmlns="http://schemas.openxmlformats.org/package/2006/content-types">
  <Default Extension="xml" ContentType="application/xml"/>
  <Default Extension="jpeg" ContentType="image/jpeg"/>
  <Default Extension="tiff" ContentType="image/tiff"/>
  <Default Extension="emf" ContentType="image/x-emf"/>
  <Default Extension="rels" ContentType="application/vnd.openxmlformats-package.relationships+xml"/>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2.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notesMasterIdLst>
    <p:notesMasterId r:id="rId22"/>
  </p:notesMasterIdLst>
  <p:handoutMasterIdLst>
    <p:handoutMasterId r:id="rId23"/>
  </p:handoutMasterIdLst>
  <p:sldIdLst>
    <p:sldId id="256" r:id="rId2"/>
    <p:sldId id="319" r:id="rId3"/>
    <p:sldId id="332" r:id="rId4"/>
    <p:sldId id="327" r:id="rId5"/>
    <p:sldId id="259" r:id="rId6"/>
    <p:sldId id="333" r:id="rId7"/>
    <p:sldId id="334" r:id="rId8"/>
    <p:sldId id="330" r:id="rId9"/>
    <p:sldId id="324" r:id="rId10"/>
    <p:sldId id="311" r:id="rId11"/>
    <p:sldId id="312" r:id="rId12"/>
    <p:sldId id="302" r:id="rId13"/>
    <p:sldId id="313" r:id="rId14"/>
    <p:sldId id="314" r:id="rId15"/>
    <p:sldId id="316" r:id="rId16"/>
    <p:sldId id="325" r:id="rId17"/>
    <p:sldId id="321" r:id="rId18"/>
    <p:sldId id="326" r:id="rId19"/>
    <p:sldId id="322" r:id="rId20"/>
    <p:sldId id="317"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985" autoAdjust="0"/>
    <p:restoredTop sz="95541"/>
  </p:normalViewPr>
  <p:slideViewPr>
    <p:cSldViewPr snapToGrid="0">
      <p:cViewPr>
        <p:scale>
          <a:sx n="100" d="100"/>
          <a:sy n="100" d="100"/>
        </p:scale>
        <p:origin x="-1880" y="-64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handoutMaster" Target="handoutMasters/handoutMaster1.xml"/><Relationship Id="rId24" Type="http://schemas.openxmlformats.org/officeDocument/2006/relationships/printerSettings" Target="printerSettings/printerSettings1.bin"/><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C861A86-5494-5244-8FB4-8B9B0FE298A2}" type="datetimeFigureOut">
              <a:rPr lang="en-US" smtClean="0"/>
              <a:t>7/15/16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A90A5B8-1A21-8D47-A6D0-2B8C9A74584D}" type="slidenum">
              <a:rPr lang="en-US" smtClean="0"/>
              <a:t>‹#›</a:t>
            </a:fld>
            <a:endParaRPr lang="en-US"/>
          </a:p>
        </p:txBody>
      </p:sp>
    </p:spTree>
    <p:extLst>
      <p:ext uri="{BB962C8B-B14F-4D97-AF65-F5344CB8AC3E}">
        <p14:creationId xmlns:p14="http://schemas.microsoft.com/office/powerpoint/2010/main" val="89484698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8A4C15-9D08-44BE-9908-991722DC07A4}" type="datetimeFigureOut">
              <a:rPr lang="en-US" smtClean="0"/>
              <a:t>7/15/16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C3F963-7693-4E35-9CA6-49D0857ABCBE}" type="slidenum">
              <a:rPr lang="en-US" smtClean="0"/>
              <a:t>‹#›</a:t>
            </a:fld>
            <a:endParaRPr lang="en-US"/>
          </a:p>
        </p:txBody>
      </p:sp>
    </p:spTree>
    <p:extLst>
      <p:ext uri="{BB962C8B-B14F-4D97-AF65-F5344CB8AC3E}">
        <p14:creationId xmlns:p14="http://schemas.microsoft.com/office/powerpoint/2010/main" val="191318226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last few slides have introduced the vocabulary</a:t>
            </a:r>
            <a:r>
              <a:rPr lang="en-US" baseline="0" dirty="0" smtClean="0"/>
              <a:t> of synthetic biology and highlighted engineering principles.  Let’s review some of these principles.  </a:t>
            </a:r>
            <a:r>
              <a:rPr lang="en-US" dirty="0" smtClean="0"/>
              <a:t>Ask class, what are other engineering principles?  CAD, mathematical modeling, simulation, Modularity</a:t>
            </a:r>
          </a:p>
          <a:p>
            <a:r>
              <a:rPr lang="en-US" dirty="0" smtClean="0"/>
              <a:t>Decoupling:</a:t>
            </a:r>
            <a:r>
              <a:rPr lang="en-US" baseline="0" dirty="0" smtClean="0"/>
              <a:t>  you don’t have to build it to understand how it works, mention R&amp;D costs in biotech </a:t>
            </a:r>
            <a:r>
              <a:rPr lang="en-US" baseline="0" dirty="0" err="1" smtClean="0"/>
              <a:t>vs</a:t>
            </a:r>
            <a:r>
              <a:rPr lang="en-US" baseline="0" dirty="0" smtClean="0"/>
              <a:t> classical engineering</a:t>
            </a:r>
          </a:p>
          <a:p>
            <a:r>
              <a:rPr lang="en-US" baseline="0" dirty="0" smtClean="0"/>
              <a:t>Composition use the metaphor of a wrench and bolt</a:t>
            </a:r>
            <a:endParaRPr lang="en-US" dirty="0"/>
          </a:p>
        </p:txBody>
      </p:sp>
      <p:sp>
        <p:nvSpPr>
          <p:cNvPr id="4" name="Slide Number Placeholder 3"/>
          <p:cNvSpPr>
            <a:spLocks noGrp="1"/>
          </p:cNvSpPr>
          <p:nvPr>
            <p:ph type="sldNum" sz="quarter" idx="10"/>
          </p:nvPr>
        </p:nvSpPr>
        <p:spPr/>
        <p:txBody>
          <a:bodyPr/>
          <a:lstStyle/>
          <a:p>
            <a:fld id="{0A2A0FA0-30A1-4196-8591-CECEA37DBDB1}" type="slidenum">
              <a:rPr lang="en-US" smtClean="0"/>
              <a:pPr/>
              <a:t>2</a:t>
            </a:fld>
            <a:endParaRPr lang="en-US"/>
          </a:p>
        </p:txBody>
      </p:sp>
    </p:spTree>
    <p:extLst>
      <p:ext uri="{BB962C8B-B14F-4D97-AF65-F5344CB8AC3E}">
        <p14:creationId xmlns:p14="http://schemas.microsoft.com/office/powerpoint/2010/main" val="11995521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last few slides have introduced the vocabulary</a:t>
            </a:r>
            <a:r>
              <a:rPr lang="en-US" baseline="0" dirty="0" smtClean="0"/>
              <a:t> of synthetic biology and highlighted engineering principles.  Let’s review some of these principles.  </a:t>
            </a:r>
            <a:r>
              <a:rPr lang="en-US" dirty="0" smtClean="0"/>
              <a:t>Ask class, what are other engineering principles?  CAD, mathematical modeling, simulation, Modularity</a:t>
            </a:r>
          </a:p>
          <a:p>
            <a:r>
              <a:rPr lang="en-US" dirty="0" smtClean="0"/>
              <a:t>Decoupling:</a:t>
            </a:r>
            <a:r>
              <a:rPr lang="en-US" baseline="0" dirty="0" smtClean="0"/>
              <a:t>  you don’t have to build it to understand how it works, mention R&amp;D costs in biotech </a:t>
            </a:r>
            <a:r>
              <a:rPr lang="en-US" baseline="0" dirty="0" err="1" smtClean="0"/>
              <a:t>vs</a:t>
            </a:r>
            <a:r>
              <a:rPr lang="en-US" baseline="0" dirty="0" smtClean="0"/>
              <a:t> classical engineering</a:t>
            </a:r>
          </a:p>
          <a:p>
            <a:r>
              <a:rPr lang="en-US" baseline="0" dirty="0" smtClean="0"/>
              <a:t>Composition use the metaphor of a wrench and bolt</a:t>
            </a:r>
            <a:endParaRPr lang="en-US" dirty="0"/>
          </a:p>
        </p:txBody>
      </p:sp>
      <p:sp>
        <p:nvSpPr>
          <p:cNvPr id="4" name="Slide Number Placeholder 3"/>
          <p:cNvSpPr>
            <a:spLocks noGrp="1"/>
          </p:cNvSpPr>
          <p:nvPr>
            <p:ph type="sldNum" sz="quarter" idx="10"/>
          </p:nvPr>
        </p:nvSpPr>
        <p:spPr/>
        <p:txBody>
          <a:bodyPr/>
          <a:lstStyle/>
          <a:p>
            <a:fld id="{0A2A0FA0-30A1-4196-8591-CECEA37DBDB1}" type="slidenum">
              <a:rPr lang="en-US" smtClean="0"/>
              <a:pPr/>
              <a:t>4</a:t>
            </a:fld>
            <a:endParaRPr lang="en-US"/>
          </a:p>
        </p:txBody>
      </p:sp>
    </p:spTree>
    <p:extLst>
      <p:ext uri="{BB962C8B-B14F-4D97-AF65-F5344CB8AC3E}">
        <p14:creationId xmlns:p14="http://schemas.microsoft.com/office/powerpoint/2010/main" val="1125265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last few slides have introduced the vocabulary</a:t>
            </a:r>
            <a:r>
              <a:rPr lang="en-US" baseline="0" dirty="0" smtClean="0"/>
              <a:t> of synthetic biology and highlighted engineering principles.  Let’s review some of these principles.  </a:t>
            </a:r>
            <a:r>
              <a:rPr lang="en-US" dirty="0" smtClean="0"/>
              <a:t>Ask class, what are other engineering principles?  CAD, mathematical modeling, simulation, Modularity</a:t>
            </a:r>
          </a:p>
          <a:p>
            <a:r>
              <a:rPr lang="en-US" dirty="0" smtClean="0"/>
              <a:t>Decoupling:</a:t>
            </a:r>
            <a:r>
              <a:rPr lang="en-US" baseline="0" dirty="0" smtClean="0"/>
              <a:t>  you don’t have to build it to understand how it works, mention R&amp;D costs in biotech </a:t>
            </a:r>
            <a:r>
              <a:rPr lang="en-US" baseline="0" dirty="0" err="1" smtClean="0"/>
              <a:t>vs</a:t>
            </a:r>
            <a:r>
              <a:rPr lang="en-US" baseline="0" dirty="0" smtClean="0"/>
              <a:t> classical engineering</a:t>
            </a:r>
          </a:p>
          <a:p>
            <a:r>
              <a:rPr lang="en-US" baseline="0" dirty="0" smtClean="0"/>
              <a:t>Composition use the metaphor of a wrench and bolt</a:t>
            </a:r>
            <a:endParaRPr lang="en-US" dirty="0"/>
          </a:p>
        </p:txBody>
      </p:sp>
      <p:sp>
        <p:nvSpPr>
          <p:cNvPr id="4" name="Slide Number Placeholder 3"/>
          <p:cNvSpPr>
            <a:spLocks noGrp="1"/>
          </p:cNvSpPr>
          <p:nvPr>
            <p:ph type="sldNum" sz="quarter" idx="10"/>
          </p:nvPr>
        </p:nvSpPr>
        <p:spPr/>
        <p:txBody>
          <a:bodyPr/>
          <a:lstStyle/>
          <a:p>
            <a:fld id="{0A2A0FA0-30A1-4196-8591-CECEA37DBDB1}" type="slidenum">
              <a:rPr lang="en-US" smtClean="0"/>
              <a:pPr/>
              <a:t>8</a:t>
            </a:fld>
            <a:endParaRPr lang="en-US"/>
          </a:p>
        </p:txBody>
      </p:sp>
    </p:spTree>
    <p:extLst>
      <p:ext uri="{BB962C8B-B14F-4D97-AF65-F5344CB8AC3E}">
        <p14:creationId xmlns:p14="http://schemas.microsoft.com/office/powerpoint/2010/main" val="1125265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Computer-aided Engineering (CAE) is the use of simulation tools for forward engineering of products.  For example CAE is often used for design of electronic circuits like radios and microwaves.  SBOL enables forward-design of genetic, metabolic, and protein networks using components obtained from parts repositories. SBOL is used to represent the qualitative structure and function of these networks. SBOL is </a:t>
            </a:r>
            <a:r>
              <a:rPr lang="en-US" dirty="0" err="1" smtClean="0"/>
              <a:t>interconvertible</a:t>
            </a:r>
            <a:r>
              <a:rPr lang="en-US" dirty="0" smtClean="0"/>
              <a:t> with Systems Biology Markup Language (SBML) for </a:t>
            </a:r>
            <a:r>
              <a:rPr lang="en-US" dirty="0" err="1" smtClean="0"/>
              <a:t>biosimulation</a:t>
            </a:r>
            <a:r>
              <a:rPr lang="en-US" dirty="0" smtClean="0"/>
              <a:t>.</a:t>
            </a:r>
          </a:p>
          <a:p>
            <a:endParaRPr lang="en-US" dirty="0" smtClean="0"/>
          </a:p>
          <a:p>
            <a:r>
              <a:rPr lang="en-US" dirty="0" smtClean="0"/>
              <a:t>Computer-aided Design (CAD) is often used by engineers to represent 2D and 3D objects like mechanical components.</a:t>
            </a:r>
          </a:p>
          <a:p>
            <a:r>
              <a:rPr lang="en-US" dirty="0" smtClean="0"/>
              <a:t>CAD for synthetic biology is a relatively new application that involves reasoning about  the structure of genetic information.  SBOL supports design abstraction, modularity, and hierarchy.</a:t>
            </a:r>
          </a:p>
          <a:p>
            <a:endParaRPr lang="en-US" dirty="0" smtClean="0"/>
          </a:p>
          <a:p>
            <a:r>
              <a:rPr lang="en-US" dirty="0" smtClean="0"/>
              <a:t>Reproducibility is still a major challenge for synthetic biologists.  In many cases the full sequence of a genetic circuit is not even included in scientific publications. The SBOL community is working closely with publications like </a:t>
            </a:r>
            <a:r>
              <a:rPr lang="en-US" i="1" dirty="0" smtClean="0"/>
              <a:t>ACS Synthetic Biology </a:t>
            </a:r>
            <a:r>
              <a:rPr lang="en-US" dirty="0" smtClean="0"/>
              <a:t>to encourage authors submit designs / sequences / strains to repositories along with their manuscripts.</a:t>
            </a:r>
          </a:p>
          <a:p>
            <a:endParaRPr lang="en-US" dirty="0" smtClean="0"/>
          </a:p>
          <a:p>
            <a:r>
              <a:rPr lang="en-US" dirty="0" smtClean="0"/>
              <a:t>Failure is the norm in synthetic biology.  Often many variations of a design must be built and tested before a successful design is found.  Failure Modes and Effects Analysis (FMEA) are methodologies that help engineers learn from failure, continuously improve, and construct complex systems. SBOL enables novel Quality Control (QC) visualization tools and FMEA analysis for mutations, assembly errors, and their effect on circuit function. </a:t>
            </a:r>
          </a:p>
          <a:p>
            <a:endParaRPr lang="en-US" dirty="0" smtClean="0"/>
          </a:p>
          <a:p>
            <a:r>
              <a:rPr lang="en-US" dirty="0" smtClean="0"/>
              <a:t>SBOL Stack and </a:t>
            </a:r>
            <a:r>
              <a:rPr lang="en-US" dirty="0" err="1" smtClean="0"/>
              <a:t>VirtualParts</a:t>
            </a:r>
            <a:r>
              <a:rPr lang="en-US" dirty="0" smtClean="0"/>
              <a:t> repositories can be accessed through the cloud using a Web interface, a </a:t>
            </a:r>
            <a:r>
              <a:rPr lang="en-US" dirty="0" err="1" smtClean="0"/>
              <a:t>RESTful</a:t>
            </a:r>
            <a:r>
              <a:rPr lang="en-US" dirty="0" smtClean="0"/>
              <a:t> API, or SPARQL queries.</a:t>
            </a:r>
          </a:p>
          <a:p>
            <a:endParaRPr lang="en-US" dirty="0" smtClean="0"/>
          </a:p>
          <a:p>
            <a:r>
              <a:rPr lang="en-US" dirty="0" smtClean="0"/>
              <a:t>The Joint Bioenergy Institute’s public repository (JBEIR) supports uploading and downloading of SBOL</a:t>
            </a:r>
          </a:p>
          <a:p>
            <a:endParaRPr lang="en-US" dirty="0" smtClean="0"/>
          </a:p>
          <a:p>
            <a:r>
              <a:rPr lang="en-US" dirty="0" smtClean="0"/>
              <a:t>Inventories of well-defined </a:t>
            </a:r>
            <a:r>
              <a:rPr lang="en-US" dirty="0" err="1" smtClean="0"/>
              <a:t>bioparts</a:t>
            </a:r>
            <a:r>
              <a:rPr lang="en-US" dirty="0" smtClean="0"/>
              <a:t> are necessary to construct synthetic systems of interesting complexity.   The DICOM-SB standard enables measurement data to be stored as standard data sheets.</a:t>
            </a:r>
          </a:p>
          <a:p>
            <a:endParaRPr lang="en-US" dirty="0" smtClean="0"/>
          </a:p>
          <a:p>
            <a:r>
              <a:rPr lang="en-US" dirty="0" smtClean="0"/>
              <a:t>Computer-aided manufacturing (CAM) is often a scripted procedure of steps like rough cutting and finishing a manufactured good.  In synthetic biology CAM tools help refine DNA sequences to meet manufacturing constraints, such as %GC or optimal codon usage.  SBOL enables annotation of optimization targets and communication of designs to DNA synthesis and construction vendors</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59C3F963-7693-4E35-9CA6-49D0857ABCBE}" type="slidenum">
              <a:rPr lang="en-US" smtClean="0"/>
              <a:t>10</a:t>
            </a:fld>
            <a:endParaRPr lang="en-US"/>
          </a:p>
        </p:txBody>
      </p:sp>
    </p:spTree>
    <p:extLst>
      <p:ext uri="{BB962C8B-B14F-4D97-AF65-F5344CB8AC3E}">
        <p14:creationId xmlns:p14="http://schemas.microsoft.com/office/powerpoint/2010/main" val="40220945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5" name="Group 24"/>
          <p:cNvGrpSpPr/>
          <p:nvPr/>
        </p:nvGrpSpPr>
        <p:grpSpPr>
          <a:xfrm>
            <a:off x="203200" y="0"/>
            <a:ext cx="3778250" cy="6858001"/>
            <a:chOff x="203200" y="0"/>
            <a:chExt cx="3778250" cy="6858001"/>
          </a:xfrm>
        </p:grpSpPr>
        <p:sp>
          <p:nvSpPr>
            <p:cNvPr id="14" name="Freeform 6"/>
            <p:cNvSpPr/>
            <p:nvPr/>
          </p:nvSpPr>
          <p:spPr bwMode="auto">
            <a:xfrm>
              <a:off x="641350" y="0"/>
              <a:ext cx="1365250" cy="3971925"/>
            </a:xfrm>
            <a:custGeom>
              <a:avLst/>
              <a:gdLst/>
              <a:ahLst/>
              <a:cxnLst/>
              <a:rect l="0" t="0" r="r" b="b"/>
              <a:pathLst>
                <a:path w="860" h="2502">
                  <a:moveTo>
                    <a:pt x="0" y="2445"/>
                  </a:moveTo>
                  <a:lnTo>
                    <a:pt x="228" y="2502"/>
                  </a:lnTo>
                  <a:lnTo>
                    <a:pt x="860" y="0"/>
                  </a:lnTo>
                  <a:lnTo>
                    <a:pt x="620" y="0"/>
                  </a:lnTo>
                  <a:lnTo>
                    <a:pt x="0" y="2445"/>
                  </a:lnTo>
                  <a:close/>
                </a:path>
              </a:pathLst>
            </a:custGeom>
            <a:solidFill>
              <a:schemeClr val="accent1"/>
            </a:solidFill>
            <a:ln>
              <a:noFill/>
            </a:ln>
          </p:spPr>
        </p:sp>
        <p:sp>
          <p:nvSpPr>
            <p:cNvPr id="15" name="Freeform 7"/>
            <p:cNvSpPr/>
            <p:nvPr/>
          </p:nvSpPr>
          <p:spPr bwMode="auto">
            <a:xfrm>
              <a:off x="203200" y="0"/>
              <a:ext cx="1336675" cy="3862388"/>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16" name="Freeform 8"/>
            <p:cNvSpPr/>
            <p:nvPr/>
          </p:nvSpPr>
          <p:spPr bwMode="auto">
            <a:xfrm>
              <a:off x="207963" y="3776663"/>
              <a:ext cx="1936750" cy="3081338"/>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20" name="Freeform 9"/>
            <p:cNvSpPr/>
            <p:nvPr/>
          </p:nvSpPr>
          <p:spPr bwMode="auto">
            <a:xfrm>
              <a:off x="646113" y="3886200"/>
              <a:ext cx="2373313"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21" name="Freeform 10"/>
            <p:cNvSpPr/>
            <p:nvPr/>
          </p:nvSpPr>
          <p:spPr bwMode="auto">
            <a:xfrm>
              <a:off x="641350" y="3881438"/>
              <a:ext cx="3340100" cy="2976563"/>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22" name="Freeform 11"/>
            <p:cNvSpPr/>
            <p:nvPr/>
          </p:nvSpPr>
          <p:spPr bwMode="auto">
            <a:xfrm>
              <a:off x="203200" y="3771900"/>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1739673" y="914401"/>
            <a:ext cx="6947127" cy="3488266"/>
          </a:xfrm>
        </p:spPr>
        <p:txBody>
          <a:bodyPr anchor="b">
            <a:normAutofit/>
          </a:bodyPr>
          <a:lstStyle>
            <a:lvl1pPr algn="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924238" y="4402666"/>
            <a:ext cx="5762563" cy="1364531"/>
          </a:xfrm>
        </p:spPr>
        <p:txBody>
          <a:bodyPr anchor="t">
            <a:normAutofit/>
          </a:bodyPr>
          <a:lstStyle>
            <a:lvl1pPr marL="0" indent="0" algn="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325773" y="6117336"/>
            <a:ext cx="857473" cy="365125"/>
          </a:xfrm>
        </p:spPr>
        <p:txBody>
          <a:bodyPr/>
          <a:lstStyle/>
          <a:p>
            <a:fld id="{55158164-104B-EE4F-A1E4-DFD76C5D5D53}" type="datetime1">
              <a:rPr lang="en-US" smtClean="0"/>
              <a:t>7/15/16</a:t>
            </a:fld>
            <a:endParaRPr lang="en-US"/>
          </a:p>
        </p:txBody>
      </p:sp>
      <p:sp>
        <p:nvSpPr>
          <p:cNvPr id="5" name="Footer Placeholder 4"/>
          <p:cNvSpPr>
            <a:spLocks noGrp="1"/>
          </p:cNvSpPr>
          <p:nvPr>
            <p:ph type="ftr" sz="quarter" idx="11"/>
          </p:nvPr>
        </p:nvSpPr>
        <p:spPr>
          <a:xfrm>
            <a:off x="3623733" y="6117336"/>
            <a:ext cx="3609438" cy="365125"/>
          </a:xfrm>
        </p:spPr>
        <p:txBody>
          <a:bodyPr/>
          <a:lstStyle/>
          <a:p>
            <a:endParaRPr lang="en-US"/>
          </a:p>
        </p:txBody>
      </p:sp>
      <p:sp>
        <p:nvSpPr>
          <p:cNvPr id="6" name="Slide Number Placeholder 5"/>
          <p:cNvSpPr>
            <a:spLocks noGrp="1"/>
          </p:cNvSpPr>
          <p:nvPr>
            <p:ph type="sldNum" sz="quarter" idx="12"/>
          </p:nvPr>
        </p:nvSpPr>
        <p:spPr>
          <a:xfrm>
            <a:off x="8275320" y="6117336"/>
            <a:ext cx="411480" cy="365125"/>
          </a:xfrm>
        </p:spPr>
        <p:txBody>
          <a:bodyPr/>
          <a:lstStyle/>
          <a:p>
            <a:fld id="{0200C452-46A9-46DE-B3AC-9F1C16DAFCC5}" type="slidenum">
              <a:rPr lang="en-US" smtClean="0"/>
              <a:t>‹#›</a:t>
            </a:fld>
            <a:endParaRPr lang="en-US"/>
          </a:p>
        </p:txBody>
      </p:sp>
      <p:sp>
        <p:nvSpPr>
          <p:cNvPr id="23" name="Freeform 12"/>
          <p:cNvSpPr/>
          <p:nvPr/>
        </p:nvSpPr>
        <p:spPr bwMode="auto">
          <a:xfrm>
            <a:off x="203200" y="3771900"/>
            <a:ext cx="361950" cy="90488"/>
          </a:xfrm>
          <a:custGeom>
            <a:avLst/>
            <a:gdLst/>
            <a:ahLst/>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13"/>
          <p:cNvSpPr/>
          <p:nvPr/>
        </p:nvSpPr>
        <p:spPr bwMode="auto">
          <a:xfrm>
            <a:off x="560388" y="3867150"/>
            <a:ext cx="61913" cy="80963"/>
          </a:xfrm>
          <a:custGeom>
            <a:avLst/>
            <a:gdLst/>
            <a:ahLst/>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sp>
    </p:spTree>
    <p:extLst>
      <p:ext uri="{BB962C8B-B14F-4D97-AF65-F5344CB8AC3E}">
        <p14:creationId xmlns:p14="http://schemas.microsoft.com/office/powerpoint/2010/main" val="7543713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3" y="4732865"/>
            <a:ext cx="751599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789975" y="932112"/>
            <a:ext cx="6171065"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13523" y="5299603"/>
            <a:ext cx="751599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3C8E1F3-BE47-4044-A97F-EFC75FD29BC1}" type="datetime1">
              <a:rPr lang="en-US" smtClean="0"/>
              <a:t>7/15/16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00C452-46A9-46DE-B3AC-9F1C16DAFCC5}" type="slidenum">
              <a:rPr lang="en-US" smtClean="0"/>
              <a:t>‹#›</a:t>
            </a:fld>
            <a:endParaRPr lang="en-US"/>
          </a:p>
        </p:txBody>
      </p:sp>
    </p:spTree>
    <p:extLst>
      <p:ext uri="{BB962C8B-B14F-4D97-AF65-F5344CB8AC3E}">
        <p14:creationId xmlns:p14="http://schemas.microsoft.com/office/powerpoint/2010/main" val="16371120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685800"/>
            <a:ext cx="751599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13524" y="4343400"/>
            <a:ext cx="7515992"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F5031B9-01B9-7047-B552-C013DA4C2A39}" type="datetime1">
              <a:rPr lang="en-US" smtClean="0"/>
              <a:t>7/15/16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00C452-46A9-46DE-B3AC-9F1C16DAFCC5}" type="slidenum">
              <a:rPr lang="en-US" smtClean="0"/>
              <a:t>‹#›</a:t>
            </a:fld>
            <a:endParaRPr lang="en-US"/>
          </a:p>
        </p:txBody>
      </p:sp>
    </p:spTree>
    <p:extLst>
      <p:ext uri="{BB962C8B-B14F-4D97-AF65-F5344CB8AC3E}">
        <p14:creationId xmlns:p14="http://schemas.microsoft.com/office/powerpoint/2010/main" val="42398721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598235" y="3428999"/>
            <a:ext cx="6631128"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113523" y="4343400"/>
            <a:ext cx="751599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AB77CA6-198C-0F4D-AECB-07C218E4D55F}" type="datetime1">
              <a:rPr lang="en-US" smtClean="0"/>
              <a:t>7/15/16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00C452-46A9-46DE-B3AC-9F1C16DAFCC5}" type="slidenum">
              <a:rPr lang="en-US" smtClean="0"/>
              <a:t>‹#›</a:t>
            </a:fld>
            <a:endParaRPr lang="en-US"/>
          </a:p>
        </p:txBody>
      </p:sp>
    </p:spTree>
    <p:extLst>
      <p:ext uri="{BB962C8B-B14F-4D97-AF65-F5344CB8AC3E}">
        <p14:creationId xmlns:p14="http://schemas.microsoft.com/office/powerpoint/2010/main" val="16054045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3525" y="3308581"/>
            <a:ext cx="751598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13524" y="4777381"/>
            <a:ext cx="751599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A2BE7C8-AC47-9642-9C4B-4A8081FE5F08}" type="datetime1">
              <a:rPr lang="en-US" smtClean="0"/>
              <a:t>7/15/16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00C452-46A9-46DE-B3AC-9F1C16DAFCC5}" type="slidenum">
              <a:rPr lang="en-US" smtClean="0"/>
              <a:t>‹#›</a:t>
            </a:fld>
            <a:endParaRPr lang="en-US"/>
          </a:p>
        </p:txBody>
      </p:sp>
    </p:spTree>
    <p:extLst>
      <p:ext uri="{BB962C8B-B14F-4D97-AF65-F5344CB8AC3E}">
        <p14:creationId xmlns:p14="http://schemas.microsoft.com/office/powerpoint/2010/main" val="41115617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Quote Name Card">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113525" y="3886200"/>
            <a:ext cx="751599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113524" y="4775200"/>
            <a:ext cx="751599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AC07479-49B2-D64D-B87A-1D036117BD32}" type="datetime1">
              <a:rPr lang="en-US" smtClean="0"/>
              <a:t>7/15/16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00C452-46A9-46DE-B3AC-9F1C16DAFCC5}" type="slidenum">
              <a:rPr lang="en-US" smtClean="0"/>
              <a:t>‹#›</a:t>
            </a:fld>
            <a:endParaRPr lang="en-US"/>
          </a:p>
        </p:txBody>
      </p:sp>
    </p:spTree>
    <p:extLst>
      <p:ext uri="{BB962C8B-B14F-4D97-AF65-F5344CB8AC3E}">
        <p14:creationId xmlns:p14="http://schemas.microsoft.com/office/powerpoint/2010/main" val="23683006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13525" y="685801"/>
            <a:ext cx="7515991"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113524" y="3505200"/>
            <a:ext cx="7515992"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113524" y="4343400"/>
            <a:ext cx="7515992"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7BE2083-98A0-494E-96E5-57A024809BBB}" type="datetime1">
              <a:rPr lang="en-US" smtClean="0"/>
              <a:t>7/15/16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00C452-46A9-46DE-B3AC-9F1C16DAFCC5}" type="slidenum">
              <a:rPr lang="en-US" smtClean="0"/>
              <a:t>‹#›</a:t>
            </a:fld>
            <a:endParaRPr lang="en-US"/>
          </a:p>
        </p:txBody>
      </p:sp>
    </p:spTree>
    <p:extLst>
      <p:ext uri="{BB962C8B-B14F-4D97-AF65-F5344CB8AC3E}">
        <p14:creationId xmlns:p14="http://schemas.microsoft.com/office/powerpoint/2010/main" val="11351670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AE362AC-1F4C-A142-BBAB-35DEE19E089C}" type="datetime1">
              <a:rPr lang="en-US" smtClean="0"/>
              <a:t>7/15/16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00C452-46A9-46DE-B3AC-9F1C16DAFCC5}" type="slidenum">
              <a:rPr lang="en-US" smtClean="0"/>
              <a:t>‹#›</a:t>
            </a:fld>
            <a:endParaRPr lang="en-US"/>
          </a:p>
        </p:txBody>
      </p:sp>
    </p:spTree>
    <p:extLst>
      <p:ext uri="{BB962C8B-B14F-4D97-AF65-F5344CB8AC3E}">
        <p14:creationId xmlns:p14="http://schemas.microsoft.com/office/powerpoint/2010/main" val="29641890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1393" y="685800"/>
            <a:ext cx="1328123"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13524" y="685800"/>
            <a:ext cx="6016373"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3203DEE-4F0C-BD4D-94D3-7B4048608461}" type="datetime1">
              <a:rPr lang="en-US" smtClean="0"/>
              <a:t>7/15/16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00C452-46A9-46DE-B3AC-9F1C16DAFCC5}" type="slidenum">
              <a:rPr lang="en-US" smtClean="0"/>
              <a:t>‹#›</a:t>
            </a:fld>
            <a:endParaRPr lang="en-US"/>
          </a:p>
        </p:txBody>
      </p:sp>
    </p:spTree>
    <p:extLst>
      <p:ext uri="{BB962C8B-B14F-4D97-AF65-F5344CB8AC3E}">
        <p14:creationId xmlns:p14="http://schemas.microsoft.com/office/powerpoint/2010/main" val="31018578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19812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982133" y="2667000"/>
            <a:ext cx="7704667" cy="3332816"/>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344329" y="6108173"/>
            <a:ext cx="857473" cy="365125"/>
          </a:xfrm>
        </p:spPr>
        <p:txBody>
          <a:bodyPr/>
          <a:lstStyle/>
          <a:p>
            <a:fld id="{7034CD2D-1430-3C44-BF7A-01544DD8062E}" type="datetime1">
              <a:rPr lang="en-US" smtClean="0"/>
              <a:t>7/15/16</a:t>
            </a:fld>
            <a:endParaRPr lang="en-US"/>
          </a:p>
        </p:txBody>
      </p:sp>
      <p:sp>
        <p:nvSpPr>
          <p:cNvPr id="5" name="Footer Placeholder 4"/>
          <p:cNvSpPr>
            <a:spLocks noGrp="1"/>
          </p:cNvSpPr>
          <p:nvPr>
            <p:ph type="ftr" sz="quarter" idx="11"/>
          </p:nvPr>
        </p:nvSpPr>
        <p:spPr>
          <a:xfrm>
            <a:off x="1972647" y="6108173"/>
            <a:ext cx="5314517" cy="365125"/>
          </a:xfrm>
        </p:spPr>
        <p:txBody>
          <a:bodyPr/>
          <a:lstStyle/>
          <a:p>
            <a:endParaRPr lang="en-US"/>
          </a:p>
        </p:txBody>
      </p:sp>
      <p:sp>
        <p:nvSpPr>
          <p:cNvPr id="6" name="Slide Number Placeholder 5"/>
          <p:cNvSpPr>
            <a:spLocks noGrp="1"/>
          </p:cNvSpPr>
          <p:nvPr>
            <p:ph type="sldNum" sz="quarter" idx="12"/>
          </p:nvPr>
        </p:nvSpPr>
        <p:spPr>
          <a:xfrm>
            <a:off x="8258967" y="6108173"/>
            <a:ext cx="427833" cy="365125"/>
          </a:xfrm>
        </p:spPr>
        <p:txBody>
          <a:bodyPr/>
          <a:lstStyle/>
          <a:p>
            <a:fld id="{0200C452-46A9-46DE-B3AC-9F1C16DAFCC5}" type="slidenum">
              <a:rPr lang="en-US" smtClean="0"/>
              <a:t>‹#›</a:t>
            </a:fld>
            <a:endParaRPr lang="en-US"/>
          </a:p>
        </p:txBody>
      </p:sp>
    </p:spTree>
    <p:extLst>
      <p:ext uri="{BB962C8B-B14F-4D97-AF65-F5344CB8AC3E}">
        <p14:creationId xmlns:p14="http://schemas.microsoft.com/office/powerpoint/2010/main" val="25844509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86995" y="2666998"/>
            <a:ext cx="6699805" cy="2360071"/>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86998" y="5027070"/>
            <a:ext cx="6699802"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A05D642-7D5B-2D46-9E92-88D3869CC61C}" type="datetime1">
              <a:rPr lang="en-US" smtClean="0"/>
              <a:t>7/15/16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273317" y="6116070"/>
            <a:ext cx="413483" cy="365125"/>
          </a:xfrm>
        </p:spPr>
        <p:txBody>
          <a:bodyPr/>
          <a:lstStyle/>
          <a:p>
            <a:fld id="{0200C452-46A9-46DE-B3AC-9F1C16DAFCC5}" type="slidenum">
              <a:rPr lang="en-US" smtClean="0"/>
              <a:t>‹#›</a:t>
            </a:fld>
            <a:endParaRPr lang="en-US"/>
          </a:p>
        </p:txBody>
      </p:sp>
    </p:spTree>
    <p:extLst>
      <p:ext uri="{BB962C8B-B14F-4D97-AF65-F5344CB8AC3E}">
        <p14:creationId xmlns:p14="http://schemas.microsoft.com/office/powerpoint/2010/main" val="33042841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685801"/>
            <a:ext cx="7704667"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82133" y="2667000"/>
            <a:ext cx="3739896" cy="336867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946904" y="2667000"/>
            <a:ext cx="3739896" cy="334682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39C7A97-83DE-D242-8942-BEEC49C430EC}" type="datetime1">
              <a:rPr lang="en-US" smtClean="0"/>
              <a:t>7/15/16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00C452-46A9-46DE-B3AC-9F1C16DAFCC5}" type="slidenum">
              <a:rPr lang="en-US" smtClean="0"/>
              <a:t>‹#›</a:t>
            </a:fld>
            <a:endParaRPr lang="en-US"/>
          </a:p>
        </p:txBody>
      </p:sp>
    </p:spTree>
    <p:extLst>
      <p:ext uri="{BB962C8B-B14F-4D97-AF65-F5344CB8AC3E}">
        <p14:creationId xmlns:p14="http://schemas.microsoft.com/office/powerpoint/2010/main" val="33861065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329481" y="2658533"/>
            <a:ext cx="3456291"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13523"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161710" y="2667000"/>
            <a:ext cx="3467806"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957266"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8B8F0D7-076E-8744-BF87-211ABDF40EEE}" type="datetime1">
              <a:rPr lang="en-US" smtClean="0"/>
              <a:t>7/15/16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200C452-46A9-46DE-B3AC-9F1C16DAFCC5}" type="slidenum">
              <a:rPr lang="en-US" smtClean="0"/>
              <a:t>‹#›</a:t>
            </a:fld>
            <a:endParaRPr lang="en-US"/>
          </a:p>
        </p:txBody>
      </p:sp>
    </p:spTree>
    <p:extLst>
      <p:ext uri="{BB962C8B-B14F-4D97-AF65-F5344CB8AC3E}">
        <p14:creationId xmlns:p14="http://schemas.microsoft.com/office/powerpoint/2010/main" val="3249808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1443501-53DF-9A44-B5A1-F4B6F4F70E65}" type="datetime1">
              <a:rPr lang="en-US" smtClean="0"/>
              <a:t>7/15/16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200C452-46A9-46DE-B3AC-9F1C16DAFCC5}" type="slidenum">
              <a:rPr lang="en-US" smtClean="0"/>
              <a:t>‹#›</a:t>
            </a:fld>
            <a:endParaRPr lang="en-US"/>
          </a:p>
        </p:txBody>
      </p:sp>
    </p:spTree>
    <p:extLst>
      <p:ext uri="{BB962C8B-B14F-4D97-AF65-F5344CB8AC3E}">
        <p14:creationId xmlns:p14="http://schemas.microsoft.com/office/powerpoint/2010/main" val="30434870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211CF8-3C51-4448-A604-0A860CF05CF6}" type="datetime1">
              <a:rPr lang="en-US" smtClean="0"/>
              <a:t>7/15/16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200C452-46A9-46DE-B3AC-9F1C16DAFCC5}" type="slidenum">
              <a:rPr lang="en-US" smtClean="0"/>
              <a:t>‹#›</a:t>
            </a:fld>
            <a:endParaRPr lang="en-US"/>
          </a:p>
        </p:txBody>
      </p:sp>
    </p:spTree>
    <p:extLst>
      <p:ext uri="{BB962C8B-B14F-4D97-AF65-F5344CB8AC3E}">
        <p14:creationId xmlns:p14="http://schemas.microsoft.com/office/powerpoint/2010/main" val="2164339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1600200"/>
            <a:ext cx="2662534"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3947553" y="685800"/>
            <a:ext cx="4681962"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13524" y="2971800"/>
            <a:ext cx="2662534"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79CC5FC-1A63-8441-9C17-2DFBAF0F3052}" type="datetime1">
              <a:rPr lang="en-US" smtClean="0"/>
              <a:t>7/15/16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00C452-46A9-46DE-B3AC-9F1C16DAFCC5}" type="slidenum">
              <a:rPr lang="en-US" smtClean="0"/>
              <a:t>‹#›</a:t>
            </a:fld>
            <a:endParaRPr lang="en-US"/>
          </a:p>
        </p:txBody>
      </p:sp>
    </p:spTree>
    <p:extLst>
      <p:ext uri="{BB962C8B-B14F-4D97-AF65-F5344CB8AC3E}">
        <p14:creationId xmlns:p14="http://schemas.microsoft.com/office/powerpoint/2010/main" val="933460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2332" y="1752599"/>
            <a:ext cx="4070679"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5697495" y="914400"/>
            <a:ext cx="2461371"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12332" y="3124199"/>
            <a:ext cx="4070679"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48C2071-2111-F84C-A005-37A8A4EBBECE}" type="datetime1">
              <a:rPr lang="en-US" smtClean="0"/>
              <a:t>7/15/16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00C452-46A9-46DE-B3AC-9F1C16DAFCC5}" type="slidenum">
              <a:rPr lang="en-US" smtClean="0"/>
              <a:t>‹#›</a:t>
            </a:fld>
            <a:endParaRPr lang="en-US"/>
          </a:p>
        </p:txBody>
      </p:sp>
    </p:spTree>
    <p:extLst>
      <p:ext uri="{BB962C8B-B14F-4D97-AF65-F5344CB8AC3E}">
        <p14:creationId xmlns:p14="http://schemas.microsoft.com/office/powerpoint/2010/main" val="299914532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4" name="Group 13"/>
          <p:cNvGrpSpPr/>
          <p:nvPr/>
        </p:nvGrpSpPr>
        <p:grpSpPr>
          <a:xfrm>
            <a:off x="0" y="0"/>
            <a:ext cx="2132013" cy="6858001"/>
            <a:chOff x="0" y="0"/>
            <a:chExt cx="2132013" cy="6858001"/>
          </a:xfrm>
        </p:grpSpPr>
        <p:sp>
          <p:nvSpPr>
            <p:cNvPr id="15" name="Freeform 6"/>
            <p:cNvSpPr/>
            <p:nvPr/>
          </p:nvSpPr>
          <p:spPr bwMode="auto">
            <a:xfrm>
              <a:off x="0" y="0"/>
              <a:ext cx="1073150" cy="5291138"/>
            </a:xfrm>
            <a:custGeom>
              <a:avLst/>
              <a:gdLst/>
              <a:ahLst/>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p:spPr>
        </p:sp>
        <p:sp>
          <p:nvSpPr>
            <p:cNvPr id="16" name="Freeform 7"/>
            <p:cNvSpPr/>
            <p:nvPr/>
          </p:nvSpPr>
          <p:spPr bwMode="auto">
            <a:xfrm>
              <a:off x="0" y="0"/>
              <a:ext cx="758825" cy="4624388"/>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3"/>
              <a:ext cx="906463" cy="1195388"/>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0"/>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0"/>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3"/>
              <a:ext cx="1377950" cy="1500188"/>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982133" y="457201"/>
            <a:ext cx="7704667" cy="1981200"/>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82134" y="2667000"/>
            <a:ext cx="7704666" cy="3356995"/>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358679" y="6116070"/>
            <a:ext cx="85747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1892FCB-93AF-574B-B021-5BAFA3955FB7}" type="datetime1">
              <a:rPr lang="en-US" smtClean="0"/>
              <a:t>7/15/16</a:t>
            </a:fld>
            <a:endParaRPr lang="en-US"/>
          </a:p>
        </p:txBody>
      </p:sp>
      <p:sp>
        <p:nvSpPr>
          <p:cNvPr id="5" name="Footer Placeholder 4"/>
          <p:cNvSpPr>
            <a:spLocks noGrp="1"/>
          </p:cNvSpPr>
          <p:nvPr>
            <p:ph type="ftr" sz="quarter" idx="3"/>
          </p:nvPr>
        </p:nvSpPr>
        <p:spPr>
          <a:xfrm>
            <a:off x="1986997" y="6116070"/>
            <a:ext cx="531451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8273317" y="6116070"/>
            <a:ext cx="41348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200C452-46A9-46DE-B3AC-9F1C16DAFCC5}" type="slidenum">
              <a:rPr lang="en-US" smtClean="0"/>
              <a:t>‹#›</a:t>
            </a:fld>
            <a:endParaRPr lang="en-US"/>
          </a:p>
        </p:txBody>
      </p:sp>
    </p:spTree>
    <p:extLst>
      <p:ext uri="{BB962C8B-B14F-4D97-AF65-F5344CB8AC3E}">
        <p14:creationId xmlns:p14="http://schemas.microsoft.com/office/powerpoint/2010/main" val="3147419957"/>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 id="2147483776" r:id="rId14"/>
    <p:sldLayoutId id="2147483777" r:id="rId15"/>
    <p:sldLayoutId id="2147483778" r:id="rId16"/>
    <p:sldLayoutId id="2147483779" r:id="rId17"/>
  </p:sldLayoutIdLst>
  <p:hf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0.xml.rels><?xml version="1.0" encoding="UTF-8" standalone="yes"?>
<Relationships xmlns="http://schemas.openxmlformats.org/package/2006/relationships"><Relationship Id="rId11" Type="http://schemas.openxmlformats.org/officeDocument/2006/relationships/image" Target="../media/image17.gif"/><Relationship Id="rId12" Type="http://schemas.openxmlformats.org/officeDocument/2006/relationships/image" Target="../media/image18.png"/><Relationship Id="rId13" Type="http://schemas.openxmlformats.org/officeDocument/2006/relationships/image" Target="../media/image19.png"/><Relationship Id="rId14" Type="http://schemas.openxmlformats.org/officeDocument/2006/relationships/image" Target="../media/image20.jpeg"/><Relationship Id="rId15" Type="http://schemas.openxmlformats.org/officeDocument/2006/relationships/image" Target="../media/image21.png"/><Relationship Id="rId16" Type="http://schemas.openxmlformats.org/officeDocument/2006/relationships/image" Target="../media/image22.png"/><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10.jpe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8" Type="http://schemas.openxmlformats.org/officeDocument/2006/relationships/image" Target="../media/image14.png"/><Relationship Id="rId9" Type="http://schemas.openxmlformats.org/officeDocument/2006/relationships/image" Target="../media/image15.png"/><Relationship Id="rId10"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4" Type="http://schemas.openxmlformats.org/officeDocument/2006/relationships/image" Target="../media/image25.jpeg"/><Relationship Id="rId1" Type="http://schemas.openxmlformats.org/officeDocument/2006/relationships/slideLayout" Target="../slideLayouts/slideLayout2.xml"/><Relationship Id="rId2" Type="http://schemas.openxmlformats.org/officeDocument/2006/relationships/image" Target="../media/image23.jpeg"/></Relationships>
</file>

<file path=ppt/slides/_rels/slide12.xml.rels><?xml version="1.0" encoding="UTF-8" standalone="yes"?>
<Relationships xmlns="http://schemas.openxmlformats.org/package/2006/relationships"><Relationship Id="rId3" Type="http://schemas.openxmlformats.org/officeDocument/2006/relationships/hyperlink" Target="http://www.async.ece.utah.edu/iBioSim/" TargetMode="External"/><Relationship Id="rId4" Type="http://schemas.openxmlformats.org/officeDocument/2006/relationships/image" Target="../media/image11.png"/><Relationship Id="rId1" Type="http://schemas.openxmlformats.org/officeDocument/2006/relationships/slideLayout" Target="../slideLayouts/slideLayout7.xml"/><Relationship Id="rId2" Type="http://schemas.openxmlformats.org/officeDocument/2006/relationships/image" Target="../media/image2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7.png"/><Relationship Id="rId3" Type="http://schemas.openxmlformats.org/officeDocument/2006/relationships/hyperlink" Target="http://www.async.ece.utah.edu/iBioSim/"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4" Type="http://schemas.openxmlformats.org/officeDocument/2006/relationships/hyperlink" Target="http://www.async.ece.utah.edu/iBioSim/" TargetMode="External"/><Relationship Id="rId5" Type="http://schemas.openxmlformats.org/officeDocument/2006/relationships/image" Target="../media/image30.png"/><Relationship Id="rId1" Type="http://schemas.openxmlformats.org/officeDocument/2006/relationships/slideLayout" Target="../slideLayouts/slideLayout6.xml"/><Relationship Id="rId2" Type="http://schemas.openxmlformats.org/officeDocument/2006/relationships/image" Target="../media/image28.png"/></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SynBioDex/dnaplotlib" TargetMode="External"/><Relationship Id="rId4" Type="http://schemas.openxmlformats.org/officeDocument/2006/relationships/hyperlink" Target="https://github.com/SynBioDex/SBOL-QC" TargetMode="External"/><Relationship Id="rId1" Type="http://schemas.openxmlformats.org/officeDocument/2006/relationships/slideLayout" Target="../slideLayouts/slideLayout7.xml"/><Relationship Id="rId2" Type="http://schemas.openxmlformats.org/officeDocument/2006/relationships/image" Target="../media/image31.png"/></Relationships>
</file>

<file path=ppt/slides/_rels/slide16.xml.rels><?xml version="1.0" encoding="UTF-8" standalone="yes"?>
<Relationships xmlns="http://schemas.openxmlformats.org/package/2006/relationships"><Relationship Id="rId3" Type="http://schemas.openxmlformats.org/officeDocument/2006/relationships/hyperlink" Target="http://sbolstandard.org/software/libSBOL/java/" TargetMode="External"/><Relationship Id="rId4" Type="http://schemas.openxmlformats.org/officeDocument/2006/relationships/hyperlink" Target="http://sbolstandard.org/software/libsbol/sboljs/" TargetMode="External"/><Relationship Id="rId5" Type="http://schemas.openxmlformats.org/officeDocument/2006/relationships/hyperlink" Target="http://sbolstandard.org/software/libSBOL/cc/" TargetMode="External"/><Relationship Id="rId6" Type="http://schemas.openxmlformats.org/officeDocument/2006/relationships/hyperlink" Target="http://sbolstandard.org/software/libSBOL/python-pysbol/" TargetMode="External"/><Relationship Id="rId7" Type="http://schemas.openxmlformats.org/officeDocument/2006/relationships/hyperlink" Target="http://sbolstandard.org/software/libsbol" TargetMode="External"/><Relationship Id="rId1" Type="http://schemas.openxmlformats.org/officeDocument/2006/relationships/slideLayout" Target="../slideLayouts/slideLayout6.xml"/><Relationship Id="rId2" Type="http://schemas.openxmlformats.org/officeDocument/2006/relationships/hyperlink" Target="https://github.com/SynBioDex/"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pubs.acs.org/doi/full/10.1021/acssynbio.6b00146" TargetMode="External"/><Relationship Id="rId3" Type="http://schemas.openxmlformats.org/officeDocument/2006/relationships/hyperlink" Target="http://pubs.acs.org/page/asbcd6/audio/index.html"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pubs.acs.org/doi/abs/10.1021/acssynbio.5b00215" TargetMode="External"/><Relationship Id="rId4" Type="http://schemas.openxmlformats.org/officeDocument/2006/relationships/hyperlink" Target="http://dx.doi.org/10.1109/LLS.2016.2546546" TargetMode="External"/><Relationship Id="rId5" Type="http://schemas.openxmlformats.org/officeDocument/2006/relationships/hyperlink" Target="http://journals.plos.org/plosbiology/article?id=10.1371/journal.pbio.1002310" TargetMode="External"/><Relationship Id="rId6" Type="http://schemas.openxmlformats.org/officeDocument/2006/relationships/hyperlink" Target="http://sbolstandard.org/" TargetMode="External"/><Relationship Id="rId1" Type="http://schemas.openxmlformats.org/officeDocument/2006/relationships/slideLayout" Target="../slideLayouts/slideLayout6.xml"/><Relationship Id="rId2" Type="http://schemas.openxmlformats.org/officeDocument/2006/relationships/hyperlink" Target="http://pubs.acs.org/doi/abs/10.1021/acssynbio.6b00146"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www.iwbdaconf.org/2016/" TargetMode="External"/><Relationship Id="rId4" Type="http://schemas.openxmlformats.org/officeDocument/2006/relationships/hyperlink" Target="http://co.mbine.org/events/COMBINE_2016" TargetMode="External"/><Relationship Id="rId1" Type="http://schemas.openxmlformats.org/officeDocument/2006/relationships/slideLayout" Target="../slideLayouts/slideLayout6.xml"/><Relationship Id="rId2" Type="http://schemas.openxmlformats.org/officeDocument/2006/relationships/hyperlink" Target="mailto:sbol-editors@googlegroups.com" TargetMode="External"/></Relationships>
</file>

<file path=ppt/slides/_rels/slide2.xml.rels><?xml version="1.0" encoding="UTF-8" standalone="yes"?>
<Relationships xmlns="http://schemas.openxmlformats.org/package/2006/relationships"><Relationship Id="rId3" Type="http://schemas.openxmlformats.org/officeDocument/2006/relationships/tags" Target="../tags/tag3.xml"/><Relationship Id="rId4" Type="http://schemas.openxmlformats.org/officeDocument/2006/relationships/slideLayout" Target="../slideLayouts/slideLayout2.xml"/><Relationship Id="rId5" Type="http://schemas.openxmlformats.org/officeDocument/2006/relationships/notesSlide" Target="../notesSlides/notesSlide1.xml"/><Relationship Id="rId1" Type="http://schemas.openxmlformats.org/officeDocument/2006/relationships/tags" Target="../tags/tag1.xml"/><Relationship Id="rId2" Type="http://schemas.openxmlformats.org/officeDocument/2006/relationships/tags" Target="../tags/tag2.xml"/></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4" Type="http://schemas.openxmlformats.org/officeDocument/2006/relationships/image" Target="../media/image34.png"/><Relationship Id="rId5" Type="http://schemas.openxmlformats.org/officeDocument/2006/relationships/image" Target="../media/image35.tiff"/><Relationship Id="rId6" Type="http://schemas.openxmlformats.org/officeDocument/2006/relationships/image" Target="../media/image2.png"/><Relationship Id="rId7" Type="http://schemas.openxmlformats.org/officeDocument/2006/relationships/image" Target="../media/image36.png"/><Relationship Id="rId8" Type="http://schemas.openxmlformats.org/officeDocument/2006/relationships/image" Target="../media/image37.tiff"/><Relationship Id="rId9" Type="http://schemas.openxmlformats.org/officeDocument/2006/relationships/image" Target="../media/image38.png"/><Relationship Id="rId10" Type="http://schemas.openxmlformats.org/officeDocument/2006/relationships/image" Target="../media/image39.tiff"/><Relationship Id="rId1" Type="http://schemas.openxmlformats.org/officeDocument/2006/relationships/slideLayout" Target="../slideLayouts/slideLayout6.xml"/><Relationship Id="rId2" Type="http://schemas.openxmlformats.org/officeDocument/2006/relationships/image" Target="../media/image32.png"/></Relationships>
</file>

<file path=ppt/slides/_rels/slide3.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2.xml"/><Relationship Id="rId1" Type="http://schemas.openxmlformats.org/officeDocument/2006/relationships/tags" Target="../tags/tag5.xml"/><Relationship Id="rId2" Type="http://schemas.openxmlformats.org/officeDocument/2006/relationships/tags" Target="../tags/tag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3.xml"/><Relationship Id="rId5" Type="http://schemas.openxmlformats.org/officeDocument/2006/relationships/image" Target="../media/image5.emf"/><Relationship Id="rId1" Type="http://schemas.openxmlformats.org/officeDocument/2006/relationships/tags" Target="../tags/tag7.xml"/><Relationship Id="rId2" Type="http://schemas.openxmlformats.org/officeDocument/2006/relationships/tags" Target="../tags/tag8.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6.xml"/><Relationship Id="rId2"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3488266"/>
          </a:xfrm>
        </p:spPr>
        <p:txBody>
          <a:bodyPr anchor="t">
            <a:normAutofit/>
          </a:bodyPr>
          <a:lstStyle/>
          <a:p>
            <a:pPr algn="ctr"/>
            <a:r>
              <a:rPr lang="en-US" b="1" dirty="0" smtClean="0"/>
              <a:t>Synthetic Biology Open Language</a:t>
            </a:r>
            <a:endParaRPr lang="en-US" b="1" dirty="0"/>
          </a:p>
        </p:txBody>
      </p:sp>
      <p:sp>
        <p:nvSpPr>
          <p:cNvPr id="3" name="Subtitle 2"/>
          <p:cNvSpPr>
            <a:spLocks noGrp="1"/>
          </p:cNvSpPr>
          <p:nvPr>
            <p:ph type="subTitle" idx="1"/>
          </p:nvPr>
        </p:nvSpPr>
        <p:spPr>
          <a:xfrm>
            <a:off x="0" y="3655180"/>
            <a:ext cx="9143999" cy="3202820"/>
          </a:xfrm>
        </p:spPr>
        <p:txBody>
          <a:bodyPr>
            <a:normAutofit fontScale="25000" lnSpcReduction="20000"/>
          </a:bodyPr>
          <a:lstStyle/>
          <a:p>
            <a:pPr algn="ctr" fontAlgn="base"/>
            <a:r>
              <a:rPr lang="en-US" sz="9600" b="1" dirty="0"/>
              <a:t>Presenter: </a:t>
            </a:r>
            <a:r>
              <a:rPr lang="en-US" sz="9600" dirty="0"/>
              <a:t>Ernst Oberortner (DOE JGI</a:t>
            </a:r>
            <a:r>
              <a:rPr lang="en-US" sz="9600" b="1" dirty="0"/>
              <a:t>)</a:t>
            </a:r>
            <a:r>
              <a:rPr lang="en-US" sz="9600" dirty="0"/>
              <a:t>  </a:t>
            </a:r>
            <a:endParaRPr lang="en-US" sz="9600" b="1" dirty="0" smtClean="0"/>
          </a:p>
          <a:p>
            <a:pPr algn="ctr" fontAlgn="base"/>
            <a:r>
              <a:rPr lang="en-US" sz="9600" b="1" dirty="0" err="1" smtClean="0"/>
              <a:t>NonaTalks</a:t>
            </a:r>
            <a:r>
              <a:rPr lang="en-US" sz="9600" b="1" dirty="0" smtClean="0"/>
              <a:t>, July </a:t>
            </a:r>
            <a:r>
              <a:rPr lang="en-US" sz="9600" b="1" dirty="0" smtClean="0"/>
              <a:t>17</a:t>
            </a:r>
            <a:r>
              <a:rPr lang="en-US" sz="9600" b="1" baseline="30000" dirty="0" smtClean="0"/>
              <a:t>th</a:t>
            </a:r>
            <a:r>
              <a:rPr lang="en-US" sz="9600" b="1" dirty="0" smtClean="0"/>
              <a:t>, </a:t>
            </a:r>
            <a:r>
              <a:rPr lang="en-US" sz="9600" b="1" dirty="0" smtClean="0"/>
              <a:t>2016</a:t>
            </a:r>
          </a:p>
          <a:p>
            <a:pPr algn="ctr" fontAlgn="base"/>
            <a:r>
              <a:rPr lang="en-US" sz="9600" b="1" dirty="0" smtClean="0"/>
              <a:t>Chicago</a:t>
            </a:r>
            <a:r>
              <a:rPr lang="en-US" sz="9600" b="1" dirty="0" smtClean="0"/>
              <a:t>, </a:t>
            </a:r>
            <a:r>
              <a:rPr lang="en-US" sz="9600" b="1" dirty="0" smtClean="0"/>
              <a:t>IL</a:t>
            </a:r>
          </a:p>
          <a:p>
            <a:pPr algn="ctr" fontAlgn="base"/>
            <a:endParaRPr lang="en-US" sz="4800" dirty="0"/>
          </a:p>
          <a:p>
            <a:pPr algn="ctr"/>
            <a:r>
              <a:rPr lang="en-US" sz="7200" b="1" dirty="0" smtClean="0"/>
              <a:t>Editors</a:t>
            </a:r>
            <a:r>
              <a:rPr lang="en-US" sz="7200" b="1" dirty="0" smtClean="0"/>
              <a:t>: </a:t>
            </a:r>
            <a:r>
              <a:rPr lang="en-US" sz="7200" dirty="0" smtClean="0"/>
              <a:t>Bryan Bartley (UW), Jacob Beal (Raytheon), Robert Sidney Cox III (Kobe University), </a:t>
            </a:r>
          </a:p>
          <a:p>
            <a:pPr algn="ctr"/>
            <a:r>
              <a:rPr lang="en-US" sz="7200" dirty="0" err="1" smtClean="0"/>
              <a:t>Raik</a:t>
            </a:r>
            <a:r>
              <a:rPr lang="en-US" sz="7200" dirty="0" smtClean="0"/>
              <a:t> Gruenberg (KAUST), James McLaughlin (Newcastle  University)</a:t>
            </a:r>
          </a:p>
          <a:p>
            <a:pPr algn="ctr"/>
            <a:r>
              <a:rPr lang="en-US" sz="7200" b="1" dirty="0" smtClean="0"/>
              <a:t>Chair: </a:t>
            </a:r>
            <a:r>
              <a:rPr lang="en-US" sz="7200" dirty="0" smtClean="0"/>
              <a:t>Anil </a:t>
            </a:r>
            <a:r>
              <a:rPr lang="en-US" sz="7200" dirty="0" err="1" smtClean="0"/>
              <a:t>Wipat</a:t>
            </a:r>
            <a:r>
              <a:rPr lang="en-US" sz="7200" dirty="0" smtClean="0"/>
              <a:t> (Newcastle University)</a:t>
            </a:r>
          </a:p>
          <a:p>
            <a:pPr algn="ctr"/>
            <a:r>
              <a:rPr lang="en-US" sz="7200" b="1" dirty="0" smtClean="0"/>
              <a:t>SBOL Development Group: </a:t>
            </a:r>
            <a:r>
              <a:rPr lang="en-US" sz="7200" dirty="0"/>
              <a:t>120 members from more than 50 academic and industrial organizations.</a:t>
            </a:r>
            <a:endParaRPr lang="en-US" sz="7200" b="1" dirty="0"/>
          </a:p>
        </p:txBody>
      </p:sp>
      <p:pic>
        <p:nvPicPr>
          <p:cNvPr id="5" name="Picture 4" descr="Screen Shot 2016-07-12 at 8.49.41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8459" y="1945196"/>
            <a:ext cx="3987082" cy="1620835"/>
          </a:xfrm>
          <a:prstGeom prst="rect">
            <a:avLst/>
          </a:prstGeom>
        </p:spPr>
      </p:pic>
    </p:spTree>
    <p:extLst>
      <p:ext uri="{BB962C8B-B14F-4D97-AF65-F5344CB8AC3E}">
        <p14:creationId xmlns:p14="http://schemas.microsoft.com/office/powerpoint/2010/main" val="340689164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0533" y="4800601"/>
            <a:ext cx="7541381" cy="1807028"/>
          </a:xfrm>
        </p:spPr>
        <p:txBody>
          <a:bodyPr>
            <a:normAutofit fontScale="90000"/>
          </a:bodyPr>
          <a:lstStyle/>
          <a:p>
            <a:pPr marL="285750" indent="-285750">
              <a:spcAft>
                <a:spcPts val="1200"/>
              </a:spcAft>
            </a:pPr>
            <a:r>
              <a:rPr lang="en-US" b="1" dirty="0"/>
              <a:t>SBOL </a:t>
            </a:r>
            <a:r>
              <a:rPr lang="en-US" b="1" dirty="0" smtClean="0"/>
              <a:t>helps synthetic biologists to collaborate across different stages </a:t>
            </a:r>
            <a:r>
              <a:rPr lang="en-US" b="1" dirty="0"/>
              <a:t>of </a:t>
            </a:r>
            <a:r>
              <a:rPr lang="en-US" b="1" dirty="0" smtClean="0"/>
              <a:t>(automated) workflows</a:t>
            </a:r>
            <a:endParaRPr lang="en-US" b="1" dirty="0"/>
          </a:p>
        </p:txBody>
      </p:sp>
      <p:sp>
        <p:nvSpPr>
          <p:cNvPr id="4" name="Rectangle 3"/>
          <p:cNvSpPr/>
          <p:nvPr/>
        </p:nvSpPr>
        <p:spPr>
          <a:xfrm>
            <a:off x="-276315" y="416879"/>
            <a:ext cx="1373273" cy="6399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400" dirty="0">
              <a:solidFill>
                <a:schemeClr val="tx1"/>
              </a:solidFill>
            </a:endParaRPr>
          </a:p>
        </p:txBody>
      </p:sp>
      <p:sp>
        <p:nvSpPr>
          <p:cNvPr id="5" name="Rectangle 4"/>
          <p:cNvSpPr/>
          <p:nvPr/>
        </p:nvSpPr>
        <p:spPr>
          <a:xfrm>
            <a:off x="7950635" y="3106535"/>
            <a:ext cx="1137201" cy="6399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400" dirty="0" smtClean="0">
              <a:solidFill>
                <a:schemeClr val="tx1"/>
              </a:solidFill>
            </a:endParaRPr>
          </a:p>
        </p:txBody>
      </p:sp>
      <p:sp>
        <p:nvSpPr>
          <p:cNvPr id="6" name="TextBox 5"/>
          <p:cNvSpPr txBox="1"/>
          <p:nvPr/>
        </p:nvSpPr>
        <p:spPr>
          <a:xfrm>
            <a:off x="-372121" y="2757803"/>
            <a:ext cx="1154139" cy="262990"/>
          </a:xfrm>
          <a:prstGeom prst="rect">
            <a:avLst/>
          </a:prstGeom>
          <a:noFill/>
        </p:spPr>
        <p:txBody>
          <a:bodyPr wrap="square" rtlCol="0">
            <a:spAutoFit/>
          </a:bodyPr>
          <a:lstStyle/>
          <a:p>
            <a:endParaRPr lang="en-US" sz="2400" dirty="0"/>
          </a:p>
        </p:txBody>
      </p:sp>
      <p:sp>
        <p:nvSpPr>
          <p:cNvPr id="7" name="TextBox 6"/>
          <p:cNvSpPr txBox="1"/>
          <p:nvPr/>
        </p:nvSpPr>
        <p:spPr>
          <a:xfrm>
            <a:off x="11225639" y="3517520"/>
            <a:ext cx="1575434" cy="262990"/>
          </a:xfrm>
          <a:prstGeom prst="rect">
            <a:avLst/>
          </a:prstGeom>
          <a:noFill/>
        </p:spPr>
        <p:txBody>
          <a:bodyPr wrap="square" rtlCol="0">
            <a:spAutoFit/>
          </a:bodyPr>
          <a:lstStyle/>
          <a:p>
            <a:endParaRPr lang="en-US" sz="2400" dirty="0"/>
          </a:p>
        </p:txBody>
      </p:sp>
      <p:sp>
        <p:nvSpPr>
          <p:cNvPr id="8" name="TextBox 7"/>
          <p:cNvSpPr txBox="1"/>
          <p:nvPr/>
        </p:nvSpPr>
        <p:spPr>
          <a:xfrm>
            <a:off x="7973885" y="136545"/>
            <a:ext cx="1264645" cy="262990"/>
          </a:xfrm>
          <a:prstGeom prst="rect">
            <a:avLst/>
          </a:prstGeom>
          <a:noFill/>
        </p:spPr>
        <p:txBody>
          <a:bodyPr wrap="square" rtlCol="0">
            <a:spAutoFit/>
          </a:bodyPr>
          <a:lstStyle/>
          <a:p>
            <a:endParaRPr lang="en-US" sz="2400" dirty="0"/>
          </a:p>
        </p:txBody>
      </p:sp>
      <p:sp>
        <p:nvSpPr>
          <p:cNvPr id="9" name="TextBox 8"/>
          <p:cNvSpPr txBox="1"/>
          <p:nvPr/>
        </p:nvSpPr>
        <p:spPr>
          <a:xfrm>
            <a:off x="10955972" y="-657922"/>
            <a:ext cx="1786312" cy="262990"/>
          </a:xfrm>
          <a:prstGeom prst="rect">
            <a:avLst/>
          </a:prstGeom>
          <a:noFill/>
        </p:spPr>
        <p:txBody>
          <a:bodyPr wrap="square" rtlCol="0">
            <a:spAutoFit/>
          </a:bodyPr>
          <a:lstStyle/>
          <a:p>
            <a:endParaRPr lang="en-US" sz="2400" dirty="0"/>
          </a:p>
        </p:txBody>
      </p:sp>
      <p:sp>
        <p:nvSpPr>
          <p:cNvPr id="11" name="Cloud 10"/>
          <p:cNvSpPr/>
          <p:nvPr/>
        </p:nvSpPr>
        <p:spPr>
          <a:xfrm>
            <a:off x="1354377" y="423931"/>
            <a:ext cx="6350915" cy="3904117"/>
          </a:xfrm>
          <a:prstGeom prst="cloud">
            <a:avLst/>
          </a:prstGeom>
          <a:solidFill>
            <a:srgbClr val="CCECFF"/>
          </a:solidFill>
          <a:ln w="9525" cap="rnd" cmpd="sng" algn="ctr">
            <a:solidFill>
              <a:srgbClr val="30ACEC">
                <a:tint val="6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2" name="Arc 11"/>
          <p:cNvSpPr/>
          <p:nvPr/>
        </p:nvSpPr>
        <p:spPr>
          <a:xfrm flipH="1">
            <a:off x="1555473" y="1562401"/>
            <a:ext cx="282665" cy="966209"/>
          </a:xfrm>
          <a:prstGeom prst="arc">
            <a:avLst>
              <a:gd name="adj1" fmla="val 16295160"/>
              <a:gd name="adj2" fmla="val 5595646"/>
            </a:avLst>
          </a:prstGeom>
          <a:ln w="152400">
            <a:solidFill>
              <a:srgbClr val="FFC00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3" name="Straight Connector 12"/>
          <p:cNvCxnSpPr/>
          <p:nvPr/>
        </p:nvCxnSpPr>
        <p:spPr>
          <a:xfrm>
            <a:off x="4182088" y="1156502"/>
            <a:ext cx="278099" cy="278099"/>
          </a:xfrm>
          <a:prstGeom prst="line">
            <a:avLst/>
          </a:prstGeom>
          <a:noFill/>
          <a:ln w="9525" cap="rnd" cmpd="sng" algn="ctr">
            <a:solidFill>
              <a:srgbClr val="30ACEC">
                <a:tint val="60000"/>
              </a:srgbClr>
            </a:solidFill>
            <a:prstDash val="solid"/>
          </a:ln>
          <a:effectLst/>
        </p:spPr>
      </p:cxnSp>
      <p:pic>
        <p:nvPicPr>
          <p:cNvPr id="90" name="Picture 2" descr="http://www.aviatainc.com/wp-content/uploads/2014/11/imac-computer-screen-widescreen-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08333" y="162268"/>
            <a:ext cx="1565700" cy="1197748"/>
          </a:xfrm>
          <a:prstGeom prst="rect">
            <a:avLst/>
          </a:prstGeom>
          <a:noFill/>
          <a:extLst>
            <a:ext uri="{909E8E84-426E-40dd-AFC4-6F175D3DCCD1}">
              <a14:hiddenFill xmlns:a14="http://schemas.microsoft.com/office/drawing/2010/main">
                <a:solidFill>
                  <a:srgbClr val="FFFFFF"/>
                </a:solidFill>
              </a14:hiddenFill>
            </a:ext>
          </a:extLst>
        </p:spPr>
      </p:pic>
      <p:sp>
        <p:nvSpPr>
          <p:cNvPr id="91" name="TextBox 90"/>
          <p:cNvSpPr txBox="1"/>
          <p:nvPr/>
        </p:nvSpPr>
        <p:spPr>
          <a:xfrm>
            <a:off x="611266" y="1323514"/>
            <a:ext cx="2223686" cy="646331"/>
          </a:xfrm>
          <a:prstGeom prst="rect">
            <a:avLst/>
          </a:prstGeom>
          <a:noFill/>
        </p:spPr>
        <p:txBody>
          <a:bodyPr wrap="none" rtlCol="0">
            <a:spAutoFit/>
          </a:bodyPr>
          <a:lstStyle/>
          <a:p>
            <a:pPr defTabSz="914400"/>
            <a:r>
              <a:rPr lang="en-US" b="1" dirty="0" smtClean="0">
                <a:solidFill>
                  <a:srgbClr val="D64787">
                    <a:lumMod val="75000"/>
                  </a:srgbClr>
                </a:solidFill>
                <a:latin typeface="Arial" panose="020B0604020202020204" pitchFamily="34" charset="0"/>
                <a:cs typeface="Arial" panose="020B0604020202020204" pitchFamily="34" charset="0"/>
              </a:rPr>
              <a:t>Computer Aided</a:t>
            </a:r>
          </a:p>
          <a:p>
            <a:pPr defTabSz="914400"/>
            <a:r>
              <a:rPr lang="en-US" b="1" dirty="0" smtClean="0">
                <a:solidFill>
                  <a:srgbClr val="D64787">
                    <a:lumMod val="75000"/>
                  </a:srgbClr>
                </a:solidFill>
                <a:latin typeface="Arial" panose="020B0604020202020204" pitchFamily="34" charset="0"/>
                <a:cs typeface="Arial" panose="020B0604020202020204" pitchFamily="34" charset="0"/>
              </a:rPr>
              <a:t>Engineering (CAE)</a:t>
            </a:r>
            <a:endParaRPr lang="en-US" b="1" dirty="0">
              <a:solidFill>
                <a:srgbClr val="D64787">
                  <a:lumMod val="75000"/>
                </a:srgbClr>
              </a:solidFill>
              <a:latin typeface="Arial" panose="020B0604020202020204" pitchFamily="34" charset="0"/>
              <a:cs typeface="Arial" panose="020B0604020202020204" pitchFamily="34" charset="0"/>
            </a:endParaRPr>
          </a:p>
        </p:txBody>
      </p:sp>
      <p:pic>
        <p:nvPicPr>
          <p:cNvPr id="92" name="Picture 8" descr="https://www.researchgate.net/publication/269715003/figure/fig11/Figure-1-Repressilator-circuit-modeled-in-iBioSim.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14119" y="619910"/>
            <a:ext cx="840983" cy="385186"/>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87"/>
          <p:cNvPicPr>
            <a:picLocks noChangeAspect="1"/>
          </p:cNvPicPr>
          <p:nvPr/>
        </p:nvPicPr>
        <p:blipFill rotWithShape="1">
          <a:blip r:embed="rId5"/>
          <a:srcRect l="54631" t="18635" r="2025" b="40615"/>
          <a:stretch/>
        </p:blipFill>
        <p:spPr>
          <a:xfrm>
            <a:off x="1258467" y="385528"/>
            <a:ext cx="1119713" cy="639585"/>
          </a:xfrm>
          <a:prstGeom prst="rect">
            <a:avLst/>
          </a:prstGeom>
        </p:spPr>
      </p:pic>
      <p:pic>
        <p:nvPicPr>
          <p:cNvPr id="85" name="Picture 2" descr="http://www.aviatainc.com/wp-content/uploads/2014/11/imac-computer-screen-widescreen-2.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26087" y="2353057"/>
            <a:ext cx="1535031" cy="1247302"/>
          </a:xfrm>
          <a:prstGeom prst="rect">
            <a:avLst/>
          </a:prstGeom>
          <a:noFill/>
          <a:extLst>
            <a:ext uri="{909E8E84-426E-40dd-AFC4-6F175D3DCCD1}">
              <a14:hiddenFill xmlns:a14="http://schemas.microsoft.com/office/drawing/2010/main">
                <a:solidFill>
                  <a:srgbClr val="FFFFFF"/>
                </a:solidFill>
              </a14:hiddenFill>
            </a:ext>
          </a:extLst>
        </p:spPr>
      </p:pic>
      <p:sp>
        <p:nvSpPr>
          <p:cNvPr id="86" name="TextBox 85"/>
          <p:cNvSpPr txBox="1"/>
          <p:nvPr/>
        </p:nvSpPr>
        <p:spPr>
          <a:xfrm>
            <a:off x="826459" y="3467667"/>
            <a:ext cx="1971437" cy="646331"/>
          </a:xfrm>
          <a:prstGeom prst="rect">
            <a:avLst/>
          </a:prstGeom>
          <a:noFill/>
        </p:spPr>
        <p:txBody>
          <a:bodyPr wrap="none" rtlCol="0">
            <a:spAutoFit/>
          </a:bodyPr>
          <a:lstStyle/>
          <a:p>
            <a:pPr algn="ctr" defTabSz="914400"/>
            <a:r>
              <a:rPr lang="en-US" b="1" dirty="0" smtClean="0">
                <a:solidFill>
                  <a:srgbClr val="D64787">
                    <a:lumMod val="75000"/>
                  </a:srgbClr>
                </a:solidFill>
                <a:latin typeface="Arial" panose="020B0604020202020204" pitchFamily="34" charset="0"/>
                <a:cs typeface="Arial" panose="020B0604020202020204" pitchFamily="34" charset="0"/>
              </a:rPr>
              <a:t>Computer Aided</a:t>
            </a:r>
            <a:endParaRPr lang="en-US" b="1" dirty="0">
              <a:solidFill>
                <a:srgbClr val="D64787">
                  <a:lumMod val="75000"/>
                </a:srgbClr>
              </a:solidFill>
              <a:latin typeface="Arial" panose="020B0604020202020204" pitchFamily="34" charset="0"/>
              <a:cs typeface="Arial" panose="020B0604020202020204" pitchFamily="34" charset="0"/>
            </a:endParaRPr>
          </a:p>
          <a:p>
            <a:pPr defTabSz="914400"/>
            <a:r>
              <a:rPr lang="en-US" b="1" dirty="0" smtClean="0">
                <a:solidFill>
                  <a:srgbClr val="D64787">
                    <a:lumMod val="75000"/>
                  </a:srgbClr>
                </a:solidFill>
                <a:latin typeface="Arial" panose="020B0604020202020204" pitchFamily="34" charset="0"/>
                <a:cs typeface="Arial" panose="020B0604020202020204" pitchFamily="34" charset="0"/>
              </a:rPr>
              <a:t>Design (CAD)</a:t>
            </a:r>
          </a:p>
        </p:txBody>
      </p:sp>
      <p:sp>
        <p:nvSpPr>
          <p:cNvPr id="83" name="Rectangle 82"/>
          <p:cNvSpPr/>
          <p:nvPr/>
        </p:nvSpPr>
        <p:spPr>
          <a:xfrm>
            <a:off x="1269368" y="2593296"/>
            <a:ext cx="1062735" cy="648770"/>
          </a:xfrm>
          <a:prstGeom prst="rect">
            <a:avLst/>
          </a:prstGeom>
          <a:solidFill>
            <a:sysClr val="window" lastClr="FFFFFF"/>
          </a:solidFill>
          <a:ln w="15875" cap="rnd"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noProof="0" dirty="0" smtClean="0">
              <a:ln>
                <a:noFill/>
              </a:ln>
              <a:solidFill>
                <a:prstClr val="white"/>
              </a:solidFill>
              <a:effectLst/>
              <a:uLnTx/>
              <a:uFillTx/>
              <a:latin typeface="Corbel" panose="020B0503020204020204"/>
              <a:ea typeface="+mn-ea"/>
              <a:cs typeface="+mn-cs"/>
            </a:endParaRPr>
          </a:p>
        </p:txBody>
      </p:sp>
      <p:pic>
        <p:nvPicPr>
          <p:cNvPr id="84" name="Picture 83"/>
          <p:cNvPicPr>
            <a:picLocks noChangeAspect="1"/>
          </p:cNvPicPr>
          <p:nvPr/>
        </p:nvPicPr>
        <p:blipFill>
          <a:blip r:embed="rId7"/>
          <a:stretch>
            <a:fillRect/>
          </a:stretch>
        </p:blipFill>
        <p:spPr>
          <a:xfrm>
            <a:off x="1315504" y="2717812"/>
            <a:ext cx="1016600" cy="351565"/>
          </a:xfrm>
          <a:prstGeom prst="rect">
            <a:avLst/>
          </a:prstGeom>
        </p:spPr>
      </p:pic>
      <p:grpSp>
        <p:nvGrpSpPr>
          <p:cNvPr id="76" name="Group 75"/>
          <p:cNvGrpSpPr/>
          <p:nvPr/>
        </p:nvGrpSpPr>
        <p:grpSpPr>
          <a:xfrm>
            <a:off x="2315106" y="3086184"/>
            <a:ext cx="4369531" cy="1484957"/>
            <a:chOff x="1280845" y="4483275"/>
            <a:chExt cx="8095604" cy="2751239"/>
          </a:xfrm>
        </p:grpSpPr>
        <p:pic>
          <p:nvPicPr>
            <p:cNvPr id="79" name="Picture 2" descr="http://www.aviatainc.com/wp-content/uploads/2014/11/imac-computer-screen-widescreen-2.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840864" y="4483275"/>
              <a:ext cx="2905253" cy="2313029"/>
            </a:xfrm>
            <a:prstGeom prst="rect">
              <a:avLst/>
            </a:prstGeom>
            <a:noFill/>
            <a:extLst>
              <a:ext uri="{909E8E84-426E-40dd-AFC4-6F175D3DCCD1}">
                <a14:hiddenFill xmlns:a14="http://schemas.microsoft.com/office/drawing/2010/main">
                  <a:solidFill>
                    <a:srgbClr val="FFFFFF"/>
                  </a:solidFill>
                </a14:hiddenFill>
              </a:ext>
            </a:extLst>
          </p:spPr>
        </p:pic>
        <p:sp>
          <p:nvSpPr>
            <p:cNvPr id="80" name="TextBox 79"/>
            <p:cNvSpPr txBox="1"/>
            <p:nvPr/>
          </p:nvSpPr>
          <p:spPr>
            <a:xfrm>
              <a:off x="1280845" y="6550238"/>
              <a:ext cx="8095604" cy="684276"/>
            </a:xfrm>
            <a:prstGeom prst="rect">
              <a:avLst/>
            </a:prstGeom>
            <a:noFill/>
          </p:spPr>
          <p:txBody>
            <a:bodyPr wrap="none" rtlCol="0">
              <a:spAutoFit/>
            </a:bodyPr>
            <a:lstStyle/>
            <a:p>
              <a:pPr algn="ctr" defTabSz="914400"/>
              <a:r>
                <a:rPr lang="en-US" b="1" dirty="0" smtClean="0">
                  <a:solidFill>
                    <a:srgbClr val="D64787">
                      <a:lumMod val="75000"/>
                    </a:srgbClr>
                  </a:solidFill>
                  <a:latin typeface="Arial" panose="020B0604020202020204" pitchFamily="34" charset="0"/>
                  <a:cs typeface="Arial" panose="020B0604020202020204" pitchFamily="34" charset="0"/>
                </a:rPr>
                <a:t>Computer Aided Manufacturing (CAM)</a:t>
              </a:r>
              <a:endParaRPr lang="en-US" b="1" dirty="0">
                <a:solidFill>
                  <a:srgbClr val="D64787">
                    <a:lumMod val="75000"/>
                  </a:srgbClr>
                </a:solidFill>
                <a:latin typeface="Arial" panose="020B0604020202020204" pitchFamily="34" charset="0"/>
                <a:cs typeface="Arial" panose="020B0604020202020204" pitchFamily="34" charset="0"/>
              </a:endParaRPr>
            </a:p>
          </p:txBody>
        </p:sp>
      </p:grpSp>
      <p:sp>
        <p:nvSpPr>
          <p:cNvPr id="78" name="Rectangle 77"/>
          <p:cNvSpPr/>
          <p:nvPr/>
        </p:nvSpPr>
        <p:spPr>
          <a:xfrm>
            <a:off x="3945372" y="3326641"/>
            <a:ext cx="1085618" cy="649360"/>
          </a:xfrm>
          <a:prstGeom prst="rect">
            <a:avLst/>
          </a:prstGeom>
          <a:solidFill>
            <a:sysClr val="window" lastClr="FFFFFF"/>
          </a:solidFill>
          <a:ln w="15875" cap="rnd"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noProof="0" dirty="0" smtClean="0">
              <a:ln>
                <a:noFill/>
              </a:ln>
              <a:solidFill>
                <a:prstClr val="white"/>
              </a:solidFill>
              <a:effectLst/>
              <a:uLnTx/>
              <a:uFillTx/>
              <a:latin typeface="Corbel" panose="020B0503020204020204"/>
              <a:ea typeface="+mn-ea"/>
              <a:cs typeface="+mn-cs"/>
            </a:endParaRPr>
          </a:p>
        </p:txBody>
      </p:sp>
      <p:pic>
        <p:nvPicPr>
          <p:cNvPr id="75" name="Picture 74"/>
          <p:cNvPicPr>
            <a:picLocks noChangeAspect="1"/>
          </p:cNvPicPr>
          <p:nvPr/>
        </p:nvPicPr>
        <p:blipFill rotWithShape="1">
          <a:blip r:embed="rId9" cstate="print">
            <a:extLst>
              <a:ext uri="{28A0092B-C50C-407E-A947-70E740481C1C}">
                <a14:useLocalDpi xmlns:a14="http://schemas.microsoft.com/office/drawing/2010/main" val="0"/>
              </a:ext>
            </a:extLst>
          </a:blip>
          <a:srcRect l="18553" t="64335" r="43853" b="12227"/>
          <a:stretch/>
        </p:blipFill>
        <p:spPr>
          <a:xfrm>
            <a:off x="3945372" y="3409941"/>
            <a:ext cx="1084390" cy="501634"/>
          </a:xfrm>
          <a:prstGeom prst="rect">
            <a:avLst/>
          </a:prstGeom>
        </p:spPr>
      </p:pic>
      <p:grpSp>
        <p:nvGrpSpPr>
          <p:cNvPr id="69" name="Group 68"/>
          <p:cNvGrpSpPr/>
          <p:nvPr/>
        </p:nvGrpSpPr>
        <p:grpSpPr>
          <a:xfrm>
            <a:off x="6464897" y="161799"/>
            <a:ext cx="1565700" cy="1483946"/>
            <a:chOff x="3840867" y="4483270"/>
            <a:chExt cx="2905255" cy="2751865"/>
          </a:xfrm>
        </p:grpSpPr>
        <p:pic>
          <p:nvPicPr>
            <p:cNvPr id="72" name="Picture 2" descr="http://www.aviatainc.com/wp-content/uploads/2014/11/imac-computer-screen-widescreen-2.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840867" y="4483270"/>
              <a:ext cx="2905255" cy="2313027"/>
            </a:xfrm>
            <a:prstGeom prst="rect">
              <a:avLst/>
            </a:prstGeom>
            <a:noFill/>
            <a:extLst>
              <a:ext uri="{909E8E84-426E-40dd-AFC4-6F175D3DCCD1}">
                <a14:hiddenFill xmlns:a14="http://schemas.microsoft.com/office/drawing/2010/main">
                  <a:solidFill>
                    <a:srgbClr val="FFFFFF"/>
                  </a:solidFill>
                </a14:hiddenFill>
              </a:ext>
            </a:extLst>
          </p:spPr>
        </p:pic>
        <p:sp>
          <p:nvSpPr>
            <p:cNvPr id="73" name="TextBox 72"/>
            <p:cNvSpPr txBox="1"/>
            <p:nvPr/>
          </p:nvSpPr>
          <p:spPr>
            <a:xfrm>
              <a:off x="4003219" y="6550237"/>
              <a:ext cx="2650850" cy="684898"/>
            </a:xfrm>
            <a:prstGeom prst="rect">
              <a:avLst/>
            </a:prstGeom>
            <a:noFill/>
          </p:spPr>
          <p:txBody>
            <a:bodyPr wrap="none" rtlCol="0">
              <a:spAutoFit/>
            </a:bodyPr>
            <a:lstStyle/>
            <a:p>
              <a:pPr algn="ctr" defTabSz="914400"/>
              <a:r>
                <a:rPr lang="en-US" b="1" dirty="0" smtClean="0">
                  <a:solidFill>
                    <a:srgbClr val="D64787">
                      <a:lumMod val="75000"/>
                    </a:srgbClr>
                  </a:solidFill>
                  <a:latin typeface="Arial" panose="020B0604020202020204" pitchFamily="34" charset="0"/>
                  <a:cs typeface="Arial" panose="020B0604020202020204" pitchFamily="34" charset="0"/>
                </a:rPr>
                <a:t>Publication</a:t>
              </a:r>
              <a:endParaRPr lang="en-US" b="1" dirty="0">
                <a:solidFill>
                  <a:srgbClr val="D64787">
                    <a:lumMod val="75000"/>
                  </a:srgbClr>
                </a:solidFill>
                <a:latin typeface="Arial" panose="020B0604020202020204" pitchFamily="34" charset="0"/>
                <a:cs typeface="Arial" panose="020B0604020202020204" pitchFamily="34" charset="0"/>
              </a:endParaRPr>
            </a:p>
          </p:txBody>
        </p:sp>
      </p:grpSp>
      <p:sp>
        <p:nvSpPr>
          <p:cNvPr id="70" name="TextBox 69"/>
          <p:cNvSpPr txBox="1"/>
          <p:nvPr/>
        </p:nvSpPr>
        <p:spPr>
          <a:xfrm>
            <a:off x="6552523" y="1497746"/>
            <a:ext cx="99555" cy="199162"/>
          </a:xfrm>
          <a:prstGeom prst="rect">
            <a:avLst/>
          </a:prstGeom>
          <a:noFill/>
        </p:spPr>
        <p:txBody>
          <a:bodyPr wrap="none" rtlCol="0">
            <a:spAutoFit/>
          </a:bodyPr>
          <a:lstStyle/>
          <a:p>
            <a:pPr defTabSz="914400"/>
            <a:endParaRPr lang="en-US" sz="1800" dirty="0">
              <a:solidFill>
                <a:prstClr val="black"/>
              </a:solidFill>
              <a:latin typeface="Corbel" panose="020B0503020204020204"/>
            </a:endParaRPr>
          </a:p>
        </p:txBody>
      </p:sp>
      <p:sp>
        <p:nvSpPr>
          <p:cNvPr id="71" name="Rectangle 70"/>
          <p:cNvSpPr/>
          <p:nvPr/>
        </p:nvSpPr>
        <p:spPr>
          <a:xfrm>
            <a:off x="6713039" y="402038"/>
            <a:ext cx="1083967" cy="648770"/>
          </a:xfrm>
          <a:prstGeom prst="rect">
            <a:avLst/>
          </a:prstGeom>
          <a:solidFill>
            <a:sysClr val="window" lastClr="FFFFFF"/>
          </a:solidFill>
          <a:ln w="15875" cap="rnd"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noProof="0" dirty="0" smtClean="0">
              <a:ln>
                <a:noFill/>
              </a:ln>
              <a:solidFill>
                <a:prstClr val="white"/>
              </a:solidFill>
              <a:effectLst/>
              <a:uLnTx/>
              <a:uFillTx/>
              <a:latin typeface="Corbel" panose="020B0503020204020204"/>
              <a:ea typeface="+mn-ea"/>
              <a:cs typeface="+mn-cs"/>
            </a:endParaRPr>
          </a:p>
        </p:txBody>
      </p:sp>
      <p:pic>
        <p:nvPicPr>
          <p:cNvPr id="67" name="Picture 2" descr="http://2013.igem.org/wiki/images/d/d4/ACS_logo.gif"/>
          <p:cNvPicPr>
            <a:picLocks noChangeAspect="1" noChangeArrowheads="1"/>
          </p:cNvPicPr>
          <p:nvPr/>
        </p:nvPicPr>
        <p:blipFill rotWithShape="1">
          <a:blip r:embed="rId11" cstate="print">
            <a:extLst>
              <a:ext uri="{28A0092B-C50C-407E-A947-70E740481C1C}">
                <a14:useLocalDpi xmlns:a14="http://schemas.microsoft.com/office/drawing/2010/main" val="0"/>
              </a:ext>
            </a:extLst>
          </a:blip>
          <a:srcRect r="43071"/>
          <a:stretch/>
        </p:blipFill>
        <p:spPr bwMode="auto">
          <a:xfrm>
            <a:off x="6777059" y="469472"/>
            <a:ext cx="946823" cy="291321"/>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2" descr="http://2013.igem.org/wiki/images/d/d4/ACS_logo.gif"/>
          <p:cNvPicPr>
            <a:picLocks noChangeAspect="1" noChangeArrowheads="1"/>
          </p:cNvPicPr>
          <p:nvPr/>
        </p:nvPicPr>
        <p:blipFill rotWithShape="1">
          <a:blip r:embed="rId11" cstate="print">
            <a:extLst>
              <a:ext uri="{28A0092B-C50C-407E-A947-70E740481C1C}">
                <a14:useLocalDpi xmlns:a14="http://schemas.microsoft.com/office/drawing/2010/main" val="0"/>
              </a:ext>
            </a:extLst>
          </a:blip>
          <a:srcRect l="56829" t="22621"/>
          <a:stretch/>
        </p:blipFill>
        <p:spPr bwMode="auto">
          <a:xfrm>
            <a:off x="6800596" y="744566"/>
            <a:ext cx="717997" cy="225420"/>
          </a:xfrm>
          <a:prstGeom prst="rect">
            <a:avLst/>
          </a:prstGeom>
          <a:noFill/>
          <a:extLst>
            <a:ext uri="{909E8E84-426E-40dd-AFC4-6F175D3DCCD1}">
              <a14:hiddenFill xmlns:a14="http://schemas.microsoft.com/office/drawing/2010/main">
                <a:solidFill>
                  <a:srgbClr val="FFFFFF"/>
                </a:solidFill>
              </a14:hiddenFill>
            </a:ext>
          </a:extLst>
        </p:spPr>
      </p:pic>
      <p:grpSp>
        <p:nvGrpSpPr>
          <p:cNvPr id="60" name="Group 59"/>
          <p:cNvGrpSpPr/>
          <p:nvPr/>
        </p:nvGrpSpPr>
        <p:grpSpPr>
          <a:xfrm>
            <a:off x="6163897" y="2353057"/>
            <a:ext cx="2416047" cy="1620387"/>
            <a:chOff x="3363197" y="4483274"/>
            <a:chExt cx="4483231" cy="3006797"/>
          </a:xfrm>
        </p:grpSpPr>
        <p:pic>
          <p:nvPicPr>
            <p:cNvPr id="63" name="Picture 2" descr="http://www.aviatainc.com/wp-content/uploads/2014/11/imac-computer-screen-widescreen-2.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840865" y="4483274"/>
              <a:ext cx="2905254" cy="2313029"/>
            </a:xfrm>
            <a:prstGeom prst="rect">
              <a:avLst/>
            </a:prstGeom>
            <a:noFill/>
            <a:extLst>
              <a:ext uri="{909E8E84-426E-40dd-AFC4-6F175D3DCCD1}">
                <a14:hiddenFill xmlns:a14="http://schemas.microsoft.com/office/drawing/2010/main">
                  <a:solidFill>
                    <a:srgbClr val="FFFFFF"/>
                  </a:solidFill>
                </a14:hiddenFill>
              </a:ext>
            </a:extLst>
          </p:spPr>
        </p:pic>
        <p:sp>
          <p:nvSpPr>
            <p:cNvPr id="64" name="TextBox 63"/>
            <p:cNvSpPr txBox="1"/>
            <p:nvPr/>
          </p:nvSpPr>
          <p:spPr>
            <a:xfrm>
              <a:off x="3363197" y="6804737"/>
              <a:ext cx="4483231" cy="685334"/>
            </a:xfrm>
            <a:prstGeom prst="rect">
              <a:avLst/>
            </a:prstGeom>
            <a:noFill/>
          </p:spPr>
          <p:txBody>
            <a:bodyPr wrap="none" rtlCol="0">
              <a:spAutoFit/>
            </a:bodyPr>
            <a:lstStyle/>
            <a:p>
              <a:pPr algn="ctr" defTabSz="914400"/>
              <a:r>
                <a:rPr lang="en-US" b="1" dirty="0" smtClean="0">
                  <a:solidFill>
                    <a:srgbClr val="D64787">
                      <a:lumMod val="75000"/>
                    </a:srgbClr>
                  </a:solidFill>
                  <a:latin typeface="Arial" panose="020B0604020202020204" pitchFamily="34" charset="0"/>
                  <a:cs typeface="Arial" panose="020B0604020202020204" pitchFamily="34" charset="0"/>
                </a:rPr>
                <a:t>Quality Control (QC)</a:t>
              </a:r>
              <a:endParaRPr lang="en-US" b="1" dirty="0">
                <a:solidFill>
                  <a:srgbClr val="D64787">
                    <a:lumMod val="75000"/>
                  </a:srgbClr>
                </a:solidFill>
                <a:latin typeface="Arial" panose="020B0604020202020204" pitchFamily="34" charset="0"/>
                <a:cs typeface="Arial" panose="020B0604020202020204" pitchFamily="34" charset="0"/>
              </a:endParaRPr>
            </a:p>
          </p:txBody>
        </p:sp>
      </p:grpSp>
      <p:sp>
        <p:nvSpPr>
          <p:cNvPr id="62" name="Rectangle 61"/>
          <p:cNvSpPr/>
          <p:nvPr/>
        </p:nvSpPr>
        <p:spPr>
          <a:xfrm>
            <a:off x="6669451" y="2593143"/>
            <a:ext cx="1083942" cy="648358"/>
          </a:xfrm>
          <a:prstGeom prst="rect">
            <a:avLst/>
          </a:prstGeom>
          <a:solidFill>
            <a:sysClr val="window" lastClr="FFFFFF"/>
          </a:solidFill>
          <a:ln w="15875" cap="rnd"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noProof="0" dirty="0" smtClean="0">
              <a:ln>
                <a:noFill/>
              </a:ln>
              <a:solidFill>
                <a:prstClr val="white"/>
              </a:solidFill>
              <a:effectLst/>
              <a:uLnTx/>
              <a:uFillTx/>
              <a:latin typeface="Corbel" panose="020B0503020204020204"/>
              <a:ea typeface="+mn-ea"/>
              <a:cs typeface="+mn-cs"/>
            </a:endParaRPr>
          </a:p>
        </p:txBody>
      </p:sp>
      <p:pic>
        <p:nvPicPr>
          <p:cNvPr id="59" name="Picture 58"/>
          <p:cNvPicPr>
            <a:picLocks noChangeAspect="1"/>
          </p:cNvPicPr>
          <p:nvPr/>
        </p:nvPicPr>
        <p:blipFill>
          <a:blip r:embed="rId12"/>
          <a:stretch>
            <a:fillRect/>
          </a:stretch>
        </p:blipFill>
        <p:spPr>
          <a:xfrm>
            <a:off x="6702142" y="2607079"/>
            <a:ext cx="940466" cy="630422"/>
          </a:xfrm>
          <a:prstGeom prst="rect">
            <a:avLst/>
          </a:prstGeom>
        </p:spPr>
      </p:pic>
      <p:grpSp>
        <p:nvGrpSpPr>
          <p:cNvPr id="52" name="Group 51"/>
          <p:cNvGrpSpPr/>
          <p:nvPr/>
        </p:nvGrpSpPr>
        <p:grpSpPr>
          <a:xfrm>
            <a:off x="3879257" y="1132971"/>
            <a:ext cx="2223686" cy="1636068"/>
            <a:chOff x="9511426" y="2375978"/>
            <a:chExt cx="4565046" cy="3358712"/>
          </a:xfrm>
        </p:grpSpPr>
        <p:sp>
          <p:nvSpPr>
            <p:cNvPr id="54" name="TextBox 53"/>
            <p:cNvSpPr txBox="1"/>
            <p:nvPr/>
          </p:nvSpPr>
          <p:spPr>
            <a:xfrm>
              <a:off x="9511426" y="4976482"/>
              <a:ext cx="4565046" cy="758208"/>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b="1" i="0" u="none" strike="noStrike" kern="0" cap="none" spc="0" normalizeH="0" baseline="0" noProof="0" dirty="0" smtClean="0">
                  <a:ln>
                    <a:noFill/>
                  </a:ln>
                  <a:solidFill>
                    <a:srgbClr val="D64787">
                      <a:lumMod val="75000"/>
                    </a:srgbClr>
                  </a:solidFill>
                  <a:effectLst/>
                  <a:uLnTx/>
                  <a:uFillTx/>
                  <a:latin typeface="Arial" panose="020B0604020202020204" pitchFamily="34" charset="0"/>
                  <a:cs typeface="Arial" panose="020B0604020202020204" pitchFamily="34" charset="0"/>
                </a:rPr>
                <a:t>Parts Repositories</a:t>
              </a:r>
            </a:p>
          </p:txBody>
        </p:sp>
        <p:sp>
          <p:nvSpPr>
            <p:cNvPr id="55" name="Can 54"/>
            <p:cNvSpPr/>
            <p:nvPr/>
          </p:nvSpPr>
          <p:spPr>
            <a:xfrm>
              <a:off x="9721320" y="2375978"/>
              <a:ext cx="2076451" cy="2527911"/>
            </a:xfrm>
            <a:prstGeom prst="can">
              <a:avLst>
                <a:gd name="adj" fmla="val 32636"/>
              </a:avLst>
            </a:prstGeom>
            <a:solidFill>
              <a:sysClr val="window" lastClr="FFFFFF"/>
            </a:solidFill>
            <a:ln w="57150" cap="rnd"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Arial" panose="020B0604020202020204" pitchFamily="34" charset="0"/>
                <a:ea typeface="+mn-ea"/>
                <a:cs typeface="Arial" panose="020B0604020202020204" pitchFamily="34" charset="0"/>
              </a:endParaRPr>
            </a:p>
          </p:txBody>
        </p:sp>
        <p:pic>
          <p:nvPicPr>
            <p:cNvPr id="56" name="Picture 2" descr="http://sbolstack.org/img/stacklogo.pn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9861518" y="3109814"/>
              <a:ext cx="1930817" cy="495414"/>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6" descr="http://www.jbei.org/wp-content/uploads/2013/03/JBEI_registrar.jpg"/>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0257822" y="3639832"/>
              <a:ext cx="1003446" cy="568621"/>
            </a:xfrm>
            <a:prstGeom prst="rect">
              <a:avLst/>
            </a:prstGeom>
            <a:noFill/>
            <a:extLst>
              <a:ext uri="{909E8E84-426E-40dd-AFC4-6F175D3DCCD1}">
                <a14:hiddenFill xmlns:a14="http://schemas.microsoft.com/office/drawing/2010/main">
                  <a:solidFill>
                    <a:srgbClr val="FFFFFF"/>
                  </a:solidFill>
                </a14:hiddenFill>
              </a:ext>
            </a:extLst>
          </p:spPr>
        </p:pic>
      </p:grpSp>
      <p:pic>
        <p:nvPicPr>
          <p:cNvPr id="53" name="Picture 4" descr="http://www.virtualparts.org/images/banner.png"/>
          <p:cNvPicPr>
            <a:picLocks noChangeAspect="1" noChangeArrowheads="1"/>
          </p:cNvPicPr>
          <p:nvPr/>
        </p:nvPicPr>
        <p:blipFill rotWithShape="1">
          <a:blip r:embed="rId15" cstate="print">
            <a:extLst>
              <a:ext uri="{28A0092B-C50C-407E-A947-70E740481C1C}">
                <a14:useLocalDpi xmlns:a14="http://schemas.microsoft.com/office/drawing/2010/main" val="0"/>
              </a:ext>
            </a:extLst>
          </a:blip>
          <a:srcRect r="80163"/>
          <a:stretch/>
        </p:blipFill>
        <p:spPr bwMode="auto">
          <a:xfrm>
            <a:off x="4208225" y="1981692"/>
            <a:ext cx="629196" cy="245773"/>
          </a:xfrm>
          <a:prstGeom prst="rect">
            <a:avLst/>
          </a:prstGeom>
          <a:noFill/>
          <a:extLst>
            <a:ext uri="{909E8E84-426E-40dd-AFC4-6F175D3DCCD1}">
              <a14:hiddenFill xmlns:a14="http://schemas.microsoft.com/office/drawing/2010/main">
                <a:solidFill>
                  <a:srgbClr val="FFFFFF"/>
                </a:solidFill>
              </a14:hiddenFill>
            </a:ext>
          </a:extLst>
        </p:spPr>
      </p:pic>
      <p:sp>
        <p:nvSpPr>
          <p:cNvPr id="48" name="TextBox 47"/>
          <p:cNvSpPr txBox="1"/>
          <p:nvPr/>
        </p:nvSpPr>
        <p:spPr>
          <a:xfrm>
            <a:off x="3847717" y="762778"/>
            <a:ext cx="99555" cy="199162"/>
          </a:xfrm>
          <a:prstGeom prst="rect">
            <a:avLst/>
          </a:prstGeom>
          <a:noFill/>
        </p:spPr>
        <p:txBody>
          <a:bodyPr wrap="none" rtlCol="0">
            <a:spAutoFit/>
          </a:bodyPr>
          <a:lstStyle/>
          <a:p>
            <a:pPr defTabSz="914400"/>
            <a:endParaRPr lang="en-US" sz="1800" dirty="0">
              <a:solidFill>
                <a:prstClr val="black"/>
              </a:solidFill>
              <a:latin typeface="Corbel" panose="020B0503020204020204"/>
            </a:endParaRPr>
          </a:p>
        </p:txBody>
      </p:sp>
      <p:sp>
        <p:nvSpPr>
          <p:cNvPr id="22" name="Arc 21"/>
          <p:cNvSpPr/>
          <p:nvPr/>
        </p:nvSpPr>
        <p:spPr>
          <a:xfrm flipV="1">
            <a:off x="3913850" y="2102692"/>
            <a:ext cx="2655420" cy="1619060"/>
          </a:xfrm>
          <a:prstGeom prst="arc">
            <a:avLst>
              <a:gd name="adj1" fmla="val 16200000"/>
              <a:gd name="adj2" fmla="val 20800248"/>
            </a:avLst>
          </a:prstGeom>
          <a:ln w="149225">
            <a:solidFill>
              <a:srgbClr val="FFC00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Arc 22"/>
          <p:cNvSpPr/>
          <p:nvPr/>
        </p:nvSpPr>
        <p:spPr>
          <a:xfrm flipV="1">
            <a:off x="7117145" y="1522312"/>
            <a:ext cx="282665" cy="966209"/>
          </a:xfrm>
          <a:prstGeom prst="arc">
            <a:avLst>
              <a:gd name="adj1" fmla="val 16295160"/>
              <a:gd name="adj2" fmla="val 5595646"/>
            </a:avLst>
          </a:prstGeom>
          <a:ln w="152400">
            <a:solidFill>
              <a:srgbClr val="FFC00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Arc 24"/>
          <p:cNvSpPr/>
          <p:nvPr/>
        </p:nvSpPr>
        <p:spPr>
          <a:xfrm flipV="1">
            <a:off x="2312106" y="2145516"/>
            <a:ext cx="2958343" cy="1619060"/>
          </a:xfrm>
          <a:prstGeom prst="arc">
            <a:avLst>
              <a:gd name="adj1" fmla="val 11638956"/>
              <a:gd name="adj2" fmla="val 16160198"/>
            </a:avLst>
          </a:prstGeom>
          <a:ln w="152400">
            <a:solidFill>
              <a:srgbClr val="FFC00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43" name="Straight Arrow Connector 42"/>
          <p:cNvCxnSpPr/>
          <p:nvPr/>
        </p:nvCxnSpPr>
        <p:spPr>
          <a:xfrm rot="4380000" flipH="1">
            <a:off x="3232932" y="1750535"/>
            <a:ext cx="758" cy="1251448"/>
          </a:xfrm>
          <a:prstGeom prst="straightConnector1">
            <a:avLst/>
          </a:prstGeom>
          <a:ln w="38100">
            <a:solidFill>
              <a:srgbClr val="CC0099"/>
            </a:solidFill>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rot="4380000" flipH="1" flipV="1">
            <a:off x="3311227" y="1838595"/>
            <a:ext cx="151" cy="1251448"/>
          </a:xfrm>
          <a:prstGeom prst="straightConnector1">
            <a:avLst/>
          </a:prstGeom>
          <a:ln w="38100">
            <a:solidFill>
              <a:srgbClr val="CC0099"/>
            </a:solidFill>
            <a:tailEnd type="arrow"/>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2860191" y="2563026"/>
            <a:ext cx="933827" cy="369332"/>
          </a:xfrm>
          <a:prstGeom prst="rect">
            <a:avLst/>
          </a:prstGeom>
          <a:noFill/>
        </p:spPr>
        <p:txBody>
          <a:bodyPr wrap="square" rtlCol="0">
            <a:spAutoFit/>
          </a:bodyPr>
          <a:lstStyle/>
          <a:p>
            <a:pPr defTabSz="914400"/>
            <a:r>
              <a:rPr lang="en-US" b="1" dirty="0" smtClean="0">
                <a:solidFill>
                  <a:prstClr val="black"/>
                </a:solidFill>
                <a:latin typeface="Arial" panose="020B0604020202020204" pitchFamily="34" charset="0"/>
                <a:cs typeface="Arial" panose="020B0604020202020204" pitchFamily="34" charset="0"/>
              </a:rPr>
              <a:t>SBOL</a:t>
            </a:r>
            <a:endParaRPr lang="en-US" b="1" dirty="0">
              <a:solidFill>
                <a:prstClr val="black"/>
              </a:solidFill>
              <a:latin typeface="Arial" panose="020B0604020202020204" pitchFamily="34" charset="0"/>
              <a:cs typeface="Arial" panose="020B0604020202020204" pitchFamily="34" charset="0"/>
            </a:endParaRPr>
          </a:p>
        </p:txBody>
      </p:sp>
      <p:pic>
        <p:nvPicPr>
          <p:cNvPr id="42" name="Picture 41"/>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3035086" y="1912509"/>
            <a:ext cx="501783" cy="645511"/>
          </a:xfrm>
          <a:prstGeom prst="rect">
            <a:avLst/>
          </a:prstGeom>
        </p:spPr>
      </p:pic>
      <p:cxnSp>
        <p:nvCxnSpPr>
          <p:cNvPr id="39" name="Straight Arrow Connector 38"/>
          <p:cNvCxnSpPr/>
          <p:nvPr/>
        </p:nvCxnSpPr>
        <p:spPr>
          <a:xfrm rot="17220000">
            <a:off x="5860156" y="1728910"/>
            <a:ext cx="758" cy="1251448"/>
          </a:xfrm>
          <a:prstGeom prst="straightConnector1">
            <a:avLst/>
          </a:prstGeom>
          <a:ln w="38100">
            <a:solidFill>
              <a:srgbClr val="CC0099"/>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rot="17220000" flipV="1">
            <a:off x="5782468" y="1816970"/>
            <a:ext cx="151" cy="1251448"/>
          </a:xfrm>
          <a:prstGeom prst="straightConnector1">
            <a:avLst/>
          </a:prstGeom>
          <a:ln w="38100">
            <a:solidFill>
              <a:srgbClr val="CC0099"/>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rot="4380000" flipV="1">
            <a:off x="5836975" y="541950"/>
            <a:ext cx="758" cy="1251448"/>
          </a:xfrm>
          <a:prstGeom prst="straightConnector1">
            <a:avLst/>
          </a:prstGeom>
          <a:ln w="38100">
            <a:solidFill>
              <a:srgbClr val="CC0099"/>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rot="4380000">
            <a:off x="5759287" y="453889"/>
            <a:ext cx="151" cy="1251448"/>
          </a:xfrm>
          <a:prstGeom prst="straightConnector1">
            <a:avLst/>
          </a:prstGeom>
          <a:ln w="38100">
            <a:solidFill>
              <a:srgbClr val="CC0099"/>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rot="17220000" flipH="1" flipV="1">
            <a:off x="3219985" y="574663"/>
            <a:ext cx="758" cy="1251448"/>
          </a:xfrm>
          <a:prstGeom prst="straightConnector1">
            <a:avLst/>
          </a:prstGeom>
          <a:ln w="38100">
            <a:solidFill>
              <a:srgbClr val="CC0099"/>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rot="17220000" flipH="1">
            <a:off x="3298280" y="486602"/>
            <a:ext cx="151" cy="1251448"/>
          </a:xfrm>
          <a:prstGeom prst="straightConnector1">
            <a:avLst/>
          </a:prstGeom>
          <a:ln w="38100">
            <a:solidFill>
              <a:srgbClr val="CC0099"/>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H="1">
            <a:off x="4527550" y="2695731"/>
            <a:ext cx="7971" cy="479269"/>
          </a:xfrm>
          <a:prstGeom prst="straightConnector1">
            <a:avLst/>
          </a:prstGeom>
          <a:ln w="38100">
            <a:solidFill>
              <a:srgbClr val="CC0099"/>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V="1">
            <a:off x="4390695" y="2644635"/>
            <a:ext cx="0" cy="529382"/>
          </a:xfrm>
          <a:prstGeom prst="straightConnector1">
            <a:avLst/>
          </a:prstGeom>
          <a:ln w="38100">
            <a:solidFill>
              <a:srgbClr val="CC0099"/>
            </a:solidFill>
            <a:tailEnd type="arrow"/>
          </a:ln>
        </p:spPr>
        <p:style>
          <a:lnRef idx="1">
            <a:schemeClr val="accent1"/>
          </a:lnRef>
          <a:fillRef idx="0">
            <a:schemeClr val="accent1"/>
          </a:fillRef>
          <a:effectRef idx="0">
            <a:schemeClr val="accent1"/>
          </a:effectRef>
          <a:fontRef idx="minor">
            <a:schemeClr val="tx1"/>
          </a:fontRef>
        </p:style>
      </p:cxnSp>
      <p:sp>
        <p:nvSpPr>
          <p:cNvPr id="93" name="Rectangle 92"/>
          <p:cNvSpPr/>
          <p:nvPr/>
        </p:nvSpPr>
        <p:spPr>
          <a:xfrm>
            <a:off x="13580148" y="2269573"/>
            <a:ext cx="1994320" cy="461665"/>
          </a:xfrm>
          <a:prstGeom prst="rect">
            <a:avLst/>
          </a:prstGeom>
        </p:spPr>
        <p:txBody>
          <a:bodyPr wrap="square">
            <a:spAutoFit/>
          </a:bodyPr>
          <a:lstStyle/>
          <a:p>
            <a:endParaRPr lang="en-US" sz="2400" dirty="0"/>
          </a:p>
        </p:txBody>
      </p:sp>
      <p:sp>
        <p:nvSpPr>
          <p:cNvPr id="61" name="Slide Number Placeholder 3"/>
          <p:cNvSpPr>
            <a:spLocks noGrp="1"/>
          </p:cNvSpPr>
          <p:nvPr>
            <p:ph type="sldNum" sz="quarter" idx="12"/>
          </p:nvPr>
        </p:nvSpPr>
        <p:spPr>
          <a:xfrm>
            <a:off x="8716167" y="6492875"/>
            <a:ext cx="427833" cy="365125"/>
          </a:xfrm>
        </p:spPr>
        <p:txBody>
          <a:bodyPr/>
          <a:lstStyle/>
          <a:p>
            <a:fld id="{0200C452-46A9-46DE-B3AC-9F1C16DAFCC5}" type="slidenum">
              <a:rPr lang="en-US" sz="1400" b="1" smtClean="0"/>
              <a:t>10</a:t>
            </a:fld>
            <a:endParaRPr lang="en-US" sz="1400" b="1"/>
          </a:p>
        </p:txBody>
      </p:sp>
    </p:spTree>
    <p:extLst>
      <p:ext uri="{BB962C8B-B14F-4D97-AF65-F5344CB8AC3E}">
        <p14:creationId xmlns:p14="http://schemas.microsoft.com/office/powerpoint/2010/main" val="196377826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3"/>
                                        </p:tgtEl>
                                        <p:attrNameLst>
                                          <p:attrName>style.visibility</p:attrName>
                                        </p:attrNameLst>
                                      </p:cBhvr>
                                      <p:to>
                                        <p:strVal val="visible"/>
                                      </p:to>
                                    </p:set>
                                  </p:childTnLst>
                                </p:cTn>
                              </p:par>
                              <p:par>
                                <p:cTn id="11" presetID="1" presetClass="entr" presetSubtype="0" fill="hold" grpId="0" nodeType="withEffect" nodePh="1">
                                  <p:stCondLst>
                                    <p:cond delay="0"/>
                                  </p:stCondLst>
                                  <p:endCondLst>
                                    <p:cond evt="begin" delay="0">
                                      <p:tn val="11"/>
                                    </p:cond>
                                  </p:endCondLst>
                                  <p:childTnLst>
                                    <p:set>
                                      <p:cBhvr>
                                        <p:cTn id="12" dur="1" fill="hold">
                                          <p:stCondLst>
                                            <p:cond delay="0"/>
                                          </p:stCondLst>
                                        </p:cTn>
                                        <p:tgtEl>
                                          <p:spTgt spid="4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8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8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nodePh="1">
                                  <p:stCondLst>
                                    <p:cond delay="0"/>
                                  </p:stCondLst>
                                  <p:endCondLst>
                                    <p:cond evt="begin" delay="0">
                                      <p:tn val="43"/>
                                    </p:cond>
                                  </p:endCondLst>
                                  <p:childTnLst>
                                    <p:set>
                                      <p:cBhvr>
                                        <p:cTn id="44" dur="1" fill="hold">
                                          <p:stCondLst>
                                            <p:cond delay="0"/>
                                          </p:stCondLst>
                                        </p:cTn>
                                        <p:tgtEl>
                                          <p:spTgt spid="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6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2"/>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nodePh="1">
                                  <p:stCondLst>
                                    <p:cond delay="0"/>
                                  </p:stCondLst>
                                  <p:endCondLst>
                                    <p:cond evt="begin" delay="0">
                                      <p:tn val="53"/>
                                    </p:cond>
                                  </p:endCondLst>
                                  <p:childTnLst>
                                    <p:set>
                                      <p:cBhvr>
                                        <p:cTn id="54" dur="1" fill="hold">
                                          <p:stCondLst>
                                            <p:cond delay="0"/>
                                          </p:stCondLst>
                                        </p:cTn>
                                        <p:tgtEl>
                                          <p:spTgt spid="8"/>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69"/>
                                        </p:tgtEl>
                                        <p:attrNameLst>
                                          <p:attrName>style.visibility</p:attrName>
                                        </p:attrNameLst>
                                      </p:cBhvr>
                                      <p:to>
                                        <p:strVal val="visible"/>
                                      </p:to>
                                    </p:set>
                                  </p:childTnLst>
                                </p:cTn>
                              </p:par>
                              <p:par>
                                <p:cTn id="57" presetID="1" presetClass="entr" presetSubtype="0" fill="hold" grpId="0" nodeType="withEffect" nodePh="1">
                                  <p:stCondLst>
                                    <p:cond delay="0"/>
                                  </p:stCondLst>
                                  <p:endCondLst>
                                    <p:cond evt="begin" delay="0">
                                      <p:tn val="57"/>
                                    </p:cond>
                                  </p:endCondLst>
                                  <p:childTnLst>
                                    <p:set>
                                      <p:cBhvr>
                                        <p:cTn id="58" dur="1" fill="hold">
                                          <p:stCondLst>
                                            <p:cond delay="0"/>
                                          </p:stCondLst>
                                        </p:cTn>
                                        <p:tgtEl>
                                          <p:spTgt spid="70"/>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71"/>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67"/>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68"/>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36"/>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35"/>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43"/>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44"/>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33"/>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34"/>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39"/>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40"/>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1"/>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37"/>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38"/>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41"/>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42"/>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25"/>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22"/>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23"/>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12"/>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8" grpId="0"/>
      <p:bldP spid="11" grpId="0" animBg="1"/>
      <p:bldP spid="12" grpId="0" animBg="1"/>
      <p:bldP spid="91" grpId="0"/>
      <p:bldP spid="86" grpId="0"/>
      <p:bldP spid="83" grpId="0" animBg="1"/>
      <p:bldP spid="70" grpId="0"/>
      <p:bldP spid="71" grpId="0" animBg="1"/>
      <p:bldP spid="62" grpId="0" animBg="1"/>
      <p:bldP spid="48" grpId="0"/>
      <p:bldP spid="22" grpId="0" animBg="1"/>
      <p:bldP spid="23" grpId="0" animBg="1"/>
      <p:bldP spid="25" grpId="0" animBg="1"/>
      <p:bldP spid="4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Cloud 26"/>
          <p:cNvSpPr/>
          <p:nvPr/>
        </p:nvSpPr>
        <p:spPr>
          <a:xfrm>
            <a:off x="995187" y="1547007"/>
            <a:ext cx="6350915" cy="3904117"/>
          </a:xfrm>
          <a:prstGeom prst="cloud">
            <a:avLst/>
          </a:prstGeom>
          <a:solidFill>
            <a:srgbClr val="CCECFF"/>
          </a:solidFill>
          <a:ln w="9525" cap="rnd" cmpd="sng" algn="ctr">
            <a:solidFill>
              <a:srgbClr val="30ACEC">
                <a:tint val="6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 name="Rectangle 4"/>
          <p:cNvSpPr/>
          <p:nvPr/>
        </p:nvSpPr>
        <p:spPr>
          <a:xfrm>
            <a:off x="190500" y="4998504"/>
            <a:ext cx="3268118" cy="2064843"/>
          </a:xfrm>
          <a:prstGeom prst="rect">
            <a:avLst/>
          </a:prstGeom>
          <a:gradFill flip="none" rotWithShape="1">
            <a:gsLst>
              <a:gs pos="77000">
                <a:srgbClr val="FFFFFF"/>
              </a:gs>
              <a:gs pos="100000">
                <a:schemeClr val="bg1">
                  <a:alpha val="0"/>
                </a:schemeClr>
              </a:gs>
            </a:gsLst>
            <a:path path="rect">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Content Placeholder 2"/>
          <p:cNvSpPr txBox="1">
            <a:spLocks/>
          </p:cNvSpPr>
          <p:nvPr/>
        </p:nvSpPr>
        <p:spPr bwMode="auto">
          <a:xfrm>
            <a:off x="190500" y="1603843"/>
            <a:ext cx="9280798" cy="26035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256032" marR="0" lvl="0" indent="-256032" algn="l" defTabSz="457200" rtl="0" eaLnBrk="0" fontAlgn="base" latinLnBrk="0" hangingPunct="0">
              <a:lnSpc>
                <a:spcPct val="100000"/>
              </a:lnSpc>
              <a:spcBef>
                <a:spcPct val="20000"/>
              </a:spcBef>
              <a:spcAft>
                <a:spcPct val="0"/>
              </a:spcAft>
              <a:buClrTx/>
              <a:buSzTx/>
              <a:buFont typeface="Arial" charset="0"/>
              <a:buChar char="•"/>
              <a:tabLst/>
              <a:defRPr/>
            </a:pPr>
            <a:r>
              <a:rPr lang="en-US" sz="2000" noProof="0" dirty="0" smtClean="0">
                <a:latin typeface="Arial"/>
                <a:ea typeface="ＭＳ Ｐゴシック" charset="-128"/>
                <a:cs typeface="ＭＳ Ｐゴシック" charset="-128"/>
              </a:rPr>
              <a:t>Search </a:t>
            </a:r>
            <a:r>
              <a:rPr lang="en-US" sz="2000" dirty="0" smtClean="0">
                <a:latin typeface="Arial"/>
                <a:ea typeface="ＭＳ Ｐゴシック" charset="-128"/>
                <a:cs typeface="ＭＳ Ｐゴシック" charset="-128"/>
              </a:rPr>
              <a:t>for parts </a:t>
            </a:r>
            <a:r>
              <a:rPr lang="en-US" sz="2000" noProof="0" dirty="0" smtClean="0">
                <a:latin typeface="Arial"/>
                <a:ea typeface="ＭＳ Ｐゴシック" charset="-128"/>
                <a:cs typeface="ＭＳ Ｐゴシック" charset="-128"/>
              </a:rPr>
              <a:t>through a web interface or programmatically</a:t>
            </a:r>
            <a:endParaRPr lang="en-US" sz="2000" noProof="0" dirty="0">
              <a:latin typeface="Arial"/>
              <a:ea typeface="ＭＳ Ｐゴシック" charset="-128"/>
              <a:cs typeface="ＭＳ Ｐゴシック" charset="-128"/>
            </a:endParaRPr>
          </a:p>
          <a:p>
            <a:pPr marL="256032" marR="0" lvl="0" indent="-256032" algn="l" defTabSz="457200" rtl="0" eaLnBrk="0" fontAlgn="base" latinLnBrk="0" hangingPunct="0">
              <a:lnSpc>
                <a:spcPct val="100000"/>
              </a:lnSpc>
              <a:spcBef>
                <a:spcPct val="20000"/>
              </a:spcBef>
              <a:spcAft>
                <a:spcPct val="0"/>
              </a:spcAft>
              <a:buClrTx/>
              <a:buSzTx/>
              <a:buFont typeface="Arial" charset="0"/>
              <a:buChar char="•"/>
              <a:tabLst/>
              <a:defRPr/>
            </a:pPr>
            <a:r>
              <a:rPr lang="en-US" sz="2000" dirty="0">
                <a:latin typeface="Arial"/>
                <a:ea typeface="ＭＳ Ｐゴシック" charset="-128"/>
                <a:cs typeface="ＭＳ Ｐゴシック" charset="-128"/>
              </a:rPr>
              <a:t>Journal integration for "one-click" private review </a:t>
            </a:r>
            <a:r>
              <a:rPr lang="en-US" sz="2000" noProof="0" dirty="0">
                <a:latin typeface="Arial"/>
                <a:ea typeface="ＭＳ Ｐゴシック" charset="-128"/>
                <a:cs typeface="ＭＳ Ｐゴシック" charset="-128"/>
              </a:rPr>
              <a:t> </a:t>
            </a:r>
            <a:endParaRPr kumimoji="0" lang="en-US" sz="2000" b="0" i="0" u="none" strike="noStrike" kern="1200" cap="none" spc="0" normalizeH="0" baseline="0" noProof="0" dirty="0">
              <a:ln>
                <a:noFill/>
              </a:ln>
              <a:solidFill>
                <a:schemeClr val="tx1"/>
              </a:solidFill>
              <a:effectLst/>
              <a:uLnTx/>
              <a:uFillTx/>
              <a:latin typeface="Arial"/>
              <a:ea typeface="ＭＳ Ｐゴシック" charset="-128"/>
              <a:cs typeface="ＭＳ Ｐゴシック" charset="-128"/>
            </a:endParaRPr>
          </a:p>
          <a:p>
            <a:pPr marL="256032" marR="0" lvl="0" indent="-256032" algn="l" defTabSz="457200" rtl="0" eaLnBrk="0" fontAlgn="base" latinLnBrk="0" hangingPunct="0">
              <a:lnSpc>
                <a:spcPct val="100000"/>
              </a:lnSpc>
              <a:spcBef>
                <a:spcPct val="20000"/>
              </a:spcBef>
              <a:spcAft>
                <a:spcPct val="0"/>
              </a:spcAft>
              <a:buClrTx/>
              <a:buSzTx/>
              <a:buFont typeface="Arial" charset="0"/>
              <a:buChar char="•"/>
              <a:tabLst/>
              <a:defRPr/>
            </a:pPr>
            <a:r>
              <a:rPr kumimoji="0" lang="en-US" sz="2000" b="0" i="0" u="none" strike="noStrike" kern="1200" cap="none" spc="0" normalizeH="0" baseline="0" noProof="0" dirty="0" smtClean="0">
                <a:ln>
                  <a:noFill/>
                </a:ln>
                <a:solidFill>
                  <a:schemeClr val="tx1"/>
                </a:solidFill>
                <a:effectLst/>
                <a:uLnTx/>
                <a:uFillTx/>
                <a:latin typeface="Arial"/>
                <a:ea typeface="ＭＳ Ｐゴシック" charset="-128"/>
                <a:cs typeface="ＭＳ Ｐゴシック" charset="-128"/>
              </a:rPr>
              <a:t>Import SBOL/FASTA/</a:t>
            </a:r>
            <a:r>
              <a:rPr kumimoji="0" lang="en-US" sz="2000" b="0" i="0" u="none" strike="noStrike" kern="1200" cap="none" spc="0" normalizeH="0" baseline="0" noProof="0" dirty="0" err="1" smtClean="0">
                <a:ln>
                  <a:noFill/>
                </a:ln>
                <a:solidFill>
                  <a:schemeClr val="tx1"/>
                </a:solidFill>
                <a:effectLst/>
                <a:uLnTx/>
                <a:uFillTx/>
                <a:latin typeface="Arial"/>
                <a:ea typeface="ＭＳ Ｐゴシック" charset="-128"/>
                <a:cs typeface="ＭＳ Ｐゴシック" charset="-128"/>
              </a:rPr>
              <a:t>GenBank</a:t>
            </a:r>
            <a:r>
              <a:rPr kumimoji="0" lang="en-US" sz="2000" b="0" i="0" u="none" strike="noStrike" kern="1200" cap="none" spc="0" normalizeH="0" baseline="0" noProof="0" dirty="0">
                <a:ln>
                  <a:noFill/>
                </a:ln>
                <a:solidFill>
                  <a:schemeClr val="tx1"/>
                </a:solidFill>
                <a:effectLst/>
                <a:uLnTx/>
                <a:uFillTx/>
                <a:latin typeface="Arial"/>
                <a:ea typeface="ＭＳ Ｐゴシック" charset="-128"/>
                <a:cs typeface="ＭＳ Ｐゴシック" charset="-128"/>
              </a:rPr>
              <a:t>,</a:t>
            </a:r>
            <a:r>
              <a:rPr kumimoji="0" lang="en-US" sz="2000" b="0" i="0" u="none" strike="noStrike" kern="1200" cap="none" spc="0" normalizeH="0" noProof="0" dirty="0">
                <a:ln>
                  <a:noFill/>
                </a:ln>
                <a:solidFill>
                  <a:schemeClr val="tx1"/>
                </a:solidFill>
                <a:effectLst/>
                <a:uLnTx/>
                <a:uFillTx/>
                <a:latin typeface="Arial"/>
                <a:ea typeface="ＭＳ Ｐゴシック" charset="-128"/>
                <a:cs typeface="ＭＳ Ｐゴシック" charset="-128"/>
              </a:rPr>
              <a:t> </a:t>
            </a:r>
            <a:r>
              <a:rPr kumimoji="0" lang="en-US" sz="2000" b="0" i="0" u="none" strike="noStrike" kern="1200" cap="none" spc="0" normalizeH="0" baseline="0" noProof="0" dirty="0">
                <a:ln>
                  <a:noFill/>
                </a:ln>
                <a:solidFill>
                  <a:schemeClr val="tx1"/>
                </a:solidFill>
                <a:effectLst/>
                <a:uLnTx/>
                <a:uFillTx/>
                <a:latin typeface="Arial"/>
                <a:ea typeface="ＭＳ Ｐゴシック" charset="-128"/>
                <a:cs typeface="ＭＳ Ｐゴシック" charset="-128"/>
              </a:rPr>
              <a:t>Export</a:t>
            </a:r>
            <a:r>
              <a:rPr kumimoji="0" lang="en-US" sz="2000" b="0" i="0" u="none" strike="noStrike" kern="1200" cap="none" spc="0" normalizeH="0" noProof="0" dirty="0">
                <a:ln>
                  <a:noFill/>
                </a:ln>
                <a:solidFill>
                  <a:schemeClr val="tx1"/>
                </a:solidFill>
                <a:effectLst/>
                <a:uLnTx/>
                <a:uFillTx/>
                <a:latin typeface="Arial"/>
                <a:ea typeface="ＭＳ Ｐゴシック" charset="-128"/>
                <a:cs typeface="ＭＳ Ｐゴシック" charset="-128"/>
              </a:rPr>
              <a:t> </a:t>
            </a:r>
            <a:r>
              <a:rPr kumimoji="0" lang="en-US" sz="2000" b="0" i="0" u="none" strike="noStrike" kern="1200" cap="none" spc="0" normalizeH="0" baseline="0" noProof="0" dirty="0">
                <a:ln>
                  <a:noFill/>
                </a:ln>
                <a:solidFill>
                  <a:schemeClr val="tx1"/>
                </a:solidFill>
                <a:effectLst/>
                <a:uLnTx/>
                <a:uFillTx/>
                <a:latin typeface="Arial"/>
                <a:ea typeface="ＭＳ Ｐゴシック" charset="-128"/>
                <a:cs typeface="ＭＳ Ｐゴシック" charset="-128"/>
              </a:rPr>
              <a:t>SBOL</a:t>
            </a:r>
          </a:p>
        </p:txBody>
      </p:sp>
      <p:pic>
        <p:nvPicPr>
          <p:cNvPr id="1030" name="Picture 6" descr="http://pubs.acs.org/appl/literatum/publisher/achs/journals/content/asbcd6/2016/asbcd6.2016.5.issue-6/acssynbio.5b00210/20160705/images/large/sb-2015-00210s_0002.jpeg"/>
          <p:cNvPicPr>
            <a:picLocks noChangeAspect="1" noChangeArrowheads="1"/>
          </p:cNvPicPr>
          <p:nvPr/>
        </p:nvPicPr>
        <p:blipFill rotWithShape="1">
          <a:blip r:embed="rId2">
            <a:extLst>
              <a:ext uri="{28A0092B-C50C-407E-A947-70E740481C1C}">
                <a14:useLocalDpi xmlns:a14="http://schemas.microsoft.com/office/drawing/2010/main" val="0"/>
              </a:ext>
            </a:extLst>
          </a:blip>
          <a:srcRect b="63572"/>
          <a:stretch/>
        </p:blipFill>
        <p:spPr bwMode="auto">
          <a:xfrm>
            <a:off x="1968431" y="2830961"/>
            <a:ext cx="4713039" cy="1179490"/>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rotWithShape="1">
          <a:blip r:embed="rId3"/>
          <a:srcRect l="34659" t="47576" r="36477" b="17677"/>
          <a:stretch/>
        </p:blipFill>
        <p:spPr>
          <a:xfrm>
            <a:off x="5476952" y="4485332"/>
            <a:ext cx="3275051" cy="2217751"/>
          </a:xfrm>
          <a:prstGeom prst="rect">
            <a:avLst/>
          </a:prstGeom>
          <a:effectLst/>
        </p:spPr>
      </p:pic>
      <p:pic>
        <p:nvPicPr>
          <p:cNvPr id="1034" name="Picture 10" descr="http://pubs.acs.org/appl/literatum/publisher/achs/journals/content/asbcd6/2016/asbcd6.2016.5.issue-6/acssynbio.5b00210/20160705/images/large/sb-2015-00210s_0004.jpeg"/>
          <p:cNvPicPr>
            <a:picLocks noChangeAspect="1" noChangeArrowheads="1"/>
          </p:cNvPicPr>
          <p:nvPr/>
        </p:nvPicPr>
        <p:blipFill rotWithShape="1">
          <a:blip r:embed="rId4">
            <a:extLst>
              <a:ext uri="{28A0092B-C50C-407E-A947-70E740481C1C}">
                <a14:useLocalDpi xmlns:a14="http://schemas.microsoft.com/office/drawing/2010/main" val="0"/>
              </a:ext>
            </a:extLst>
          </a:blip>
          <a:srcRect t="3568" r="14018" b="83230"/>
          <a:stretch/>
        </p:blipFill>
        <p:spPr bwMode="auto">
          <a:xfrm>
            <a:off x="58247" y="4818245"/>
            <a:ext cx="5250815" cy="422910"/>
          </a:xfrm>
          <a:prstGeom prst="rect">
            <a:avLst/>
          </a:prstGeom>
          <a:noFill/>
          <a:effectLst/>
          <a:extLst>
            <a:ext uri="{909E8E84-426E-40dd-AFC4-6F175D3DCCD1}">
              <a14:hiddenFill xmlns:a14="http://schemas.microsoft.com/office/drawing/2010/main">
                <a:solidFill>
                  <a:srgbClr val="FFFFFF"/>
                </a:solidFill>
              </a14:hiddenFill>
            </a:ext>
          </a:extLst>
        </p:spPr>
      </p:pic>
      <p:grpSp>
        <p:nvGrpSpPr>
          <p:cNvPr id="8" name="Group 7"/>
          <p:cNvGrpSpPr/>
          <p:nvPr/>
        </p:nvGrpSpPr>
        <p:grpSpPr>
          <a:xfrm>
            <a:off x="2457017" y="4066131"/>
            <a:ext cx="1092633" cy="732584"/>
            <a:chOff x="2622117" y="3574641"/>
            <a:chExt cx="1092633" cy="732584"/>
          </a:xfrm>
          <a:effectLst/>
        </p:grpSpPr>
        <p:cxnSp>
          <p:nvCxnSpPr>
            <p:cNvPr id="28" name="Straight Arrow Connector 27"/>
            <p:cNvCxnSpPr/>
            <p:nvPr/>
          </p:nvCxnSpPr>
          <p:spPr>
            <a:xfrm flipH="1">
              <a:off x="2622117" y="3574641"/>
              <a:ext cx="1001602" cy="644090"/>
            </a:xfrm>
            <a:prstGeom prst="straightConnector1">
              <a:avLst/>
            </a:prstGeom>
            <a:ln w="38100">
              <a:solidFill>
                <a:srgbClr val="CC0099"/>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V="1">
              <a:off x="2700242" y="3680460"/>
              <a:ext cx="1014508" cy="626765"/>
            </a:xfrm>
            <a:prstGeom prst="straightConnector1">
              <a:avLst/>
            </a:prstGeom>
            <a:ln w="38100">
              <a:solidFill>
                <a:srgbClr val="CC0099"/>
              </a:solidFill>
              <a:tailEnd type="arrow"/>
            </a:ln>
          </p:spPr>
          <p:style>
            <a:lnRef idx="1">
              <a:schemeClr val="accent1"/>
            </a:lnRef>
            <a:fillRef idx="0">
              <a:schemeClr val="accent1"/>
            </a:fillRef>
            <a:effectRef idx="0">
              <a:schemeClr val="accent1"/>
            </a:effectRef>
            <a:fontRef idx="minor">
              <a:schemeClr val="tx1"/>
            </a:fontRef>
          </p:style>
        </p:cxnSp>
      </p:grpSp>
      <p:grpSp>
        <p:nvGrpSpPr>
          <p:cNvPr id="39" name="Group 38"/>
          <p:cNvGrpSpPr/>
          <p:nvPr/>
        </p:nvGrpSpPr>
        <p:grpSpPr>
          <a:xfrm flipH="1">
            <a:off x="5476952" y="4066131"/>
            <a:ext cx="1092633" cy="732584"/>
            <a:chOff x="2622117" y="3574641"/>
            <a:chExt cx="1092633" cy="732584"/>
          </a:xfrm>
          <a:effectLst/>
        </p:grpSpPr>
        <p:cxnSp>
          <p:nvCxnSpPr>
            <p:cNvPr id="40" name="Straight Arrow Connector 39"/>
            <p:cNvCxnSpPr/>
            <p:nvPr/>
          </p:nvCxnSpPr>
          <p:spPr>
            <a:xfrm flipH="1">
              <a:off x="2622117" y="3574641"/>
              <a:ext cx="1001602" cy="644090"/>
            </a:xfrm>
            <a:prstGeom prst="straightConnector1">
              <a:avLst/>
            </a:prstGeom>
            <a:ln w="38100">
              <a:solidFill>
                <a:srgbClr val="CC0099"/>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V="1">
              <a:off x="2700242" y="3680460"/>
              <a:ext cx="1014508" cy="626765"/>
            </a:xfrm>
            <a:prstGeom prst="straightConnector1">
              <a:avLst/>
            </a:prstGeom>
            <a:ln w="38100">
              <a:solidFill>
                <a:srgbClr val="CC0099"/>
              </a:solidFill>
              <a:tailEnd type="arrow"/>
            </a:ln>
          </p:spPr>
          <p:style>
            <a:lnRef idx="1">
              <a:schemeClr val="accent1"/>
            </a:lnRef>
            <a:fillRef idx="0">
              <a:schemeClr val="accent1"/>
            </a:fillRef>
            <a:effectRef idx="0">
              <a:schemeClr val="accent1"/>
            </a:effectRef>
            <a:fontRef idx="minor">
              <a:schemeClr val="tx1"/>
            </a:fontRef>
          </p:style>
        </p:cxnSp>
      </p:grpSp>
      <p:sp>
        <p:nvSpPr>
          <p:cNvPr id="9" name="Rectangle 8"/>
          <p:cNvSpPr/>
          <p:nvPr/>
        </p:nvSpPr>
        <p:spPr>
          <a:xfrm>
            <a:off x="171017" y="5594884"/>
            <a:ext cx="4572000" cy="1015663"/>
          </a:xfrm>
          <a:prstGeom prst="rect">
            <a:avLst/>
          </a:prstGeom>
          <a:effectLst/>
        </p:spPr>
        <p:txBody>
          <a:bodyPr>
            <a:spAutoFit/>
          </a:bodyPr>
          <a:lstStyle/>
          <a:p>
            <a:r>
              <a:rPr lang="en-US" sz="1000" b="1" dirty="0">
                <a:solidFill>
                  <a:srgbClr val="000000"/>
                </a:solidFill>
                <a:latin typeface="Arial" panose="020B0604020202020204" pitchFamily="34" charset="0"/>
              </a:rPr>
              <a:t>The SBOL Stack: A Platform for Storing, Publishing, and Sharing Synthetic Biology Designs</a:t>
            </a:r>
          </a:p>
          <a:p>
            <a:r>
              <a:rPr lang="en-US" sz="1000" dirty="0">
                <a:solidFill>
                  <a:srgbClr val="000000"/>
                </a:solidFill>
                <a:latin typeface="Arial" panose="020B0604020202020204" pitchFamily="34" charset="0"/>
              </a:rPr>
              <a:t>Curtis Madsen, James Alastair McLaughlin, </a:t>
            </a:r>
            <a:r>
              <a:rPr lang="en-US" sz="1000" dirty="0" err="1">
                <a:solidFill>
                  <a:srgbClr val="000000"/>
                </a:solidFill>
                <a:latin typeface="Arial" panose="020B0604020202020204" pitchFamily="34" charset="0"/>
              </a:rPr>
              <a:t>Göksel</a:t>
            </a:r>
            <a:r>
              <a:rPr lang="en-US" sz="1000" dirty="0">
                <a:solidFill>
                  <a:srgbClr val="000000"/>
                </a:solidFill>
                <a:latin typeface="Arial" panose="020B0604020202020204" pitchFamily="34" charset="0"/>
              </a:rPr>
              <a:t> </a:t>
            </a:r>
            <a:r>
              <a:rPr lang="en-US" sz="1000" dirty="0" err="1">
                <a:solidFill>
                  <a:srgbClr val="000000"/>
                </a:solidFill>
                <a:latin typeface="Arial" panose="020B0604020202020204" pitchFamily="34" charset="0"/>
              </a:rPr>
              <a:t>Mısırlı</a:t>
            </a:r>
            <a:r>
              <a:rPr lang="en-US" sz="1000" dirty="0">
                <a:solidFill>
                  <a:srgbClr val="000000"/>
                </a:solidFill>
                <a:latin typeface="Arial" panose="020B0604020202020204" pitchFamily="34" charset="0"/>
              </a:rPr>
              <a:t>, Matthew </a:t>
            </a:r>
            <a:r>
              <a:rPr lang="en-US" sz="1000" dirty="0" err="1">
                <a:solidFill>
                  <a:srgbClr val="000000"/>
                </a:solidFill>
                <a:latin typeface="Arial" panose="020B0604020202020204" pitchFamily="34" charset="0"/>
              </a:rPr>
              <a:t>Pocock</a:t>
            </a:r>
            <a:r>
              <a:rPr lang="en-US" sz="1000" dirty="0">
                <a:solidFill>
                  <a:srgbClr val="000000"/>
                </a:solidFill>
                <a:latin typeface="Arial" panose="020B0604020202020204" pitchFamily="34" charset="0"/>
              </a:rPr>
              <a:t>, Keith Flanagan, Jennifer Hallinan, and Anil </a:t>
            </a:r>
            <a:r>
              <a:rPr lang="en-US" sz="1000" dirty="0" err="1">
                <a:solidFill>
                  <a:srgbClr val="000000"/>
                </a:solidFill>
                <a:latin typeface="Arial" panose="020B0604020202020204" pitchFamily="34" charset="0"/>
              </a:rPr>
              <a:t>Wipat</a:t>
            </a:r>
            <a:endParaRPr lang="en-US" sz="1000" dirty="0">
              <a:solidFill>
                <a:srgbClr val="000000"/>
              </a:solidFill>
              <a:latin typeface="Arial" panose="020B0604020202020204" pitchFamily="34" charset="0"/>
            </a:endParaRPr>
          </a:p>
          <a:p>
            <a:r>
              <a:rPr lang="en-US" sz="1000" i="1" dirty="0">
                <a:solidFill>
                  <a:srgbClr val="000000"/>
                </a:solidFill>
                <a:latin typeface="Arial" panose="020B0604020202020204" pitchFamily="34" charset="0"/>
              </a:rPr>
              <a:t>ACS Synthetic Biology</a:t>
            </a:r>
            <a:r>
              <a:rPr lang="en-US" sz="1000" dirty="0">
                <a:solidFill>
                  <a:srgbClr val="000000"/>
                </a:solidFill>
                <a:latin typeface="Arial" panose="020B0604020202020204" pitchFamily="34" charset="0"/>
              </a:rPr>
              <a:t> </a:t>
            </a:r>
            <a:r>
              <a:rPr lang="en-US" sz="1000" b="1" dirty="0">
                <a:solidFill>
                  <a:srgbClr val="000000"/>
                </a:solidFill>
                <a:latin typeface="Arial" panose="020B0604020202020204" pitchFamily="34" charset="0"/>
              </a:rPr>
              <a:t>2016</a:t>
            </a:r>
            <a:r>
              <a:rPr lang="en-US" sz="1000" dirty="0">
                <a:solidFill>
                  <a:srgbClr val="000000"/>
                </a:solidFill>
                <a:latin typeface="Arial" panose="020B0604020202020204" pitchFamily="34" charset="0"/>
              </a:rPr>
              <a:t> </a:t>
            </a:r>
            <a:r>
              <a:rPr lang="en-US" sz="1000" i="1" dirty="0">
                <a:solidFill>
                  <a:srgbClr val="000000"/>
                </a:solidFill>
                <a:latin typeface="Arial" panose="020B0604020202020204" pitchFamily="34" charset="0"/>
              </a:rPr>
              <a:t>5</a:t>
            </a:r>
            <a:r>
              <a:rPr lang="en-US" sz="1000" dirty="0">
                <a:solidFill>
                  <a:srgbClr val="000000"/>
                </a:solidFill>
                <a:latin typeface="Arial" panose="020B0604020202020204" pitchFamily="34" charset="0"/>
              </a:rPr>
              <a:t> (6), 487-497</a:t>
            </a:r>
          </a:p>
          <a:p>
            <a:r>
              <a:rPr lang="en-US" sz="1000" dirty="0">
                <a:solidFill>
                  <a:srgbClr val="000000"/>
                </a:solidFill>
                <a:latin typeface="Arial" panose="020B0604020202020204" pitchFamily="34" charset="0"/>
              </a:rPr>
              <a:t>DOI: 10.1021/acssynbio.5b00210</a:t>
            </a:r>
            <a:endParaRPr lang="en-US" sz="1000" dirty="0"/>
          </a:p>
        </p:txBody>
      </p:sp>
      <p:sp>
        <p:nvSpPr>
          <p:cNvPr id="16" name="TextBox 15"/>
          <p:cNvSpPr txBox="1"/>
          <p:nvPr/>
        </p:nvSpPr>
        <p:spPr>
          <a:xfrm>
            <a:off x="0" y="0"/>
            <a:ext cx="9144000" cy="1200329"/>
          </a:xfrm>
          <a:prstGeom prst="rect">
            <a:avLst/>
          </a:prstGeom>
          <a:noFill/>
        </p:spPr>
        <p:txBody>
          <a:bodyPr wrap="square" rtlCol="0">
            <a:spAutoFit/>
          </a:bodyPr>
          <a:lstStyle/>
          <a:p>
            <a:pPr algn="ctr"/>
            <a:r>
              <a:rPr lang="en-US" sz="3600" b="1" dirty="0" smtClean="0"/>
              <a:t>Share and re-use biological </a:t>
            </a:r>
            <a:r>
              <a:rPr lang="en-US" sz="3600" b="1" dirty="0" smtClean="0"/>
              <a:t>parts </a:t>
            </a:r>
            <a:r>
              <a:rPr lang="en-US" sz="3600" b="1" dirty="0" smtClean="0"/>
              <a:t>w</a:t>
            </a:r>
            <a:r>
              <a:rPr lang="en-US" sz="3600" b="1" dirty="0" smtClean="0"/>
              <a:t>ith repositories </a:t>
            </a:r>
            <a:endParaRPr lang="en-US" sz="3600" b="1" dirty="0"/>
          </a:p>
        </p:txBody>
      </p:sp>
      <p:sp>
        <p:nvSpPr>
          <p:cNvPr id="18" name="Slide Number Placeholder 3"/>
          <p:cNvSpPr>
            <a:spLocks noGrp="1"/>
          </p:cNvSpPr>
          <p:nvPr>
            <p:ph type="sldNum" sz="quarter" idx="12"/>
          </p:nvPr>
        </p:nvSpPr>
        <p:spPr>
          <a:xfrm>
            <a:off x="8716167" y="6492875"/>
            <a:ext cx="427833" cy="365125"/>
          </a:xfrm>
        </p:spPr>
        <p:txBody>
          <a:bodyPr/>
          <a:lstStyle/>
          <a:p>
            <a:fld id="{0200C452-46A9-46DE-B3AC-9F1C16DAFCC5}" type="slidenum">
              <a:rPr lang="en-US" sz="1400" b="1" smtClean="0"/>
              <a:t>11</a:t>
            </a:fld>
            <a:endParaRPr lang="en-US" sz="1400" b="1"/>
          </a:p>
        </p:txBody>
      </p:sp>
    </p:spTree>
    <p:extLst>
      <p:ext uri="{BB962C8B-B14F-4D97-AF65-F5344CB8AC3E}">
        <p14:creationId xmlns:p14="http://schemas.microsoft.com/office/powerpoint/2010/main" val="58039129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3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3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3" grpId="0"/>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BioSim.png"/>
          <p:cNvPicPr>
            <a:picLocks noChangeAspect="1"/>
          </p:cNvPicPr>
          <p:nvPr/>
        </p:nvPicPr>
        <p:blipFill>
          <a:blip r:embed="rId2"/>
          <a:stretch>
            <a:fillRect/>
          </a:stretch>
        </p:blipFill>
        <p:spPr>
          <a:xfrm>
            <a:off x="3261442" y="2449947"/>
            <a:ext cx="5708456" cy="3655013"/>
          </a:xfrm>
          <a:prstGeom prst="rect">
            <a:avLst/>
          </a:prstGeom>
          <a:ln>
            <a:solidFill>
              <a:srgbClr val="000000"/>
            </a:solidFill>
          </a:ln>
        </p:spPr>
      </p:pic>
      <p:sp>
        <p:nvSpPr>
          <p:cNvPr id="20" name="Content Placeholder 2"/>
          <p:cNvSpPr txBox="1">
            <a:spLocks/>
          </p:cNvSpPr>
          <p:nvPr/>
        </p:nvSpPr>
        <p:spPr>
          <a:xfrm>
            <a:off x="144623" y="1553637"/>
            <a:ext cx="3038430" cy="5126004"/>
          </a:xfrm>
          <a:prstGeom prst="rect">
            <a:avLst/>
          </a:prstGeom>
        </p:spPr>
        <p:txBody>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a:buFont typeface="Arial"/>
              <a:buNone/>
            </a:pPr>
            <a:r>
              <a:rPr lang="en-US" b="1" dirty="0" err="1" smtClean="0">
                <a:solidFill>
                  <a:schemeClr val="tx2"/>
                </a:solidFill>
              </a:rPr>
              <a:t>iBioSim</a:t>
            </a:r>
            <a:endParaRPr lang="en-US" b="1" dirty="0" smtClean="0">
              <a:solidFill>
                <a:schemeClr val="tx2"/>
              </a:solidFill>
            </a:endParaRPr>
          </a:p>
          <a:p>
            <a:pPr marL="256032" indent="-256032"/>
            <a:r>
              <a:rPr lang="en-US" sz="2000" dirty="0" smtClean="0"/>
              <a:t>Graphical design of reaction networks</a:t>
            </a:r>
          </a:p>
          <a:p>
            <a:pPr marL="256032" indent="-256032"/>
            <a:r>
              <a:rPr lang="en-US" sz="2000" dirty="0" smtClean="0"/>
              <a:t>Simulate ordinary differential equations (ODEs), SSA (Stochastic Simulation Algorithm)</a:t>
            </a:r>
          </a:p>
          <a:p>
            <a:pPr marL="256032" indent="-256032"/>
            <a:endParaRPr lang="en-US" sz="2000" dirty="0"/>
          </a:p>
          <a:p>
            <a:pPr marL="0" indent="0">
              <a:buNone/>
            </a:pPr>
            <a:endParaRPr lang="en-US" sz="2000" dirty="0" smtClean="0"/>
          </a:p>
          <a:p>
            <a:pPr marL="0" indent="0">
              <a:buNone/>
            </a:pPr>
            <a:endParaRPr lang="en-US" sz="2000" dirty="0" smtClean="0"/>
          </a:p>
          <a:p>
            <a:pPr marL="256032" indent="-256032"/>
            <a:r>
              <a:rPr lang="en-US" sz="2000" dirty="0" smtClean="0"/>
              <a:t>Import or export both SBML and SBOL 2.0</a:t>
            </a:r>
          </a:p>
        </p:txBody>
      </p:sp>
      <p:sp>
        <p:nvSpPr>
          <p:cNvPr id="22" name="Rectangle 21"/>
          <p:cNvSpPr/>
          <p:nvPr/>
        </p:nvSpPr>
        <p:spPr>
          <a:xfrm>
            <a:off x="4234386" y="1633753"/>
            <a:ext cx="3762568" cy="400110"/>
          </a:xfrm>
          <a:prstGeom prst="rect">
            <a:avLst/>
          </a:prstGeom>
        </p:spPr>
        <p:txBody>
          <a:bodyPr wrap="none">
            <a:spAutoFit/>
          </a:bodyPr>
          <a:lstStyle/>
          <a:p>
            <a:r>
              <a:rPr lang="en-US" sz="2000" dirty="0" smtClean="0">
                <a:hlinkClick r:id="rId3"/>
              </a:rPr>
              <a:t>www.async.ece.utah.edu/ibiosim</a:t>
            </a:r>
            <a:r>
              <a:rPr lang="en-US" sz="2000" dirty="0">
                <a:hlinkClick r:id="rId3"/>
              </a:rPr>
              <a:t>/</a:t>
            </a:r>
            <a:r>
              <a:rPr lang="en-US" sz="2000" dirty="0"/>
              <a:t> </a:t>
            </a:r>
          </a:p>
        </p:txBody>
      </p:sp>
      <p:pic>
        <p:nvPicPr>
          <p:cNvPr id="24" name="Picture 23"/>
          <p:cNvPicPr>
            <a:picLocks noChangeAspect="1"/>
          </p:cNvPicPr>
          <p:nvPr/>
        </p:nvPicPr>
        <p:blipFill rotWithShape="1">
          <a:blip r:embed="rId4"/>
          <a:srcRect l="54631" t="18635" r="2025" b="40615"/>
          <a:stretch/>
        </p:blipFill>
        <p:spPr>
          <a:xfrm>
            <a:off x="848948" y="4150327"/>
            <a:ext cx="1865418" cy="1194014"/>
          </a:xfrm>
          <a:prstGeom prst="rect">
            <a:avLst/>
          </a:prstGeom>
        </p:spPr>
      </p:pic>
      <p:sp>
        <p:nvSpPr>
          <p:cNvPr id="8" name="TextBox 7"/>
          <p:cNvSpPr txBox="1"/>
          <p:nvPr/>
        </p:nvSpPr>
        <p:spPr>
          <a:xfrm>
            <a:off x="0" y="0"/>
            <a:ext cx="9143999" cy="1200329"/>
          </a:xfrm>
          <a:prstGeom prst="rect">
            <a:avLst/>
          </a:prstGeom>
          <a:noFill/>
        </p:spPr>
        <p:txBody>
          <a:bodyPr wrap="square" rtlCol="0">
            <a:spAutoFit/>
          </a:bodyPr>
          <a:lstStyle/>
          <a:p>
            <a:pPr algn="ctr"/>
            <a:r>
              <a:rPr lang="en-US" sz="3600" b="1" u="sng" dirty="0" smtClean="0"/>
              <a:t>Computer Aided Engineering (CAE)</a:t>
            </a:r>
          </a:p>
          <a:p>
            <a:pPr algn="ctr"/>
            <a:r>
              <a:rPr lang="en-US" sz="3600" b="1" dirty="0" smtClean="0"/>
              <a:t>Forward</a:t>
            </a:r>
            <a:r>
              <a:rPr lang="en-US" sz="3600" b="1" dirty="0" smtClean="0"/>
              <a:t>-engineering Biological </a:t>
            </a:r>
            <a:r>
              <a:rPr lang="en-US" sz="3600" b="1" dirty="0"/>
              <a:t>S</a:t>
            </a:r>
            <a:r>
              <a:rPr lang="en-US" sz="3600" b="1" dirty="0" smtClean="0"/>
              <a:t>ystems</a:t>
            </a:r>
            <a:endParaRPr lang="en-US" sz="3600" b="1" dirty="0"/>
          </a:p>
        </p:txBody>
      </p:sp>
      <p:sp>
        <p:nvSpPr>
          <p:cNvPr id="9" name="Slide Number Placeholder 3"/>
          <p:cNvSpPr>
            <a:spLocks noGrp="1"/>
          </p:cNvSpPr>
          <p:nvPr>
            <p:ph type="sldNum" sz="quarter" idx="12"/>
          </p:nvPr>
        </p:nvSpPr>
        <p:spPr>
          <a:xfrm>
            <a:off x="8716167" y="6492875"/>
            <a:ext cx="427833" cy="365125"/>
          </a:xfrm>
        </p:spPr>
        <p:txBody>
          <a:bodyPr/>
          <a:lstStyle/>
          <a:p>
            <a:fld id="{0200C452-46A9-46DE-B3AC-9F1C16DAFCC5}" type="slidenum">
              <a:rPr lang="en-US" sz="1400" b="1" smtClean="0"/>
              <a:t>12</a:t>
            </a:fld>
            <a:endParaRPr lang="en-US" sz="1400" b="1"/>
          </a:p>
        </p:txBody>
      </p:sp>
    </p:spTree>
    <p:extLst>
      <p:ext uri="{BB962C8B-B14F-4D97-AF65-F5344CB8AC3E}">
        <p14:creationId xmlns:p14="http://schemas.microsoft.com/office/powerpoint/2010/main" val="243631853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Content Placeholder 2"/>
          <p:cNvSpPr txBox="1">
            <a:spLocks/>
          </p:cNvSpPr>
          <p:nvPr/>
        </p:nvSpPr>
        <p:spPr>
          <a:xfrm>
            <a:off x="223689" y="2019300"/>
            <a:ext cx="3038430" cy="4581940"/>
          </a:xfrm>
          <a:prstGeom prst="rect">
            <a:avLst/>
          </a:prstGeom>
        </p:spPr>
        <p:txBody>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algn="ctr">
              <a:buFont typeface="Arial"/>
              <a:buNone/>
            </a:pPr>
            <a:r>
              <a:rPr lang="en-US" b="1" dirty="0" err="1" smtClean="0">
                <a:solidFill>
                  <a:schemeClr val="tx2"/>
                </a:solidFill>
              </a:rPr>
              <a:t>SBOLDesigner</a:t>
            </a:r>
            <a:endParaRPr lang="en-US" b="1" dirty="0" smtClean="0">
              <a:solidFill>
                <a:schemeClr val="tx2"/>
              </a:solidFill>
            </a:endParaRPr>
          </a:p>
          <a:p>
            <a:pPr marL="0" indent="0">
              <a:buNone/>
            </a:pPr>
            <a:endParaRPr lang="en-US" sz="2000" dirty="0" smtClean="0"/>
          </a:p>
          <a:p>
            <a:pPr marL="256032" indent="-256032"/>
            <a:r>
              <a:rPr lang="en-US" sz="2000" dirty="0" smtClean="0"/>
              <a:t>Connect </a:t>
            </a:r>
            <a:r>
              <a:rPr lang="en-US" sz="2000" dirty="0" smtClean="0"/>
              <a:t>to parts repositories in the cloud</a:t>
            </a:r>
          </a:p>
          <a:p>
            <a:pPr marL="256032" indent="-256032"/>
            <a:r>
              <a:rPr lang="en-US" sz="2000" dirty="0" smtClean="0"/>
              <a:t>Design hierarchical sequences</a:t>
            </a:r>
          </a:p>
          <a:p>
            <a:pPr marL="256032" indent="-256032"/>
            <a:r>
              <a:rPr lang="en-US" sz="2000" dirty="0" smtClean="0"/>
              <a:t>Switch between nucleotide and schematic representations</a:t>
            </a:r>
          </a:p>
        </p:txBody>
      </p:sp>
      <p:sp>
        <p:nvSpPr>
          <p:cNvPr id="23" name="TextBox 22"/>
          <p:cNvSpPr txBox="1"/>
          <p:nvPr/>
        </p:nvSpPr>
        <p:spPr>
          <a:xfrm>
            <a:off x="0" y="0"/>
            <a:ext cx="9144000" cy="1754327"/>
          </a:xfrm>
          <a:prstGeom prst="rect">
            <a:avLst/>
          </a:prstGeom>
          <a:noFill/>
        </p:spPr>
        <p:txBody>
          <a:bodyPr wrap="square" rtlCol="0">
            <a:spAutoFit/>
          </a:bodyPr>
          <a:lstStyle/>
          <a:p>
            <a:pPr algn="ctr"/>
            <a:r>
              <a:rPr lang="en-US" sz="3600" b="1" u="sng" dirty="0" smtClean="0"/>
              <a:t>Computer Aided Design (CAD)</a:t>
            </a:r>
            <a:r>
              <a:rPr lang="en-US" sz="3600" b="1" dirty="0" smtClean="0"/>
              <a:t>  </a:t>
            </a:r>
          </a:p>
          <a:p>
            <a:pPr algn="ctr"/>
            <a:r>
              <a:rPr lang="en-US" sz="3600" b="1" dirty="0" smtClean="0"/>
              <a:t>Sequence assembly </a:t>
            </a:r>
          </a:p>
          <a:p>
            <a:pPr algn="ctr"/>
            <a:r>
              <a:rPr lang="en-US" sz="3600" b="1" dirty="0" smtClean="0"/>
              <a:t>without cutting and pasting</a:t>
            </a:r>
            <a:endParaRPr lang="en-US" sz="3600" b="1" dirty="0"/>
          </a:p>
        </p:txBody>
      </p:sp>
      <p:pic>
        <p:nvPicPr>
          <p:cNvPr id="3" name="Picture 2"/>
          <p:cNvPicPr>
            <a:picLocks noChangeAspect="1"/>
          </p:cNvPicPr>
          <p:nvPr/>
        </p:nvPicPr>
        <p:blipFill rotWithShape="1">
          <a:blip r:embed="rId2"/>
          <a:srcRect l="29594" t="19549" r="30000" b="25916"/>
          <a:stretch/>
        </p:blipFill>
        <p:spPr>
          <a:xfrm>
            <a:off x="3308087" y="2631496"/>
            <a:ext cx="5387611" cy="4090259"/>
          </a:xfrm>
          <a:prstGeom prst="rect">
            <a:avLst/>
          </a:prstGeom>
        </p:spPr>
      </p:pic>
      <p:sp>
        <p:nvSpPr>
          <p:cNvPr id="6" name="Rectangle 5"/>
          <p:cNvSpPr/>
          <p:nvPr/>
        </p:nvSpPr>
        <p:spPr>
          <a:xfrm>
            <a:off x="3723063" y="2027453"/>
            <a:ext cx="4557658" cy="400110"/>
          </a:xfrm>
          <a:prstGeom prst="rect">
            <a:avLst/>
          </a:prstGeom>
        </p:spPr>
        <p:txBody>
          <a:bodyPr wrap="none">
            <a:spAutoFit/>
          </a:bodyPr>
          <a:lstStyle/>
          <a:p>
            <a:r>
              <a:rPr lang="en-US" sz="2000" dirty="0" smtClean="0">
                <a:hlinkClick r:id="rId3"/>
              </a:rPr>
              <a:t>www.async.ece.utah.edu/SBOLDesigner/</a:t>
            </a:r>
            <a:r>
              <a:rPr lang="en-US" sz="2000" dirty="0" smtClean="0"/>
              <a:t> </a:t>
            </a:r>
            <a:endParaRPr lang="en-US" sz="2000" dirty="0"/>
          </a:p>
        </p:txBody>
      </p:sp>
      <p:sp>
        <p:nvSpPr>
          <p:cNvPr id="7" name="Slide Number Placeholder 3"/>
          <p:cNvSpPr>
            <a:spLocks noGrp="1"/>
          </p:cNvSpPr>
          <p:nvPr>
            <p:ph type="sldNum" sz="quarter" idx="12"/>
          </p:nvPr>
        </p:nvSpPr>
        <p:spPr>
          <a:xfrm>
            <a:off x="8716167" y="6492875"/>
            <a:ext cx="427833" cy="365125"/>
          </a:xfrm>
        </p:spPr>
        <p:txBody>
          <a:bodyPr/>
          <a:lstStyle/>
          <a:p>
            <a:fld id="{0200C452-46A9-46DE-B3AC-9F1C16DAFCC5}" type="slidenum">
              <a:rPr lang="en-US" sz="1400" b="1" smtClean="0"/>
              <a:t>13</a:t>
            </a:fld>
            <a:endParaRPr lang="en-US" sz="1400" b="1"/>
          </a:p>
        </p:txBody>
      </p:sp>
    </p:spTree>
    <p:extLst>
      <p:ext uri="{BB962C8B-B14F-4D97-AF65-F5344CB8AC3E}">
        <p14:creationId xmlns:p14="http://schemas.microsoft.com/office/powerpoint/2010/main" val="311565783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364152"/>
          </a:xfrm>
        </p:spPr>
        <p:txBody>
          <a:bodyPr>
            <a:normAutofit/>
          </a:bodyPr>
          <a:lstStyle/>
          <a:p>
            <a:r>
              <a:rPr lang="en-US" sz="3600" b="1" u="sng" dirty="0" smtClean="0"/>
              <a:t>Computer Aided Manufacturing (CAM)</a:t>
            </a:r>
            <a:r>
              <a:rPr lang="en-US" sz="3600" b="1" dirty="0" smtClean="0"/>
              <a:t>  </a:t>
            </a:r>
            <a:br>
              <a:rPr lang="en-US" sz="3600" b="1" dirty="0" smtClean="0"/>
            </a:br>
            <a:r>
              <a:rPr lang="en-US" sz="3600" b="1" dirty="0" smtClean="0"/>
              <a:t>Design sequences </a:t>
            </a:r>
            <a:r>
              <a:rPr lang="en-US" sz="3600" b="1" dirty="0" smtClean="0"/>
              <a:t>for DNA </a:t>
            </a:r>
            <a:r>
              <a:rPr lang="en-US" sz="3600" b="1" dirty="0" smtClean="0"/>
              <a:t>synthesis</a:t>
            </a:r>
            <a:endParaRPr lang="en-US" sz="3600" b="1" dirty="0"/>
          </a:p>
        </p:txBody>
      </p:sp>
      <p:sp>
        <p:nvSpPr>
          <p:cNvPr id="4" name="Rectangle 3"/>
          <p:cNvSpPr/>
          <p:nvPr/>
        </p:nvSpPr>
        <p:spPr>
          <a:xfrm>
            <a:off x="177547" y="1502688"/>
            <a:ext cx="2660111" cy="4801315"/>
          </a:xfrm>
          <a:prstGeom prst="rect">
            <a:avLst/>
          </a:prstGeom>
        </p:spPr>
        <p:txBody>
          <a:bodyPr wrap="square">
            <a:spAutoFit/>
          </a:bodyPr>
          <a:lstStyle/>
          <a:p>
            <a:pPr>
              <a:buFont typeface="Arial"/>
              <a:buNone/>
            </a:pPr>
            <a:r>
              <a:rPr lang="en-US" b="1" dirty="0" smtClean="0">
                <a:solidFill>
                  <a:schemeClr val="tx2"/>
                </a:solidFill>
              </a:rPr>
              <a:t>Build-Optimization Software Tools (BOOST)</a:t>
            </a:r>
          </a:p>
          <a:p>
            <a:pPr>
              <a:buFont typeface="Arial"/>
              <a:buNone/>
            </a:pPr>
            <a:endParaRPr lang="en-US" b="1" dirty="0">
              <a:solidFill>
                <a:schemeClr val="tx2"/>
              </a:solidFill>
            </a:endParaRPr>
          </a:p>
          <a:p>
            <a:pPr marL="285750" indent="-285750">
              <a:buFont typeface="Arial" charset="0"/>
              <a:buChar char="•"/>
            </a:pPr>
            <a:r>
              <a:rPr lang="en-US" dirty="0"/>
              <a:t>Scans a </a:t>
            </a:r>
            <a:r>
              <a:rPr lang="en-US" dirty="0" smtClean="0"/>
              <a:t>sequence against </a:t>
            </a:r>
            <a:r>
              <a:rPr lang="en-US" dirty="0"/>
              <a:t>DNA synthesis </a:t>
            </a:r>
            <a:r>
              <a:rPr lang="en-US" dirty="0" smtClean="0"/>
              <a:t>constraints (</a:t>
            </a:r>
            <a:r>
              <a:rPr lang="en-US" dirty="0" err="1" smtClean="0"/>
              <a:t>eg</a:t>
            </a:r>
            <a:r>
              <a:rPr lang="en-US" dirty="0" smtClean="0"/>
              <a:t>, repeats, %GC content, hairpins)</a:t>
            </a:r>
          </a:p>
          <a:p>
            <a:pPr marL="285750" indent="-285750">
              <a:buFont typeface="Arial" charset="0"/>
              <a:buChar char="•"/>
            </a:pPr>
            <a:r>
              <a:rPr lang="en-US" dirty="0" smtClean="0"/>
              <a:t>Makes necessary corrections (if desired)</a:t>
            </a:r>
          </a:p>
          <a:p>
            <a:pPr marL="285750" indent="-285750">
              <a:buFont typeface="Arial" charset="0"/>
              <a:buChar char="•"/>
            </a:pPr>
            <a:r>
              <a:rPr lang="en-US" dirty="0" smtClean="0"/>
              <a:t>Partitions sequences into synthesizable building blocks</a:t>
            </a:r>
          </a:p>
          <a:p>
            <a:pPr marL="285750" indent="-285750">
              <a:buFont typeface="Arial" charset="0"/>
              <a:buChar char="•"/>
            </a:pPr>
            <a:r>
              <a:rPr lang="en-US" dirty="0" smtClean="0"/>
              <a:t>Import/Export as FASTA, </a:t>
            </a:r>
            <a:r>
              <a:rPr lang="en-US" dirty="0" err="1" smtClean="0"/>
              <a:t>GenBank</a:t>
            </a:r>
            <a:r>
              <a:rPr lang="en-US" dirty="0" smtClean="0"/>
              <a:t>, or SBOL</a:t>
            </a:r>
            <a:endParaRPr lang="en-US" dirty="0"/>
          </a:p>
          <a:p>
            <a:pPr>
              <a:buFont typeface="Arial"/>
              <a:buNone/>
            </a:pPr>
            <a:endParaRPr lang="en-US" dirty="0">
              <a:solidFill>
                <a:schemeClr val="tx2"/>
              </a:solidFill>
            </a:endParaRPr>
          </a:p>
        </p:txBody>
      </p:sp>
      <p:pic>
        <p:nvPicPr>
          <p:cNvPr id="5" name="Picture 4" descr="Screenshot 2016-07-12 12.47.39.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69013" y="2419418"/>
            <a:ext cx="6274987" cy="2754180"/>
          </a:xfrm>
          <a:prstGeom prst="rect">
            <a:avLst/>
          </a:prstGeom>
        </p:spPr>
      </p:pic>
      <p:pic>
        <p:nvPicPr>
          <p:cNvPr id="6" name="Picture 5" descr="Screenshot 2016-07-12 12.54.04.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08003" y="5175417"/>
            <a:ext cx="6235997" cy="1492083"/>
          </a:xfrm>
          <a:prstGeom prst="rect">
            <a:avLst/>
          </a:prstGeom>
        </p:spPr>
      </p:pic>
      <p:sp>
        <p:nvSpPr>
          <p:cNvPr id="7" name="Rectangle 6"/>
          <p:cNvSpPr/>
          <p:nvPr/>
        </p:nvSpPr>
        <p:spPr>
          <a:xfrm>
            <a:off x="4575951" y="1173217"/>
            <a:ext cx="2805325" cy="400110"/>
          </a:xfrm>
          <a:prstGeom prst="rect">
            <a:avLst/>
          </a:prstGeom>
        </p:spPr>
        <p:txBody>
          <a:bodyPr wrap="none">
            <a:spAutoFit/>
          </a:bodyPr>
          <a:lstStyle/>
          <a:p>
            <a:r>
              <a:rPr lang="en-US" sz="2000" dirty="0" smtClean="0">
                <a:hlinkClick r:id="rId4"/>
              </a:rPr>
              <a:t>https://boost.jgi.doe.gov</a:t>
            </a:r>
            <a:endParaRPr lang="en-US" sz="2000" dirty="0"/>
          </a:p>
        </p:txBody>
      </p:sp>
      <p:pic>
        <p:nvPicPr>
          <p:cNvPr id="8" name="Picture 7" descr="Screen Shot 2016-07-12 at 9.03.34 P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37658" y="1589347"/>
            <a:ext cx="6306342" cy="858006"/>
          </a:xfrm>
          <a:prstGeom prst="rect">
            <a:avLst/>
          </a:prstGeom>
        </p:spPr>
      </p:pic>
      <p:sp>
        <p:nvSpPr>
          <p:cNvPr id="9" name="Slide Number Placeholder 3"/>
          <p:cNvSpPr>
            <a:spLocks noGrp="1"/>
          </p:cNvSpPr>
          <p:nvPr>
            <p:ph type="sldNum" sz="quarter" idx="12"/>
          </p:nvPr>
        </p:nvSpPr>
        <p:spPr>
          <a:xfrm>
            <a:off x="8716167" y="6492875"/>
            <a:ext cx="427833" cy="365125"/>
          </a:xfrm>
        </p:spPr>
        <p:txBody>
          <a:bodyPr/>
          <a:lstStyle/>
          <a:p>
            <a:fld id="{0200C452-46A9-46DE-B3AC-9F1C16DAFCC5}" type="slidenum">
              <a:rPr lang="en-US" sz="1400" b="1" smtClean="0"/>
              <a:t>14</a:t>
            </a:fld>
            <a:endParaRPr lang="en-US" sz="1400" b="1"/>
          </a:p>
        </p:txBody>
      </p:sp>
    </p:spTree>
    <p:extLst>
      <p:ext uri="{BB962C8B-B14F-4D97-AF65-F5344CB8AC3E}">
        <p14:creationId xmlns:p14="http://schemas.microsoft.com/office/powerpoint/2010/main" val="156816095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241300" y="4335809"/>
            <a:ext cx="3268118" cy="2064843"/>
          </a:xfrm>
          <a:prstGeom prst="rect">
            <a:avLst/>
          </a:prstGeom>
          <a:gradFill flip="none" rotWithShape="1">
            <a:gsLst>
              <a:gs pos="77000">
                <a:srgbClr val="FFFFFF"/>
              </a:gs>
              <a:gs pos="100000">
                <a:schemeClr val="bg1">
                  <a:alpha val="0"/>
                </a:schemeClr>
              </a:gs>
            </a:gsLst>
            <a:path path="rect">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Content Placeholder 2"/>
          <p:cNvSpPr txBox="1">
            <a:spLocks/>
          </p:cNvSpPr>
          <p:nvPr/>
        </p:nvSpPr>
        <p:spPr>
          <a:xfrm>
            <a:off x="241300" y="1795994"/>
            <a:ext cx="4189810" cy="2463800"/>
          </a:xfrm>
          <a:prstGeom prst="rect">
            <a:avLst/>
          </a:prstGeom>
        </p:spPr>
        <p:txBody>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a:buFont typeface="Arial"/>
              <a:buNone/>
            </a:pPr>
            <a:r>
              <a:rPr lang="en-US" b="1" dirty="0" smtClean="0">
                <a:solidFill>
                  <a:schemeClr val="tx2"/>
                </a:solidFill>
              </a:rPr>
              <a:t>SBOL-QC</a:t>
            </a:r>
          </a:p>
          <a:p>
            <a:pPr marL="256032" indent="-256032"/>
            <a:r>
              <a:rPr lang="en-US" sz="2000" dirty="0" smtClean="0"/>
              <a:t>Python package for creating automated quality control reports</a:t>
            </a:r>
          </a:p>
          <a:p>
            <a:pPr marL="256032" indent="-256032"/>
            <a:r>
              <a:rPr lang="en-US" sz="2000" dirty="0" smtClean="0"/>
              <a:t>SBOL import/export</a:t>
            </a:r>
          </a:p>
        </p:txBody>
      </p:sp>
      <p:grpSp>
        <p:nvGrpSpPr>
          <p:cNvPr id="7" name="Group 6"/>
          <p:cNvGrpSpPr/>
          <p:nvPr/>
        </p:nvGrpSpPr>
        <p:grpSpPr>
          <a:xfrm>
            <a:off x="348472" y="3276797"/>
            <a:ext cx="8411837" cy="2555130"/>
            <a:chOff x="2845320" y="1616461"/>
            <a:chExt cx="6117130" cy="1858103"/>
          </a:xfrm>
        </p:grpSpPr>
        <p:pic>
          <p:nvPicPr>
            <p:cNvPr id="30" name="Picture 29"/>
            <p:cNvPicPr>
              <a:picLocks noChangeAspect="1"/>
            </p:cNvPicPr>
            <p:nvPr/>
          </p:nvPicPr>
          <p:blipFill rotWithShape="1">
            <a:blip r:embed="rId2"/>
            <a:srcRect l="-1" r="38626"/>
            <a:stretch/>
          </p:blipFill>
          <p:spPr>
            <a:xfrm>
              <a:off x="2845320" y="1616461"/>
              <a:ext cx="6117130" cy="1858103"/>
            </a:xfrm>
            <a:prstGeom prst="rect">
              <a:avLst/>
            </a:prstGeom>
          </p:spPr>
        </p:pic>
        <p:grpSp>
          <p:nvGrpSpPr>
            <p:cNvPr id="5" name="Group 4"/>
            <p:cNvGrpSpPr/>
            <p:nvPr/>
          </p:nvGrpSpPr>
          <p:grpSpPr>
            <a:xfrm>
              <a:off x="7907019" y="2157864"/>
              <a:ext cx="257176" cy="244206"/>
              <a:chOff x="7886699" y="2148628"/>
              <a:chExt cx="257176" cy="244206"/>
            </a:xfrm>
          </p:grpSpPr>
          <p:cxnSp>
            <p:nvCxnSpPr>
              <p:cNvPr id="4" name="Straight Connector 3"/>
              <p:cNvCxnSpPr/>
              <p:nvPr/>
            </p:nvCxnSpPr>
            <p:spPr>
              <a:xfrm>
                <a:off x="7886700" y="2148629"/>
                <a:ext cx="257175" cy="24420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V="1">
                <a:off x="7886699" y="2148628"/>
                <a:ext cx="257175" cy="24420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36" name="Group 35"/>
            <p:cNvGrpSpPr/>
            <p:nvPr/>
          </p:nvGrpSpPr>
          <p:grpSpPr>
            <a:xfrm>
              <a:off x="8260772" y="2157863"/>
              <a:ext cx="257176" cy="244206"/>
              <a:chOff x="7886699" y="2148628"/>
              <a:chExt cx="257176" cy="244206"/>
            </a:xfrm>
          </p:grpSpPr>
          <p:cxnSp>
            <p:nvCxnSpPr>
              <p:cNvPr id="37" name="Straight Connector 36"/>
              <p:cNvCxnSpPr/>
              <p:nvPr/>
            </p:nvCxnSpPr>
            <p:spPr>
              <a:xfrm>
                <a:off x="7886700" y="2148629"/>
                <a:ext cx="257175" cy="24420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V="1">
                <a:off x="7886699" y="2148628"/>
                <a:ext cx="257175" cy="24420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39" name="Group 38"/>
            <p:cNvGrpSpPr/>
            <p:nvPr/>
          </p:nvGrpSpPr>
          <p:grpSpPr>
            <a:xfrm>
              <a:off x="8611610" y="2157862"/>
              <a:ext cx="257176" cy="244206"/>
              <a:chOff x="7886699" y="2148628"/>
              <a:chExt cx="257176" cy="244206"/>
            </a:xfrm>
          </p:grpSpPr>
          <p:cxnSp>
            <p:nvCxnSpPr>
              <p:cNvPr id="40" name="Straight Connector 39"/>
              <p:cNvCxnSpPr/>
              <p:nvPr/>
            </p:nvCxnSpPr>
            <p:spPr>
              <a:xfrm>
                <a:off x="7886700" y="2148629"/>
                <a:ext cx="257175" cy="24420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V="1">
                <a:off x="7886699" y="2148628"/>
                <a:ext cx="257175" cy="24420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sp>
        <p:nvSpPr>
          <p:cNvPr id="6" name="Rectangle 5"/>
          <p:cNvSpPr/>
          <p:nvPr/>
        </p:nvSpPr>
        <p:spPr>
          <a:xfrm>
            <a:off x="4598136" y="5702641"/>
            <a:ext cx="4113627" cy="369332"/>
          </a:xfrm>
          <a:prstGeom prst="rect">
            <a:avLst/>
          </a:prstGeom>
        </p:spPr>
        <p:txBody>
          <a:bodyPr wrap="none">
            <a:spAutoFit/>
          </a:bodyPr>
          <a:lstStyle/>
          <a:p>
            <a:r>
              <a:rPr lang="en-US" dirty="0">
                <a:hlinkClick r:id="rId3"/>
              </a:rPr>
              <a:t>https://github.com/SynBioDex/dnaplotlib</a:t>
            </a:r>
            <a:endParaRPr lang="en-US" dirty="0"/>
          </a:p>
        </p:txBody>
      </p:sp>
      <p:sp>
        <p:nvSpPr>
          <p:cNvPr id="3" name="Rectangle 2"/>
          <p:cNvSpPr/>
          <p:nvPr/>
        </p:nvSpPr>
        <p:spPr>
          <a:xfrm>
            <a:off x="0" y="0"/>
            <a:ext cx="9143999" cy="1754327"/>
          </a:xfrm>
          <a:prstGeom prst="rect">
            <a:avLst/>
          </a:prstGeom>
        </p:spPr>
        <p:txBody>
          <a:bodyPr wrap="square">
            <a:spAutoFit/>
          </a:bodyPr>
          <a:lstStyle/>
          <a:p>
            <a:pPr algn="ctr"/>
            <a:r>
              <a:rPr lang="en-US" sz="3600" b="1" u="sng" dirty="0" smtClean="0"/>
              <a:t>Quality Control (QC)</a:t>
            </a:r>
          </a:p>
          <a:p>
            <a:pPr algn="ctr"/>
            <a:r>
              <a:rPr lang="en-US" sz="3600" b="1" dirty="0" smtClean="0"/>
              <a:t>Automated </a:t>
            </a:r>
            <a:r>
              <a:rPr lang="en-US" sz="3600" b="1" dirty="0"/>
              <a:t>s</a:t>
            </a:r>
            <a:r>
              <a:rPr lang="en-US" sz="3600" b="1" dirty="0" smtClean="0"/>
              <a:t>creening </a:t>
            </a:r>
            <a:r>
              <a:rPr lang="en-US" sz="3600" b="1" dirty="0" smtClean="0"/>
              <a:t>and </a:t>
            </a:r>
            <a:r>
              <a:rPr lang="en-US" sz="3600" b="1" dirty="0" smtClean="0"/>
              <a:t>failure analysis </a:t>
            </a:r>
            <a:r>
              <a:rPr lang="en-US" sz="3600" b="1" dirty="0" smtClean="0"/>
              <a:t>of </a:t>
            </a:r>
            <a:r>
              <a:rPr lang="en-US" sz="3600" b="1" dirty="0" smtClean="0"/>
              <a:t>DNA constructs</a:t>
            </a:r>
            <a:endParaRPr lang="en-US" sz="3600" dirty="0"/>
          </a:p>
        </p:txBody>
      </p:sp>
      <p:sp>
        <p:nvSpPr>
          <p:cNvPr id="2" name="Rectangle 1"/>
          <p:cNvSpPr/>
          <p:nvPr/>
        </p:nvSpPr>
        <p:spPr>
          <a:xfrm>
            <a:off x="4490298" y="2190234"/>
            <a:ext cx="4075004" cy="369332"/>
          </a:xfrm>
          <a:prstGeom prst="rect">
            <a:avLst/>
          </a:prstGeom>
        </p:spPr>
        <p:txBody>
          <a:bodyPr wrap="none">
            <a:spAutoFit/>
          </a:bodyPr>
          <a:lstStyle/>
          <a:p>
            <a:r>
              <a:rPr lang="en-US" u="sng" dirty="0">
                <a:hlinkClick r:id="rId4"/>
              </a:rPr>
              <a:t>https://</a:t>
            </a:r>
            <a:r>
              <a:rPr lang="en-US" u="sng" dirty="0" err="1">
                <a:hlinkClick r:id="rId4"/>
              </a:rPr>
              <a:t>github.com</a:t>
            </a:r>
            <a:r>
              <a:rPr lang="en-US" u="sng" dirty="0">
                <a:hlinkClick r:id="rId4"/>
              </a:rPr>
              <a:t>/</a:t>
            </a:r>
            <a:r>
              <a:rPr lang="en-US" u="sng" dirty="0" err="1">
                <a:hlinkClick r:id="rId4"/>
              </a:rPr>
              <a:t>SynBioDex</a:t>
            </a:r>
            <a:r>
              <a:rPr lang="en-US" u="sng" dirty="0">
                <a:hlinkClick r:id="rId4"/>
              </a:rPr>
              <a:t>/SBOL-QC</a:t>
            </a:r>
            <a:endParaRPr lang="en-US" dirty="0"/>
          </a:p>
        </p:txBody>
      </p:sp>
      <p:sp>
        <p:nvSpPr>
          <p:cNvPr id="19" name="Slide Number Placeholder 3"/>
          <p:cNvSpPr>
            <a:spLocks noGrp="1"/>
          </p:cNvSpPr>
          <p:nvPr>
            <p:ph type="sldNum" sz="quarter" idx="12"/>
          </p:nvPr>
        </p:nvSpPr>
        <p:spPr>
          <a:xfrm>
            <a:off x="8716167" y="6492875"/>
            <a:ext cx="427833" cy="365125"/>
          </a:xfrm>
        </p:spPr>
        <p:txBody>
          <a:bodyPr/>
          <a:lstStyle/>
          <a:p>
            <a:fld id="{0200C452-46A9-46DE-B3AC-9F1C16DAFCC5}" type="slidenum">
              <a:rPr lang="en-US" sz="1400" b="1" smtClean="0"/>
              <a:t>15</a:t>
            </a:fld>
            <a:endParaRPr lang="en-US" sz="1400" b="1"/>
          </a:p>
        </p:txBody>
      </p:sp>
    </p:spTree>
    <p:extLst>
      <p:ext uri="{BB962C8B-B14F-4D97-AF65-F5344CB8AC3E}">
        <p14:creationId xmlns:p14="http://schemas.microsoft.com/office/powerpoint/2010/main" val="103710749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29" grpId="0"/>
      <p:bldP spid="6" grpId="0"/>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1196" y="0"/>
            <a:ext cx="7704667" cy="1981200"/>
          </a:xfrm>
        </p:spPr>
        <p:txBody>
          <a:bodyPr/>
          <a:lstStyle/>
          <a:p>
            <a:r>
              <a:rPr lang="en-US" b="1" dirty="0" smtClean="0"/>
              <a:t>Open Source Libraries</a:t>
            </a:r>
            <a:endParaRPr lang="en-US" b="1" dirty="0"/>
          </a:p>
        </p:txBody>
      </p:sp>
      <p:sp>
        <p:nvSpPr>
          <p:cNvPr id="4" name="Rectangle 3"/>
          <p:cNvSpPr/>
          <p:nvPr/>
        </p:nvSpPr>
        <p:spPr>
          <a:xfrm>
            <a:off x="520259" y="1760337"/>
            <a:ext cx="8166539" cy="4247317"/>
          </a:xfrm>
          <a:prstGeom prst="rect">
            <a:avLst/>
          </a:prstGeom>
        </p:spPr>
        <p:txBody>
          <a:bodyPr wrap="square">
            <a:spAutoFit/>
          </a:bodyPr>
          <a:lstStyle/>
          <a:p>
            <a:r>
              <a:rPr lang="en-US" dirty="0">
                <a:solidFill>
                  <a:srgbClr val="333333"/>
                </a:solidFill>
                <a:latin typeface="Helvetica Neue" charset="0"/>
              </a:rPr>
              <a:t>Software libraries which import and export SBOL files are freely available at the </a:t>
            </a:r>
            <a:r>
              <a:rPr lang="en-US" dirty="0">
                <a:solidFill>
                  <a:srgbClr val="337AB7"/>
                </a:solidFill>
                <a:latin typeface="Helvetica Neue" charset="0"/>
                <a:hlinkClick r:id="rId2"/>
              </a:rPr>
              <a:t>Synthetic Biology Data Exchange</a:t>
            </a:r>
            <a:r>
              <a:rPr lang="en-US" dirty="0">
                <a:solidFill>
                  <a:srgbClr val="333333"/>
                </a:solidFill>
                <a:latin typeface="Helvetica Neue" charset="0"/>
              </a:rPr>
              <a:t> on </a:t>
            </a:r>
            <a:r>
              <a:rPr lang="en-US" dirty="0" err="1">
                <a:solidFill>
                  <a:srgbClr val="333333"/>
                </a:solidFill>
                <a:latin typeface="Helvetica Neue" charset="0"/>
              </a:rPr>
              <a:t>GitHub</a:t>
            </a:r>
            <a:r>
              <a:rPr lang="en-US" dirty="0">
                <a:solidFill>
                  <a:srgbClr val="333333"/>
                </a:solidFill>
                <a:latin typeface="Helvetica Neue" charset="0"/>
              </a:rPr>
              <a:t> under the Apache 2.0 license. Libraries are implemented in:</a:t>
            </a:r>
          </a:p>
          <a:p>
            <a:pPr marL="328613" indent="-328613">
              <a:buFont typeface="Arial" charset="0"/>
              <a:buChar char="•"/>
            </a:pPr>
            <a:r>
              <a:rPr lang="en-US" dirty="0" smtClean="0">
                <a:solidFill>
                  <a:srgbClr val="337AB7"/>
                </a:solidFill>
                <a:latin typeface="Helvetica Neue" charset="0"/>
                <a:hlinkClick r:id="rId3" tooltip="Java"/>
              </a:rPr>
              <a:t>Java</a:t>
            </a:r>
            <a:endParaRPr lang="en-US" dirty="0">
              <a:solidFill>
                <a:srgbClr val="333333"/>
              </a:solidFill>
              <a:latin typeface="Helvetica Neue" charset="0"/>
            </a:endParaRPr>
          </a:p>
          <a:p>
            <a:pPr marL="328613" indent="-328613">
              <a:buFont typeface="Arial" charset="0"/>
              <a:buChar char="•"/>
            </a:pPr>
            <a:r>
              <a:rPr lang="en-US" dirty="0" smtClean="0">
                <a:solidFill>
                  <a:srgbClr val="337AB7"/>
                </a:solidFill>
                <a:latin typeface="Helvetica Neue" charset="0"/>
                <a:hlinkClick r:id="rId4" tooltip="Javascript (sboljs)"/>
              </a:rPr>
              <a:t>Javascript</a:t>
            </a:r>
            <a:endParaRPr lang="en-US" dirty="0">
              <a:solidFill>
                <a:srgbClr val="333333"/>
              </a:solidFill>
              <a:latin typeface="Helvetica Neue" charset="0"/>
            </a:endParaRPr>
          </a:p>
          <a:p>
            <a:pPr marL="328613" indent="-328613">
              <a:buFont typeface="Arial" charset="0"/>
              <a:buChar char="•"/>
            </a:pPr>
            <a:r>
              <a:rPr lang="en-US" dirty="0" smtClean="0">
                <a:solidFill>
                  <a:srgbClr val="337AB7"/>
                </a:solidFill>
                <a:latin typeface="Helvetica Neue" charset="0"/>
                <a:hlinkClick r:id="rId5" tooltip="C/C++"/>
              </a:rPr>
              <a:t>C/C++</a:t>
            </a:r>
            <a:endParaRPr lang="en-US" dirty="0">
              <a:solidFill>
                <a:srgbClr val="333333"/>
              </a:solidFill>
              <a:latin typeface="Helvetica Neue" charset="0"/>
            </a:endParaRPr>
          </a:p>
          <a:p>
            <a:pPr marL="328613" indent="-328613">
              <a:buFont typeface="Arial" charset="0"/>
              <a:buChar char="•"/>
            </a:pPr>
            <a:r>
              <a:rPr lang="en-US" dirty="0">
                <a:solidFill>
                  <a:srgbClr val="337AB7"/>
                </a:solidFill>
                <a:latin typeface="Helvetica Neue" charset="0"/>
                <a:hlinkClick r:id="rId6" tooltip="Python (pySBOL)"/>
              </a:rPr>
              <a:t>Python</a:t>
            </a:r>
            <a:endParaRPr lang="en-US" dirty="0">
              <a:solidFill>
                <a:srgbClr val="333333"/>
              </a:solidFill>
              <a:latin typeface="Helvetica Neue" charset="0"/>
            </a:endParaRPr>
          </a:p>
          <a:p>
            <a:endParaRPr lang="en-US" dirty="0" smtClean="0">
              <a:solidFill>
                <a:srgbClr val="333333"/>
              </a:solidFill>
              <a:latin typeface="Helvetica Neue" charset="0"/>
            </a:endParaRPr>
          </a:p>
          <a:p>
            <a:r>
              <a:rPr lang="en-US" dirty="0" smtClean="0">
                <a:solidFill>
                  <a:srgbClr val="333333"/>
                </a:solidFill>
                <a:latin typeface="Helvetica Neue" charset="0"/>
              </a:rPr>
              <a:t>Developer support includes (</a:t>
            </a:r>
            <a:r>
              <a:rPr lang="en-US" dirty="0">
                <a:solidFill>
                  <a:srgbClr val="333333"/>
                </a:solidFill>
                <a:latin typeface="Helvetica Neue" charset="0"/>
              </a:rPr>
              <a:t>see </a:t>
            </a:r>
            <a:r>
              <a:rPr lang="en-US" dirty="0" smtClean="0">
                <a:solidFill>
                  <a:srgbClr val="333333"/>
                </a:solidFill>
                <a:latin typeface="Helvetica Neue" charset="0"/>
                <a:hlinkClick r:id="rId7"/>
              </a:rPr>
              <a:t>http://sbolstandard.org/software/</a:t>
            </a:r>
            <a:r>
              <a:rPr lang="en-US" dirty="0" smtClean="0">
                <a:solidFill>
                  <a:srgbClr val="333333"/>
                </a:solidFill>
                <a:latin typeface="Helvetica Neue" charset="0"/>
                <a:hlinkClick r:id="rId7"/>
              </a:rPr>
              <a:t>libsbol</a:t>
            </a:r>
            <a:r>
              <a:rPr lang="en-US" dirty="0" smtClean="0">
                <a:solidFill>
                  <a:srgbClr val="333333"/>
                </a:solidFill>
                <a:latin typeface="Helvetica Neue" charset="0"/>
              </a:rPr>
              <a:t>)</a:t>
            </a:r>
            <a:endParaRPr lang="en-US" dirty="0" smtClean="0">
              <a:solidFill>
                <a:srgbClr val="333333"/>
              </a:solidFill>
              <a:latin typeface="Helvetica Neue" charset="0"/>
            </a:endParaRPr>
          </a:p>
          <a:p>
            <a:pPr marL="285750" indent="-285750">
              <a:buFont typeface="Arial" charset="0"/>
              <a:buChar char="•"/>
            </a:pPr>
            <a:r>
              <a:rPr lang="en-US" dirty="0" smtClean="0">
                <a:solidFill>
                  <a:srgbClr val="333333"/>
                </a:solidFill>
                <a:latin typeface="Helvetica Neue" charset="0"/>
              </a:rPr>
              <a:t>Online documentation</a:t>
            </a:r>
          </a:p>
          <a:p>
            <a:pPr marL="285750" indent="-285750">
              <a:buFont typeface="Arial" charset="0"/>
              <a:buChar char="•"/>
            </a:pPr>
            <a:r>
              <a:rPr lang="en-US" dirty="0" smtClean="0">
                <a:solidFill>
                  <a:srgbClr val="333333"/>
                </a:solidFill>
                <a:latin typeface="Helvetica Neue" charset="0"/>
              </a:rPr>
              <a:t>Getting started tutorials</a:t>
            </a:r>
          </a:p>
          <a:p>
            <a:pPr marL="285750" indent="-285750">
              <a:buFont typeface="Arial" charset="0"/>
              <a:buChar char="•"/>
            </a:pPr>
            <a:r>
              <a:rPr lang="en-US" dirty="0" smtClean="0">
                <a:solidFill>
                  <a:srgbClr val="333333"/>
                </a:solidFill>
                <a:latin typeface="Helvetica Neue" charset="0"/>
              </a:rPr>
              <a:t>Sample projects</a:t>
            </a:r>
          </a:p>
          <a:p>
            <a:pPr marL="285750" indent="-285750">
              <a:buFont typeface="Arial" charset="0"/>
              <a:buChar char="•"/>
            </a:pPr>
            <a:r>
              <a:rPr lang="en-US" dirty="0" smtClean="0">
                <a:solidFill>
                  <a:srgbClr val="333333"/>
                </a:solidFill>
                <a:latin typeface="Helvetica Neue" charset="0"/>
              </a:rPr>
              <a:t>Code examples</a:t>
            </a:r>
            <a:endParaRPr lang="en-US" dirty="0">
              <a:solidFill>
                <a:srgbClr val="333333"/>
              </a:solidFill>
              <a:latin typeface="Helvetica Neue" charset="0"/>
            </a:endParaRPr>
          </a:p>
          <a:p>
            <a:r>
              <a:rPr lang="en-US" dirty="0"/>
              <a:t/>
            </a:r>
            <a:br>
              <a:rPr lang="en-US" dirty="0"/>
            </a:br>
            <a:endParaRPr lang="en-US" dirty="0"/>
          </a:p>
        </p:txBody>
      </p:sp>
      <p:sp>
        <p:nvSpPr>
          <p:cNvPr id="5" name="Slide Number Placeholder 3"/>
          <p:cNvSpPr>
            <a:spLocks noGrp="1"/>
          </p:cNvSpPr>
          <p:nvPr>
            <p:ph type="sldNum" sz="quarter" idx="12"/>
          </p:nvPr>
        </p:nvSpPr>
        <p:spPr>
          <a:xfrm>
            <a:off x="8716167" y="6492875"/>
            <a:ext cx="427833" cy="365125"/>
          </a:xfrm>
        </p:spPr>
        <p:txBody>
          <a:bodyPr/>
          <a:lstStyle/>
          <a:p>
            <a:fld id="{0200C452-46A9-46DE-B3AC-9F1C16DAFCC5}" type="slidenum">
              <a:rPr lang="en-US" sz="1400" b="1" smtClean="0"/>
              <a:t>16</a:t>
            </a:fld>
            <a:endParaRPr lang="en-US" sz="1400" b="1"/>
          </a:p>
        </p:txBody>
      </p:sp>
    </p:spTree>
    <p:extLst>
      <p:ext uri="{BB962C8B-B14F-4D97-AF65-F5344CB8AC3E}">
        <p14:creationId xmlns:p14="http://schemas.microsoft.com/office/powerpoint/2010/main" val="338346092"/>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3999" cy="1981200"/>
          </a:xfrm>
        </p:spPr>
        <p:txBody>
          <a:bodyPr>
            <a:normAutofit/>
          </a:bodyPr>
          <a:lstStyle/>
          <a:p>
            <a:r>
              <a:rPr lang="en-US" b="1" dirty="0" smtClean="0"/>
              <a:t>ACS Synthetic Biology has </a:t>
            </a:r>
            <a:r>
              <a:rPr lang="en-US" b="1" dirty="0"/>
              <a:t>officially adopted SBOL as </a:t>
            </a:r>
            <a:r>
              <a:rPr lang="en-US" b="1" dirty="0" smtClean="0"/>
              <a:t>publication standard </a:t>
            </a:r>
            <a:endParaRPr lang="en-US" b="1" dirty="0"/>
          </a:p>
        </p:txBody>
      </p:sp>
      <p:sp>
        <p:nvSpPr>
          <p:cNvPr id="3" name="TextBox 2"/>
          <p:cNvSpPr txBox="1"/>
          <p:nvPr/>
        </p:nvSpPr>
        <p:spPr>
          <a:xfrm>
            <a:off x="241156" y="2171701"/>
            <a:ext cx="8572644" cy="4247317"/>
          </a:xfrm>
          <a:prstGeom prst="rect">
            <a:avLst/>
          </a:prstGeom>
          <a:noFill/>
        </p:spPr>
        <p:txBody>
          <a:bodyPr wrap="square" rtlCol="0">
            <a:spAutoFit/>
          </a:bodyPr>
          <a:lstStyle/>
          <a:p>
            <a:endParaRPr lang="en-US" dirty="0" smtClean="0"/>
          </a:p>
          <a:p>
            <a:pPr marL="285750" indent="-285750">
              <a:buFont typeface="Arial" charset="0"/>
              <a:buChar char="•"/>
            </a:pPr>
            <a:r>
              <a:rPr lang="en-US" b="1" dirty="0" smtClean="0"/>
              <a:t>SBOL Visual </a:t>
            </a:r>
            <a:r>
              <a:rPr lang="en-US" dirty="0" smtClean="0"/>
              <a:t>is the recommended graphical notation for depicting genetic constructs </a:t>
            </a:r>
            <a:endParaRPr lang="en-US" dirty="0" smtClean="0"/>
          </a:p>
          <a:p>
            <a:pPr marL="285750" indent="-285750">
              <a:buFont typeface="Arial" charset="0"/>
              <a:buChar char="•"/>
            </a:pPr>
            <a:endParaRPr lang="en-US" dirty="0" smtClean="0"/>
          </a:p>
          <a:p>
            <a:pPr marL="285750" indent="-285750">
              <a:buFont typeface="Arial" charset="0"/>
              <a:buChar char="•"/>
            </a:pPr>
            <a:r>
              <a:rPr lang="en-US" b="1" dirty="0" smtClean="0"/>
              <a:t>SBOL 2.0 </a:t>
            </a:r>
            <a:r>
              <a:rPr lang="en-US" b="1" dirty="0" smtClean="0"/>
              <a:t>Data Model</a:t>
            </a:r>
            <a:r>
              <a:rPr lang="en-US" dirty="0" smtClean="0"/>
              <a:t> </a:t>
            </a:r>
            <a:r>
              <a:rPr lang="en-US" dirty="0"/>
              <a:t>is the preferred format for nucleic acid sequences. </a:t>
            </a:r>
            <a:endParaRPr lang="en-US" dirty="0" smtClean="0"/>
          </a:p>
          <a:p>
            <a:pPr marL="285750" indent="-285750">
              <a:buFont typeface="Arial" charset="0"/>
              <a:buChar char="•"/>
            </a:pPr>
            <a:endParaRPr lang="en-US" dirty="0"/>
          </a:p>
          <a:p>
            <a:pPr marL="285750" indent="-285750">
              <a:buFont typeface="Arial" charset="0"/>
              <a:buChar char="•"/>
            </a:pPr>
            <a:r>
              <a:rPr lang="en-US" dirty="0" smtClean="0"/>
              <a:t>Manuscript </a:t>
            </a:r>
            <a:r>
              <a:rPr lang="en-US" dirty="0"/>
              <a:t>submission, review, and production </a:t>
            </a:r>
            <a:r>
              <a:rPr lang="en-US" dirty="0" smtClean="0"/>
              <a:t>process is linked to SBOL-enabled </a:t>
            </a:r>
            <a:r>
              <a:rPr lang="en-US" dirty="0" smtClean="0"/>
              <a:t>repositories</a:t>
            </a:r>
          </a:p>
          <a:p>
            <a:pPr marL="285750" indent="-285750">
              <a:buFont typeface="Arial" charset="0"/>
              <a:buChar char="•"/>
            </a:pPr>
            <a:endParaRPr lang="en-US" dirty="0" smtClean="0"/>
          </a:p>
          <a:p>
            <a:pPr marL="285750" indent="-285750">
              <a:buFont typeface="Arial" charset="0"/>
              <a:buChar char="•"/>
            </a:pPr>
            <a:r>
              <a:rPr lang="en-US" b="1" dirty="0" smtClean="0"/>
              <a:t>Joint Bioenergy </a:t>
            </a:r>
            <a:r>
              <a:rPr lang="en-US" b="1" dirty="0" smtClean="0"/>
              <a:t>Institute </a:t>
            </a:r>
            <a:r>
              <a:rPr lang="en-US" b="1" dirty="0" smtClean="0"/>
              <a:t>(JBEI) </a:t>
            </a:r>
            <a:r>
              <a:rPr lang="en-US" dirty="0"/>
              <a:t>has set up an initial repository to be </a:t>
            </a:r>
            <a:r>
              <a:rPr lang="en-US" dirty="0" smtClean="0"/>
              <a:t>integrated.</a:t>
            </a:r>
            <a:endParaRPr lang="en-US" dirty="0"/>
          </a:p>
          <a:p>
            <a:pPr algn="ctr"/>
            <a:endParaRPr lang="en-US" dirty="0" smtClean="0"/>
          </a:p>
          <a:p>
            <a:pPr algn="ctr"/>
            <a:r>
              <a:rPr lang="en-US" dirty="0" smtClean="0"/>
              <a:t>Read </a:t>
            </a:r>
            <a:r>
              <a:rPr lang="en-US" dirty="0"/>
              <a:t>all about it in the ACS Synthetic Biology viewpoint article: </a:t>
            </a:r>
            <a:r>
              <a:rPr lang="en-US" dirty="0">
                <a:hlinkClick r:id="rId2"/>
              </a:rPr>
              <a:t>Improving Synthetic Biology Communication: Recommended Practices for Visual Depiction and Digital Submission of Genetic Designs</a:t>
            </a:r>
            <a:r>
              <a:rPr lang="en-US" dirty="0"/>
              <a:t>, or </a:t>
            </a:r>
            <a:r>
              <a:rPr lang="en-US" dirty="0">
                <a:hlinkClick r:id="rId3"/>
              </a:rPr>
              <a:t>listen to the interview with Jake Beal and Nathan Hillson</a:t>
            </a:r>
            <a:r>
              <a:rPr lang="en-US" dirty="0"/>
              <a:t>.</a:t>
            </a:r>
          </a:p>
          <a:p>
            <a:endParaRPr lang="en-US" dirty="0"/>
          </a:p>
        </p:txBody>
      </p:sp>
      <p:sp>
        <p:nvSpPr>
          <p:cNvPr id="5" name="Slide Number Placeholder 3"/>
          <p:cNvSpPr>
            <a:spLocks noGrp="1"/>
          </p:cNvSpPr>
          <p:nvPr>
            <p:ph type="sldNum" sz="quarter" idx="12"/>
          </p:nvPr>
        </p:nvSpPr>
        <p:spPr>
          <a:xfrm>
            <a:off x="8716167" y="6492875"/>
            <a:ext cx="427833" cy="365125"/>
          </a:xfrm>
        </p:spPr>
        <p:txBody>
          <a:bodyPr/>
          <a:lstStyle/>
          <a:p>
            <a:fld id="{0200C452-46A9-46DE-B3AC-9F1C16DAFCC5}" type="slidenum">
              <a:rPr lang="en-US" sz="1400" b="1" smtClean="0"/>
              <a:t>17</a:t>
            </a:fld>
            <a:endParaRPr lang="en-US" sz="1400" b="1"/>
          </a:p>
        </p:txBody>
      </p:sp>
    </p:spTree>
    <p:extLst>
      <p:ext uri="{BB962C8B-B14F-4D97-AF65-F5344CB8AC3E}">
        <p14:creationId xmlns:p14="http://schemas.microsoft.com/office/powerpoint/2010/main" val="77297007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99090" y="613688"/>
            <a:ext cx="7945820" cy="3970318"/>
          </a:xfrm>
          <a:prstGeom prst="rect">
            <a:avLst/>
          </a:prstGeom>
          <a:noFill/>
        </p:spPr>
        <p:txBody>
          <a:bodyPr wrap="square" rtlCol="0">
            <a:spAutoFit/>
          </a:bodyPr>
          <a:lstStyle/>
          <a:p>
            <a:r>
              <a:rPr lang="en-US" b="1" dirty="0" smtClean="0"/>
              <a:t>Read </a:t>
            </a:r>
            <a:r>
              <a:rPr lang="en-US" b="1" dirty="0" smtClean="0"/>
              <a:t>more about SBOL </a:t>
            </a:r>
            <a:r>
              <a:rPr lang="en-US" dirty="0" smtClean="0"/>
              <a:t>(feel free to contact authors for an unedited manuscript)</a:t>
            </a:r>
          </a:p>
          <a:p>
            <a:endParaRPr lang="en-US" dirty="0" smtClean="0"/>
          </a:p>
          <a:p>
            <a:r>
              <a:rPr lang="en-US" dirty="0" smtClean="0"/>
              <a:t>“</a:t>
            </a:r>
            <a:r>
              <a:rPr lang="en-US" dirty="0"/>
              <a:t>Improving Synthetic Biology: Recommended Practices for Visual Depiction and Digital Submission of Genetic Designs”,  </a:t>
            </a:r>
            <a:r>
              <a:rPr lang="en-US" i="1" dirty="0"/>
              <a:t>ACS Synthetic Biology, </a:t>
            </a:r>
            <a:r>
              <a:rPr lang="en-US" dirty="0"/>
              <a:t>vol. 5, no. 6, pp. 449-451, Jun. 2016.</a:t>
            </a:r>
            <a:r>
              <a:rPr lang="en-US" dirty="0">
                <a:hlinkClick r:id="rId2"/>
              </a:rPr>
              <a:t>doi: </a:t>
            </a:r>
            <a:r>
              <a:rPr lang="en-US" dirty="0" smtClean="0">
                <a:hlinkClick r:id="rId2"/>
              </a:rPr>
              <a:t>10.1021/acssynbio.6b00146</a:t>
            </a:r>
            <a:endParaRPr lang="en-US" dirty="0" smtClean="0"/>
          </a:p>
          <a:p>
            <a:endParaRPr lang="en-US" dirty="0"/>
          </a:p>
          <a:p>
            <a:r>
              <a:rPr lang="en-US" dirty="0" smtClean="0"/>
              <a:t>“</a:t>
            </a:r>
            <a:r>
              <a:rPr lang="en-US" dirty="0"/>
              <a:t>Sharing structure and function in biological design with SBOL 2.0,” </a:t>
            </a:r>
            <a:r>
              <a:rPr lang="en-US" i="1" dirty="0"/>
              <a:t>ACS Synthetic Biology,</a:t>
            </a:r>
            <a:r>
              <a:rPr lang="en-US" dirty="0"/>
              <a:t> vol. 5, no. 6, pp. 498-506, Apr. 2016.</a:t>
            </a:r>
            <a:r>
              <a:rPr lang="en-US" dirty="0">
                <a:hlinkClick r:id="rId3"/>
              </a:rPr>
              <a:t>doi: 10.1021/acssynbio.5b00215</a:t>
            </a:r>
            <a:endParaRPr lang="en-US" dirty="0"/>
          </a:p>
          <a:p>
            <a:endParaRPr lang="en-US" dirty="0" smtClean="0"/>
          </a:p>
          <a:p>
            <a:r>
              <a:rPr lang="en-US" dirty="0" smtClean="0"/>
              <a:t>“</a:t>
            </a:r>
            <a:r>
              <a:rPr lang="en-US" dirty="0" err="1"/>
              <a:t>libSBOLj</a:t>
            </a:r>
            <a:r>
              <a:rPr lang="en-US" dirty="0"/>
              <a:t> 2.0: A Java Library to Support SBOL 2.0</a:t>
            </a:r>
            <a:r>
              <a:rPr lang="en-US" i="1" dirty="0"/>
              <a:t>,</a:t>
            </a:r>
            <a:r>
              <a:rPr lang="en-US" dirty="0"/>
              <a:t>” </a:t>
            </a:r>
            <a:r>
              <a:rPr lang="en-US" i="1" dirty="0"/>
              <a:t>IEEE Life Sciences Letters, </a:t>
            </a:r>
            <a:r>
              <a:rPr lang="en-US" dirty="0"/>
              <a:t>vol. 1, no. 4, pp. 34-37, Mar. 2016. doi:</a:t>
            </a:r>
            <a:r>
              <a:rPr lang="en-US" dirty="0">
                <a:hlinkClick r:id="rId4"/>
              </a:rPr>
              <a:t>10.1109/LLS.2016.2546546</a:t>
            </a:r>
            <a:endParaRPr lang="en-US" dirty="0"/>
          </a:p>
          <a:p>
            <a:endParaRPr lang="en-US" dirty="0" smtClean="0"/>
          </a:p>
          <a:p>
            <a:r>
              <a:rPr lang="en-US" dirty="0" smtClean="0"/>
              <a:t>“</a:t>
            </a:r>
            <a:r>
              <a:rPr lang="en-US" dirty="0"/>
              <a:t>SBOL Visual: A Graphical Language for Genetic Designs,” </a:t>
            </a:r>
            <a:r>
              <a:rPr lang="en-US" i="1" dirty="0" err="1"/>
              <a:t>PLoS</a:t>
            </a:r>
            <a:r>
              <a:rPr lang="en-US" i="1" dirty="0"/>
              <a:t> </a:t>
            </a:r>
            <a:r>
              <a:rPr lang="en-US" i="1" dirty="0" err="1"/>
              <a:t>Biol</a:t>
            </a:r>
            <a:r>
              <a:rPr lang="en-US" i="1" dirty="0"/>
              <a:t>, </a:t>
            </a:r>
            <a:r>
              <a:rPr lang="en-US" dirty="0"/>
              <a:t>vol. 13, no. 12, Dec. 2015. </a:t>
            </a:r>
            <a:r>
              <a:rPr lang="en-US" dirty="0">
                <a:hlinkClick r:id="rId5"/>
              </a:rPr>
              <a:t>doi:10.1371/journal.pbio.</a:t>
            </a:r>
            <a:r>
              <a:rPr lang="en-US" dirty="0" smtClean="0">
                <a:hlinkClick r:id="rId5"/>
              </a:rPr>
              <a:t>1002310</a:t>
            </a:r>
            <a:endParaRPr lang="en-US" dirty="0"/>
          </a:p>
        </p:txBody>
      </p:sp>
      <p:sp>
        <p:nvSpPr>
          <p:cNvPr id="5" name="Rectangle 4"/>
          <p:cNvSpPr/>
          <p:nvPr/>
        </p:nvSpPr>
        <p:spPr>
          <a:xfrm>
            <a:off x="0" y="5174734"/>
            <a:ext cx="9144000" cy="1323439"/>
          </a:xfrm>
          <a:prstGeom prst="rect">
            <a:avLst/>
          </a:prstGeom>
        </p:spPr>
        <p:txBody>
          <a:bodyPr wrap="square">
            <a:spAutoFit/>
          </a:bodyPr>
          <a:lstStyle/>
          <a:p>
            <a:pPr algn="ctr"/>
            <a:r>
              <a:rPr lang="en-US" sz="4000" b="1" dirty="0"/>
              <a:t>Visit us </a:t>
            </a:r>
            <a:r>
              <a:rPr lang="en-US" sz="4000" b="1" dirty="0" smtClean="0"/>
              <a:t>at</a:t>
            </a:r>
          </a:p>
          <a:p>
            <a:pPr algn="ctr"/>
            <a:r>
              <a:rPr lang="en-US" sz="4000" b="1" dirty="0" smtClean="0"/>
              <a:t> </a:t>
            </a:r>
            <a:r>
              <a:rPr lang="en-US" sz="4000" dirty="0">
                <a:hlinkClick r:id="rId6"/>
              </a:rPr>
              <a:t>sbolstandard.org</a:t>
            </a:r>
            <a:endParaRPr lang="en-US" sz="4000" dirty="0"/>
          </a:p>
        </p:txBody>
      </p:sp>
      <p:sp>
        <p:nvSpPr>
          <p:cNvPr id="7" name="Slide Number Placeholder 3"/>
          <p:cNvSpPr>
            <a:spLocks noGrp="1"/>
          </p:cNvSpPr>
          <p:nvPr>
            <p:ph type="sldNum" sz="quarter" idx="12"/>
          </p:nvPr>
        </p:nvSpPr>
        <p:spPr>
          <a:xfrm>
            <a:off x="8716167" y="6492875"/>
            <a:ext cx="427833" cy="365125"/>
          </a:xfrm>
        </p:spPr>
        <p:txBody>
          <a:bodyPr/>
          <a:lstStyle/>
          <a:p>
            <a:fld id="{0200C452-46A9-46DE-B3AC-9F1C16DAFCC5}" type="slidenum">
              <a:rPr lang="en-US" sz="1400" b="1" smtClean="0"/>
              <a:t>18</a:t>
            </a:fld>
            <a:endParaRPr lang="en-US" sz="1400" b="1"/>
          </a:p>
        </p:txBody>
      </p:sp>
    </p:spTree>
    <p:extLst>
      <p:ext uri="{BB962C8B-B14F-4D97-AF65-F5344CB8AC3E}">
        <p14:creationId xmlns:p14="http://schemas.microsoft.com/office/powerpoint/2010/main" val="132319926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3999" cy="1981200"/>
          </a:xfrm>
        </p:spPr>
        <p:txBody>
          <a:bodyPr/>
          <a:lstStyle/>
          <a:p>
            <a:r>
              <a:rPr lang="en-US" b="1" dirty="0" smtClean="0"/>
              <a:t>Join SBOL!</a:t>
            </a:r>
            <a:endParaRPr lang="en-US" b="1" dirty="0"/>
          </a:p>
        </p:txBody>
      </p:sp>
      <p:sp>
        <p:nvSpPr>
          <p:cNvPr id="3" name="TextBox 2"/>
          <p:cNvSpPr txBox="1"/>
          <p:nvPr/>
        </p:nvSpPr>
        <p:spPr>
          <a:xfrm>
            <a:off x="599089" y="2128345"/>
            <a:ext cx="7945820" cy="3693319"/>
          </a:xfrm>
          <a:prstGeom prst="rect">
            <a:avLst/>
          </a:prstGeom>
          <a:noFill/>
        </p:spPr>
        <p:txBody>
          <a:bodyPr wrap="square" rtlCol="0">
            <a:spAutoFit/>
          </a:bodyPr>
          <a:lstStyle/>
          <a:p>
            <a:pPr algn="ctr"/>
            <a:r>
              <a:rPr lang="en-US" dirty="0" smtClean="0"/>
              <a:t>To join our group contact the editors at:</a:t>
            </a:r>
          </a:p>
          <a:p>
            <a:pPr algn="ctr"/>
            <a:r>
              <a:rPr lang="en-US" dirty="0" smtClean="0">
                <a:hlinkClick r:id="rId2"/>
              </a:rPr>
              <a:t>sbol-editors@googlegroups.com</a:t>
            </a:r>
            <a:endParaRPr lang="en-US" dirty="0" smtClean="0"/>
          </a:p>
          <a:p>
            <a:endParaRPr lang="en-US" dirty="0" smtClean="0"/>
          </a:p>
          <a:p>
            <a:endParaRPr lang="en-US" dirty="0" smtClean="0"/>
          </a:p>
          <a:p>
            <a:r>
              <a:rPr lang="en-US" dirty="0" smtClean="0"/>
              <a:t>There </a:t>
            </a:r>
            <a:r>
              <a:rPr lang="en-US" dirty="0"/>
              <a:t>will be a one-day workshop to introduce software developers to SBOL on August 15th, 2016. The workshop will be held immediately before the </a:t>
            </a:r>
            <a:r>
              <a:rPr lang="en-US" dirty="0">
                <a:hlinkClick r:id="rId3"/>
              </a:rPr>
              <a:t>International Workshop for Bio-design Automation</a:t>
            </a:r>
            <a:r>
              <a:rPr lang="en-US" dirty="0"/>
              <a:t> (IWBDA) at Newcastle University, Newcastle-upon-Tyne, UK. </a:t>
            </a:r>
          </a:p>
          <a:p>
            <a:endParaRPr lang="en-US" dirty="0" smtClean="0"/>
          </a:p>
          <a:p>
            <a:r>
              <a:rPr lang="en-US" dirty="0" smtClean="0"/>
              <a:t>The next official SBOL workshop will be held concurrent with the COMBINE workshop in Newcastle-upon-Tyne, UK in September 19 -23, 2016.</a:t>
            </a:r>
          </a:p>
          <a:p>
            <a:r>
              <a:rPr lang="en-US" dirty="0">
                <a:hlinkClick r:id="rId4"/>
              </a:rPr>
              <a:t>http://</a:t>
            </a:r>
            <a:r>
              <a:rPr lang="en-US" dirty="0" smtClean="0">
                <a:hlinkClick r:id="rId4"/>
              </a:rPr>
              <a:t>co.mbine.org/events/COMBINE_2016</a:t>
            </a:r>
            <a:endParaRPr lang="en-US" dirty="0" smtClean="0"/>
          </a:p>
          <a:p>
            <a:endParaRPr lang="en-US" dirty="0"/>
          </a:p>
        </p:txBody>
      </p:sp>
      <p:sp>
        <p:nvSpPr>
          <p:cNvPr id="5" name="Slide Number Placeholder 3"/>
          <p:cNvSpPr>
            <a:spLocks noGrp="1"/>
          </p:cNvSpPr>
          <p:nvPr>
            <p:ph type="sldNum" sz="quarter" idx="12"/>
          </p:nvPr>
        </p:nvSpPr>
        <p:spPr>
          <a:xfrm>
            <a:off x="8716167" y="6492875"/>
            <a:ext cx="427833" cy="365125"/>
          </a:xfrm>
        </p:spPr>
        <p:txBody>
          <a:bodyPr/>
          <a:lstStyle/>
          <a:p>
            <a:fld id="{0200C452-46A9-46DE-B3AC-9F1C16DAFCC5}" type="slidenum">
              <a:rPr lang="en-US" sz="1400" b="1" smtClean="0"/>
              <a:t>19</a:t>
            </a:fld>
            <a:endParaRPr lang="en-US" sz="1400" b="1"/>
          </a:p>
        </p:txBody>
      </p:sp>
    </p:spTree>
    <p:extLst>
      <p:ext uri="{BB962C8B-B14F-4D97-AF65-F5344CB8AC3E}">
        <p14:creationId xmlns:p14="http://schemas.microsoft.com/office/powerpoint/2010/main" val="104637034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254000" y="5303838"/>
            <a:ext cx="8534400" cy="1143000"/>
          </a:xfrm>
        </p:spPr>
        <p:txBody>
          <a:bodyPr>
            <a:noAutofit/>
          </a:bodyPr>
          <a:lstStyle/>
          <a:p>
            <a:r>
              <a:rPr lang="en-US" b="1" dirty="0" smtClean="0"/>
              <a:t>Standards are a </a:t>
            </a:r>
            <a:r>
              <a:rPr lang="en-US" b="1" dirty="0" smtClean="0"/>
              <a:t>foundational principle </a:t>
            </a:r>
            <a:r>
              <a:rPr lang="en-US" b="1" dirty="0" smtClean="0"/>
              <a:t>of </a:t>
            </a:r>
            <a:r>
              <a:rPr lang="en-US" b="1" dirty="0" smtClean="0"/>
              <a:t>synthetic biology</a:t>
            </a:r>
            <a:endParaRPr lang="en-US" sz="3600" dirty="0"/>
          </a:p>
        </p:txBody>
      </p:sp>
      <p:sp>
        <p:nvSpPr>
          <p:cNvPr id="3" name="Content Placeholder 2"/>
          <p:cNvSpPr>
            <a:spLocks noGrp="1"/>
          </p:cNvSpPr>
          <p:nvPr>
            <p:ph idx="1"/>
            <p:custDataLst>
              <p:tags r:id="rId3"/>
            </p:custDataLst>
          </p:nvPr>
        </p:nvSpPr>
        <p:spPr>
          <a:xfrm>
            <a:off x="470776" y="304800"/>
            <a:ext cx="8100849" cy="4707522"/>
          </a:xfrm>
          <a:solidFill>
            <a:schemeClr val="bg1"/>
          </a:solidFill>
          <a:ln>
            <a:noFill/>
          </a:ln>
        </p:spPr>
        <p:txBody>
          <a:bodyPr>
            <a:noAutofit/>
          </a:bodyPr>
          <a:lstStyle/>
          <a:p>
            <a:r>
              <a:rPr lang="en-US" sz="1800" dirty="0" smtClean="0"/>
              <a:t>Three foundational </a:t>
            </a:r>
            <a:r>
              <a:rPr lang="en-US" sz="1800" dirty="0"/>
              <a:t>principles of synthetic biology based on engineering practice (</a:t>
            </a:r>
            <a:r>
              <a:rPr lang="en-US" sz="1800" dirty="0" err="1"/>
              <a:t>Endy</a:t>
            </a:r>
            <a:r>
              <a:rPr lang="en-US" sz="1800" dirty="0"/>
              <a:t> 2005):</a:t>
            </a:r>
          </a:p>
          <a:p>
            <a:pPr lvl="1"/>
            <a:r>
              <a:rPr lang="en-US" b="1" dirty="0"/>
              <a:t>Standardization</a:t>
            </a:r>
          </a:p>
          <a:p>
            <a:pPr lvl="1"/>
            <a:r>
              <a:rPr lang="en-US" b="1" dirty="0"/>
              <a:t>Abstraction</a:t>
            </a:r>
          </a:p>
          <a:p>
            <a:pPr lvl="1"/>
            <a:r>
              <a:rPr lang="en-US" b="1" dirty="0"/>
              <a:t>Decoupling</a:t>
            </a:r>
          </a:p>
          <a:p>
            <a:r>
              <a:rPr lang="en-US" sz="1800" dirty="0" smtClean="0"/>
              <a:t>Synthetic </a:t>
            </a:r>
            <a:r>
              <a:rPr lang="en-US" sz="1800" dirty="0"/>
              <a:t>biology was born with the broad goal of engineering or 'wiring' biological circuitry — be it genetic, protein, viral, pathway or genomic — for manifesting logical forms of cellular control. </a:t>
            </a:r>
            <a:r>
              <a:rPr lang="en-US" sz="1800" dirty="0" smtClean="0"/>
              <a:t> (Collins 2010</a:t>
            </a:r>
            <a:r>
              <a:rPr lang="en-US" sz="1800" dirty="0" smtClean="0"/>
              <a:t>)</a:t>
            </a:r>
          </a:p>
          <a:p>
            <a:r>
              <a:rPr lang="en-US" sz="1800" dirty="0"/>
              <a:t>Biology has long surpassed its mainly descriptive stage, and the questions now asked are increasingly amenable to experimental approaches and theoretical concepts taken from the physical and engineering sciences. (</a:t>
            </a:r>
            <a:r>
              <a:rPr lang="en-US" sz="1800" dirty="0" err="1"/>
              <a:t>Scwhille</a:t>
            </a:r>
            <a:r>
              <a:rPr lang="en-US" sz="1800" dirty="0"/>
              <a:t> 2011)</a:t>
            </a:r>
          </a:p>
          <a:p>
            <a:endParaRPr lang="en-US" sz="1800" dirty="0" smtClean="0"/>
          </a:p>
        </p:txBody>
      </p:sp>
      <p:sp>
        <p:nvSpPr>
          <p:cNvPr id="4" name="Slide Number Placeholder 3"/>
          <p:cNvSpPr>
            <a:spLocks noGrp="1"/>
          </p:cNvSpPr>
          <p:nvPr>
            <p:ph type="sldNum" sz="quarter" idx="12"/>
          </p:nvPr>
        </p:nvSpPr>
        <p:spPr>
          <a:xfrm>
            <a:off x="8716167" y="6492875"/>
            <a:ext cx="427833" cy="365125"/>
          </a:xfrm>
        </p:spPr>
        <p:txBody>
          <a:bodyPr/>
          <a:lstStyle/>
          <a:p>
            <a:fld id="{0200C452-46A9-46DE-B3AC-9F1C16DAFCC5}" type="slidenum">
              <a:rPr lang="en-US" sz="1400" b="1" smtClean="0"/>
              <a:t>2</a:t>
            </a:fld>
            <a:endParaRPr lang="en-US" sz="1400" b="1"/>
          </a:p>
        </p:txBody>
      </p:sp>
    </p:spTree>
    <p:custDataLst>
      <p:tags r:id="rId1"/>
    </p:custDataLst>
    <p:extLst>
      <p:ext uri="{BB962C8B-B14F-4D97-AF65-F5344CB8AC3E}">
        <p14:creationId xmlns:p14="http://schemas.microsoft.com/office/powerpoint/2010/main" val="220430640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3999" cy="1282700"/>
          </a:xfrm>
        </p:spPr>
        <p:txBody>
          <a:bodyPr/>
          <a:lstStyle/>
          <a:p>
            <a:r>
              <a:rPr lang="en-US" b="1" dirty="0" smtClean="0"/>
              <a:t>Acknowledgments</a:t>
            </a:r>
            <a:endParaRPr lang="en-US" b="1" dirty="0"/>
          </a:p>
        </p:txBody>
      </p:sp>
      <p:pic>
        <p:nvPicPr>
          <p:cNvPr id="10" name="Picture 2"/>
          <p:cNvPicPr>
            <a:picLocks noChangeAspect="1" noChangeArrowheads="1"/>
          </p:cNvPicPr>
          <p:nvPr/>
        </p:nvPicPr>
        <p:blipFill>
          <a:blip r:embed="rId2"/>
          <a:srcRect/>
          <a:stretch>
            <a:fillRect/>
          </a:stretch>
        </p:blipFill>
        <p:spPr bwMode="auto">
          <a:xfrm>
            <a:off x="3409624" y="1577287"/>
            <a:ext cx="889000" cy="894355"/>
          </a:xfrm>
          <a:prstGeom prst="rect">
            <a:avLst/>
          </a:prstGeom>
          <a:noFill/>
          <a:ln w="9525">
            <a:noFill/>
            <a:miter lim="800000"/>
            <a:headEnd/>
            <a:tailEnd/>
          </a:ln>
          <a:effectLst/>
        </p:spPr>
      </p:pic>
      <p:pic>
        <p:nvPicPr>
          <p:cNvPr id="11" name="Picture 3"/>
          <p:cNvPicPr>
            <a:picLocks noChangeAspect="1" noChangeArrowheads="1"/>
          </p:cNvPicPr>
          <p:nvPr/>
        </p:nvPicPr>
        <p:blipFill>
          <a:blip r:embed="rId3"/>
          <a:srcRect/>
          <a:stretch>
            <a:fillRect/>
          </a:stretch>
        </p:blipFill>
        <p:spPr bwMode="auto">
          <a:xfrm>
            <a:off x="4369873" y="1726865"/>
            <a:ext cx="1521853" cy="605075"/>
          </a:xfrm>
          <a:prstGeom prst="rect">
            <a:avLst/>
          </a:prstGeom>
          <a:noFill/>
          <a:ln w="9525">
            <a:noFill/>
            <a:miter lim="800000"/>
            <a:headEnd/>
            <a:tailEnd/>
          </a:ln>
          <a:effectLst/>
        </p:spPr>
      </p:pic>
      <p:grpSp>
        <p:nvGrpSpPr>
          <p:cNvPr id="17" name="Group 16"/>
          <p:cNvGrpSpPr/>
          <p:nvPr/>
        </p:nvGrpSpPr>
        <p:grpSpPr>
          <a:xfrm>
            <a:off x="2753451" y="5454253"/>
            <a:ext cx="3637097" cy="799734"/>
            <a:chOff x="1173610" y="4810130"/>
            <a:chExt cx="3637097" cy="799734"/>
          </a:xfrm>
        </p:grpSpPr>
        <p:sp>
          <p:nvSpPr>
            <p:cNvPr id="3" name="TextBox 2"/>
            <p:cNvSpPr txBox="1"/>
            <p:nvPr/>
          </p:nvSpPr>
          <p:spPr>
            <a:xfrm>
              <a:off x="1173610" y="4810130"/>
              <a:ext cx="3540727" cy="369332"/>
            </a:xfrm>
            <a:prstGeom prst="rect">
              <a:avLst/>
            </a:prstGeom>
            <a:noFill/>
          </p:spPr>
          <p:txBody>
            <a:bodyPr wrap="square" rtlCol="0">
              <a:spAutoFit/>
            </a:bodyPr>
            <a:lstStyle/>
            <a:p>
              <a:pPr algn="ctr"/>
              <a:r>
                <a:rPr lang="en-US" b="1" dirty="0" err="1" smtClean="0"/>
                <a:t>SBOLDesigner</a:t>
              </a:r>
              <a:endParaRPr lang="en-US" b="1" dirty="0"/>
            </a:p>
          </p:txBody>
        </p:sp>
        <p:pic>
          <p:nvPicPr>
            <p:cNvPr id="12" name="Picture 11"/>
            <p:cNvPicPr>
              <a:picLocks noChangeAspect="1"/>
            </p:cNvPicPr>
            <p:nvPr/>
          </p:nvPicPr>
          <p:blipFill>
            <a:blip r:embed="rId4"/>
            <a:stretch>
              <a:fillRect/>
            </a:stretch>
          </p:blipFill>
          <p:spPr>
            <a:xfrm>
              <a:off x="3296819" y="5195385"/>
              <a:ext cx="1513888" cy="389604"/>
            </a:xfrm>
            <a:prstGeom prst="rect">
              <a:avLst/>
            </a:prstGeom>
          </p:spPr>
        </p:pic>
        <p:pic>
          <p:nvPicPr>
            <p:cNvPr id="13" name="Picture 12"/>
            <p:cNvPicPr>
              <a:picLocks noChangeAspect="1"/>
            </p:cNvPicPr>
            <p:nvPr/>
          </p:nvPicPr>
          <p:blipFill>
            <a:blip r:embed="rId5"/>
            <a:stretch>
              <a:fillRect/>
            </a:stretch>
          </p:blipFill>
          <p:spPr>
            <a:xfrm>
              <a:off x="1209073" y="5195385"/>
              <a:ext cx="2087746" cy="414479"/>
            </a:xfrm>
            <a:prstGeom prst="rect">
              <a:avLst/>
            </a:prstGeom>
          </p:spPr>
        </p:pic>
      </p:grpSp>
      <p:pic>
        <p:nvPicPr>
          <p:cNvPr id="24" name="Picture 23" descr="Screen Shot 2016-07-12 at 8.49.41 PM.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578458" y="3075496"/>
            <a:ext cx="3987082" cy="1620835"/>
          </a:xfrm>
          <a:prstGeom prst="rect">
            <a:avLst/>
          </a:prstGeom>
        </p:spPr>
      </p:pic>
      <p:grpSp>
        <p:nvGrpSpPr>
          <p:cNvPr id="19" name="Group 18"/>
          <p:cNvGrpSpPr/>
          <p:nvPr/>
        </p:nvGrpSpPr>
        <p:grpSpPr>
          <a:xfrm>
            <a:off x="1407951" y="2435765"/>
            <a:ext cx="1728952" cy="926058"/>
            <a:chOff x="1166648" y="2762634"/>
            <a:chExt cx="1728952" cy="926058"/>
          </a:xfrm>
        </p:grpSpPr>
        <p:sp>
          <p:nvSpPr>
            <p:cNvPr id="4" name="TextBox 3"/>
            <p:cNvSpPr txBox="1"/>
            <p:nvPr/>
          </p:nvSpPr>
          <p:spPr>
            <a:xfrm>
              <a:off x="1166648" y="2762634"/>
              <a:ext cx="1728952" cy="369332"/>
            </a:xfrm>
            <a:prstGeom prst="rect">
              <a:avLst/>
            </a:prstGeom>
            <a:noFill/>
          </p:spPr>
          <p:txBody>
            <a:bodyPr wrap="square" rtlCol="0">
              <a:spAutoFit/>
            </a:bodyPr>
            <a:lstStyle/>
            <a:p>
              <a:pPr algn="ctr"/>
              <a:r>
                <a:rPr lang="en-US" b="1" dirty="0" smtClean="0"/>
                <a:t>SBOL Stack</a:t>
              </a:r>
              <a:endParaRPr lang="en-US" b="1" dirty="0"/>
            </a:p>
          </p:txBody>
        </p:sp>
        <p:pic>
          <p:nvPicPr>
            <p:cNvPr id="15" name="Picture 10"/>
            <p:cNvPicPr>
              <a:picLocks noChangeAspect="1" noChangeArrowheads="1"/>
            </p:cNvPicPr>
            <p:nvPr/>
          </p:nvPicPr>
          <p:blipFill>
            <a:blip r:embed="rId7" cstate="print"/>
            <a:srcRect/>
            <a:stretch>
              <a:fillRect/>
            </a:stretch>
          </p:blipFill>
          <p:spPr bwMode="auto">
            <a:xfrm>
              <a:off x="1257901" y="3116318"/>
              <a:ext cx="1613055" cy="572374"/>
            </a:xfrm>
            <a:prstGeom prst="rect">
              <a:avLst/>
            </a:prstGeom>
            <a:noFill/>
            <a:ln w="9525">
              <a:noFill/>
              <a:miter lim="800000"/>
              <a:headEnd/>
              <a:tailEnd/>
            </a:ln>
          </p:spPr>
        </p:pic>
      </p:grpSp>
      <p:grpSp>
        <p:nvGrpSpPr>
          <p:cNvPr id="18" name="Group 17"/>
          <p:cNvGrpSpPr/>
          <p:nvPr/>
        </p:nvGrpSpPr>
        <p:grpSpPr>
          <a:xfrm>
            <a:off x="1328879" y="4312767"/>
            <a:ext cx="1887096" cy="896991"/>
            <a:chOff x="1173611" y="3835120"/>
            <a:chExt cx="1887096" cy="896991"/>
          </a:xfrm>
        </p:grpSpPr>
        <p:sp>
          <p:nvSpPr>
            <p:cNvPr id="5" name="TextBox 4"/>
            <p:cNvSpPr txBox="1"/>
            <p:nvPr/>
          </p:nvSpPr>
          <p:spPr>
            <a:xfrm>
              <a:off x="1173611" y="3835120"/>
              <a:ext cx="1887089" cy="369332"/>
            </a:xfrm>
            <a:prstGeom prst="rect">
              <a:avLst/>
            </a:prstGeom>
            <a:noFill/>
          </p:spPr>
          <p:txBody>
            <a:bodyPr wrap="square" rtlCol="0">
              <a:spAutoFit/>
            </a:bodyPr>
            <a:lstStyle/>
            <a:p>
              <a:pPr algn="ctr"/>
              <a:r>
                <a:rPr lang="en-US" b="1" dirty="0" err="1" smtClean="0"/>
                <a:t>iBioSim</a:t>
              </a:r>
              <a:endParaRPr lang="en-US" b="1" dirty="0"/>
            </a:p>
          </p:txBody>
        </p:sp>
        <p:pic>
          <p:nvPicPr>
            <p:cNvPr id="14" name="Picture 13"/>
            <p:cNvPicPr>
              <a:picLocks noChangeAspect="1"/>
            </p:cNvPicPr>
            <p:nvPr/>
          </p:nvPicPr>
          <p:blipFill>
            <a:blip r:embed="rId4"/>
            <a:stretch>
              <a:fillRect/>
            </a:stretch>
          </p:blipFill>
          <p:spPr>
            <a:xfrm>
              <a:off x="1209073" y="4255587"/>
              <a:ext cx="1851634" cy="476524"/>
            </a:xfrm>
            <a:prstGeom prst="rect">
              <a:avLst/>
            </a:prstGeom>
          </p:spPr>
        </p:pic>
      </p:grpSp>
      <p:grpSp>
        <p:nvGrpSpPr>
          <p:cNvPr id="20" name="Group 19"/>
          <p:cNvGrpSpPr/>
          <p:nvPr/>
        </p:nvGrpSpPr>
        <p:grpSpPr>
          <a:xfrm>
            <a:off x="6600023" y="4223166"/>
            <a:ext cx="1337277" cy="1076192"/>
            <a:chOff x="6651023" y="2762666"/>
            <a:chExt cx="1337277" cy="1076192"/>
          </a:xfrm>
        </p:grpSpPr>
        <p:sp>
          <p:nvSpPr>
            <p:cNvPr id="6" name="TextBox 5"/>
            <p:cNvSpPr txBox="1"/>
            <p:nvPr/>
          </p:nvSpPr>
          <p:spPr>
            <a:xfrm>
              <a:off x="6654800" y="2762666"/>
              <a:ext cx="1333500" cy="369332"/>
            </a:xfrm>
            <a:prstGeom prst="rect">
              <a:avLst/>
            </a:prstGeom>
            <a:noFill/>
          </p:spPr>
          <p:txBody>
            <a:bodyPr wrap="square" rtlCol="0">
              <a:spAutoFit/>
            </a:bodyPr>
            <a:lstStyle/>
            <a:p>
              <a:pPr algn="ctr"/>
              <a:r>
                <a:rPr lang="en-US" b="1" dirty="0" smtClean="0"/>
                <a:t>BOOST</a:t>
              </a:r>
              <a:endParaRPr lang="en-US" b="1" dirty="0"/>
            </a:p>
          </p:txBody>
        </p:sp>
        <p:pic>
          <p:nvPicPr>
            <p:cNvPr id="16" name="Picture 15"/>
            <p:cNvPicPr>
              <a:picLocks noChangeAspect="1"/>
            </p:cNvPicPr>
            <p:nvPr/>
          </p:nvPicPr>
          <p:blipFill>
            <a:blip r:embed="rId8"/>
            <a:stretch>
              <a:fillRect/>
            </a:stretch>
          </p:blipFill>
          <p:spPr>
            <a:xfrm>
              <a:off x="6651023" y="3127727"/>
              <a:ext cx="1306944" cy="711131"/>
            </a:xfrm>
            <a:prstGeom prst="rect">
              <a:avLst/>
            </a:prstGeom>
          </p:spPr>
        </p:pic>
      </p:grpSp>
      <p:grpSp>
        <p:nvGrpSpPr>
          <p:cNvPr id="25" name="Group 24"/>
          <p:cNvGrpSpPr/>
          <p:nvPr/>
        </p:nvGrpSpPr>
        <p:grpSpPr>
          <a:xfrm>
            <a:off x="6015622" y="2428005"/>
            <a:ext cx="2506078" cy="941578"/>
            <a:chOff x="6015622" y="2436276"/>
            <a:chExt cx="2506078" cy="941578"/>
          </a:xfrm>
        </p:grpSpPr>
        <p:sp>
          <p:nvSpPr>
            <p:cNvPr id="7" name="TextBox 6"/>
            <p:cNvSpPr txBox="1"/>
            <p:nvPr/>
          </p:nvSpPr>
          <p:spPr>
            <a:xfrm>
              <a:off x="6015622" y="2436276"/>
              <a:ext cx="1134991" cy="369332"/>
            </a:xfrm>
            <a:prstGeom prst="rect">
              <a:avLst/>
            </a:prstGeom>
            <a:noFill/>
          </p:spPr>
          <p:txBody>
            <a:bodyPr wrap="none" rtlCol="0">
              <a:spAutoFit/>
            </a:bodyPr>
            <a:lstStyle/>
            <a:p>
              <a:r>
                <a:rPr lang="en-US" b="1" dirty="0" smtClean="0"/>
                <a:t>SBOL-QC</a:t>
              </a:r>
              <a:endParaRPr lang="en-US" b="1" dirty="0"/>
            </a:p>
          </p:txBody>
        </p:sp>
        <p:pic>
          <p:nvPicPr>
            <p:cNvPr id="9" name="Picture 4" descr="https://upload.wikimedia.org/wikipedia/commons/thumb/0/0c/MIT_logo.svg/1000px-MIT_logo.svg.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382605" y="2885475"/>
              <a:ext cx="927813" cy="479679"/>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0"/>
            <p:cNvPicPr>
              <a:picLocks noChangeAspect="1"/>
            </p:cNvPicPr>
            <p:nvPr/>
          </p:nvPicPr>
          <p:blipFill>
            <a:blip r:embed="rId10"/>
            <a:stretch>
              <a:fillRect/>
            </a:stretch>
          </p:blipFill>
          <p:spPr>
            <a:xfrm>
              <a:off x="6227141" y="2898472"/>
              <a:ext cx="711953" cy="479382"/>
            </a:xfrm>
            <a:prstGeom prst="rect">
              <a:avLst/>
            </a:prstGeom>
          </p:spPr>
        </p:pic>
        <p:sp>
          <p:nvSpPr>
            <p:cNvPr id="23" name="TextBox 22"/>
            <p:cNvSpPr txBox="1"/>
            <p:nvPr/>
          </p:nvSpPr>
          <p:spPr>
            <a:xfrm>
              <a:off x="7171322" y="2436276"/>
              <a:ext cx="1350378" cy="369332"/>
            </a:xfrm>
            <a:prstGeom prst="rect">
              <a:avLst/>
            </a:prstGeom>
            <a:noFill/>
          </p:spPr>
          <p:txBody>
            <a:bodyPr wrap="square" rtlCol="0">
              <a:spAutoFit/>
            </a:bodyPr>
            <a:lstStyle/>
            <a:p>
              <a:r>
                <a:rPr lang="en-US" b="1" dirty="0" err="1" smtClean="0"/>
                <a:t>DNAPlotlib</a:t>
              </a:r>
              <a:endParaRPr lang="en-US" b="1" dirty="0"/>
            </a:p>
          </p:txBody>
        </p:sp>
      </p:grpSp>
    </p:spTree>
    <p:extLst>
      <p:ext uri="{BB962C8B-B14F-4D97-AF65-F5344CB8AC3E}">
        <p14:creationId xmlns:p14="http://schemas.microsoft.com/office/powerpoint/2010/main" val="85917590"/>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08000" y="1314751"/>
            <a:ext cx="8305799" cy="4154983"/>
          </a:xfrm>
          <a:prstGeom prst="rect">
            <a:avLst/>
          </a:prstGeom>
          <a:noFill/>
        </p:spPr>
        <p:txBody>
          <a:bodyPr wrap="square" rtlCol="0">
            <a:spAutoFit/>
          </a:bodyPr>
          <a:lstStyle/>
          <a:p>
            <a:pPr algn="just"/>
            <a:r>
              <a:rPr lang="en-US" sz="2400" dirty="0" smtClean="0"/>
              <a:t>SBOL </a:t>
            </a:r>
            <a:r>
              <a:rPr lang="en-US" sz="2400" dirty="0" smtClean="0"/>
              <a:t>actually consists of 2 standards:</a:t>
            </a:r>
          </a:p>
          <a:p>
            <a:pPr marL="285750" indent="-285750" algn="just">
              <a:buFont typeface="Arial"/>
              <a:buChar char="•"/>
            </a:pPr>
            <a:r>
              <a:rPr lang="en-US" sz="2400" b="1" dirty="0"/>
              <a:t>SBOL Data model</a:t>
            </a:r>
            <a:r>
              <a:rPr lang="en-US" sz="2400" dirty="0"/>
              <a:t> </a:t>
            </a:r>
          </a:p>
          <a:p>
            <a:pPr marL="742950" lvl="1" indent="-285750" algn="just">
              <a:buFont typeface="Arial"/>
              <a:buChar char="•"/>
            </a:pPr>
            <a:r>
              <a:rPr lang="en-US" sz="2400" dirty="0"/>
              <a:t>a formalized representation of data </a:t>
            </a:r>
            <a:r>
              <a:rPr lang="en-US" sz="2400" dirty="0" smtClean="0"/>
              <a:t>objects </a:t>
            </a:r>
            <a:endParaRPr lang="en-US" sz="2400" b="1" dirty="0" smtClean="0"/>
          </a:p>
          <a:p>
            <a:pPr marL="285750" indent="-285750" algn="just">
              <a:buFont typeface="Arial"/>
              <a:buChar char="•"/>
            </a:pPr>
            <a:r>
              <a:rPr lang="en-US" sz="2400" b="1" dirty="0" smtClean="0"/>
              <a:t>SBOL Visual</a:t>
            </a:r>
            <a:r>
              <a:rPr lang="en-US" sz="2400" dirty="0" smtClean="0"/>
              <a:t> </a:t>
            </a:r>
          </a:p>
          <a:p>
            <a:pPr marL="742950" lvl="1" indent="-285750" algn="just">
              <a:buFont typeface="Arial"/>
              <a:buChar char="•"/>
            </a:pPr>
            <a:r>
              <a:rPr lang="en-US" sz="2400" dirty="0" smtClean="0"/>
              <a:t>a standardized set of schematic symbols for genetic </a:t>
            </a:r>
            <a:r>
              <a:rPr lang="en-US" sz="2400" dirty="0" smtClean="0"/>
              <a:t>design</a:t>
            </a:r>
          </a:p>
          <a:p>
            <a:pPr lvl="1" algn="just"/>
            <a:endParaRPr lang="en-US" sz="2400" dirty="0"/>
          </a:p>
          <a:p>
            <a:pPr lvl="1" algn="just"/>
            <a:endParaRPr lang="en-US" sz="2400" dirty="0" smtClean="0"/>
          </a:p>
          <a:p>
            <a:pPr lvl="1" algn="just"/>
            <a:endParaRPr lang="en-US" sz="2400" dirty="0"/>
          </a:p>
          <a:p>
            <a:pPr algn="just"/>
            <a:r>
              <a:rPr lang="en-US" sz="2400" dirty="0" smtClean="0"/>
              <a:t>To </a:t>
            </a:r>
            <a:r>
              <a:rPr lang="en-US" sz="2400" dirty="0"/>
              <a:t>guarantee interoperability between tools and </a:t>
            </a:r>
            <a:r>
              <a:rPr lang="en-US" sz="2400" dirty="0" smtClean="0"/>
              <a:t>standards, SBOL </a:t>
            </a:r>
            <a:r>
              <a:rPr lang="en-US" sz="2400" dirty="0"/>
              <a:t>leverages </a:t>
            </a:r>
            <a:r>
              <a:rPr lang="en-US" sz="2400" b="1" dirty="0" smtClean="0"/>
              <a:t>ontologies</a:t>
            </a:r>
            <a:r>
              <a:rPr lang="en-US" sz="2400" dirty="0" smtClean="0"/>
              <a:t>, such as the </a:t>
            </a:r>
            <a:r>
              <a:rPr lang="en-US" sz="2400" dirty="0"/>
              <a:t>Sequence Ontology (SO), Systems Biology Ontology (</a:t>
            </a:r>
            <a:r>
              <a:rPr lang="en-US" sz="2400" dirty="0" smtClean="0"/>
              <a:t>SBO).</a:t>
            </a:r>
            <a:endParaRPr lang="en-US" sz="2400" dirty="0"/>
          </a:p>
        </p:txBody>
      </p:sp>
      <p:sp>
        <p:nvSpPr>
          <p:cNvPr id="5" name="Title 1"/>
          <p:cNvSpPr txBox="1">
            <a:spLocks/>
          </p:cNvSpPr>
          <p:nvPr>
            <p:custDataLst>
              <p:tags r:id="rId1"/>
            </p:custDataLst>
          </p:nvPr>
        </p:nvSpPr>
        <p:spPr>
          <a:xfrm>
            <a:off x="273445" y="0"/>
            <a:ext cx="8534400" cy="1143000"/>
          </a:xfrm>
          <a:prstGeom prst="rect">
            <a:avLst/>
          </a:prstGeom>
          <a:effectLst/>
        </p:spPr>
        <p:txBody>
          <a:bodyPr vert="horz" lIns="91440" tIns="45720" rIns="91440" bIns="45720" rtlCol="0" anchor="ct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smtClean="0"/>
              <a:t>What is SBOL?</a:t>
            </a:r>
            <a:endParaRPr lang="en-US" sz="3600" dirty="0"/>
          </a:p>
        </p:txBody>
      </p:sp>
      <p:sp>
        <p:nvSpPr>
          <p:cNvPr id="7" name="Slide Number Placeholder 3"/>
          <p:cNvSpPr>
            <a:spLocks noGrp="1"/>
          </p:cNvSpPr>
          <p:nvPr>
            <p:ph type="sldNum" sz="quarter" idx="12"/>
          </p:nvPr>
        </p:nvSpPr>
        <p:spPr>
          <a:xfrm>
            <a:off x="8716167" y="6492875"/>
            <a:ext cx="427833" cy="365125"/>
          </a:xfrm>
        </p:spPr>
        <p:txBody>
          <a:bodyPr/>
          <a:lstStyle/>
          <a:p>
            <a:fld id="{0200C452-46A9-46DE-B3AC-9F1C16DAFCC5}" type="slidenum">
              <a:rPr lang="en-US" sz="1400" b="1" smtClean="0"/>
              <a:t>3</a:t>
            </a:fld>
            <a:endParaRPr lang="en-US" sz="1400" b="1"/>
          </a:p>
        </p:txBody>
      </p:sp>
    </p:spTree>
    <p:extLst>
      <p:ext uri="{BB962C8B-B14F-4D97-AF65-F5344CB8AC3E}">
        <p14:creationId xmlns:p14="http://schemas.microsoft.com/office/powerpoint/2010/main" val="237217817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0" y="0"/>
            <a:ext cx="9144000" cy="1143000"/>
          </a:xfrm>
        </p:spPr>
        <p:txBody>
          <a:bodyPr>
            <a:noAutofit/>
          </a:bodyPr>
          <a:lstStyle/>
          <a:p>
            <a:r>
              <a:rPr lang="en-US" b="1" dirty="0" smtClean="0"/>
              <a:t>Milestones in the history </a:t>
            </a:r>
            <a:r>
              <a:rPr lang="en-US" b="1" dirty="0" smtClean="0"/>
              <a:t>of SBOL</a:t>
            </a:r>
            <a:endParaRPr lang="en-US" sz="3600" dirty="0"/>
          </a:p>
        </p:txBody>
      </p:sp>
      <p:cxnSp>
        <p:nvCxnSpPr>
          <p:cNvPr id="4" name="Straight Arrow Connector 3"/>
          <p:cNvCxnSpPr/>
          <p:nvPr/>
        </p:nvCxnSpPr>
        <p:spPr>
          <a:xfrm>
            <a:off x="1562100" y="1016000"/>
            <a:ext cx="12700" cy="5626100"/>
          </a:xfrm>
          <a:prstGeom prst="straightConnector1">
            <a:avLst/>
          </a:prstGeom>
          <a:ln w="82550">
            <a:solidFill>
              <a:schemeClr val="accent4">
                <a:lumMod val="5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7" name="Content Placeholder 3"/>
          <p:cNvSpPr txBox="1">
            <a:spLocks/>
          </p:cNvSpPr>
          <p:nvPr/>
        </p:nvSpPr>
        <p:spPr>
          <a:xfrm>
            <a:off x="1739900" y="1003300"/>
            <a:ext cx="6718300" cy="965200"/>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lgn="just">
              <a:buNone/>
            </a:pPr>
            <a:r>
              <a:rPr lang="en-US" sz="2000" b="1" dirty="0" smtClean="0"/>
              <a:t>Kick-off </a:t>
            </a:r>
            <a:r>
              <a:rPr lang="en-US" sz="2000" dirty="0" smtClean="0"/>
              <a:t>at a computational synthetic biology workshop at the University of Washington</a:t>
            </a:r>
          </a:p>
        </p:txBody>
      </p:sp>
      <p:sp>
        <p:nvSpPr>
          <p:cNvPr id="5" name="Rectangle 4"/>
          <p:cNvSpPr/>
          <p:nvPr/>
        </p:nvSpPr>
        <p:spPr>
          <a:xfrm>
            <a:off x="116459" y="1285845"/>
            <a:ext cx="1235259" cy="400110"/>
          </a:xfrm>
          <a:prstGeom prst="rect">
            <a:avLst/>
          </a:prstGeom>
        </p:spPr>
        <p:txBody>
          <a:bodyPr wrap="none">
            <a:spAutoFit/>
          </a:bodyPr>
          <a:lstStyle/>
          <a:p>
            <a:r>
              <a:rPr lang="en-US" sz="2000" b="1" dirty="0" smtClean="0">
                <a:solidFill>
                  <a:schemeClr val="accent4">
                    <a:lumMod val="50000"/>
                  </a:schemeClr>
                </a:solidFill>
              </a:rPr>
              <a:t>Apr, </a:t>
            </a:r>
            <a:r>
              <a:rPr lang="en-US" sz="2000" b="1" dirty="0">
                <a:solidFill>
                  <a:schemeClr val="accent4">
                    <a:lumMod val="50000"/>
                  </a:schemeClr>
                </a:solidFill>
              </a:rPr>
              <a:t>2008</a:t>
            </a:r>
          </a:p>
        </p:txBody>
      </p:sp>
      <p:sp>
        <p:nvSpPr>
          <p:cNvPr id="9" name="Rectangle 8"/>
          <p:cNvSpPr/>
          <p:nvPr/>
        </p:nvSpPr>
        <p:spPr>
          <a:xfrm>
            <a:off x="127667" y="2614424"/>
            <a:ext cx="1212842" cy="400110"/>
          </a:xfrm>
          <a:prstGeom prst="rect">
            <a:avLst/>
          </a:prstGeom>
        </p:spPr>
        <p:txBody>
          <a:bodyPr wrap="none">
            <a:spAutoFit/>
          </a:bodyPr>
          <a:lstStyle/>
          <a:p>
            <a:r>
              <a:rPr lang="en-US" sz="2000" b="1" dirty="0" smtClean="0">
                <a:solidFill>
                  <a:schemeClr val="accent4">
                    <a:lumMod val="50000"/>
                  </a:schemeClr>
                </a:solidFill>
              </a:rPr>
              <a:t>Jun, 2011</a:t>
            </a:r>
            <a:endParaRPr lang="en-US" sz="2000" b="1" dirty="0">
              <a:solidFill>
                <a:schemeClr val="accent4">
                  <a:lumMod val="50000"/>
                </a:schemeClr>
              </a:solidFill>
            </a:endParaRPr>
          </a:p>
        </p:txBody>
      </p:sp>
      <p:sp>
        <p:nvSpPr>
          <p:cNvPr id="8" name="Rectangle 7"/>
          <p:cNvSpPr/>
          <p:nvPr/>
        </p:nvSpPr>
        <p:spPr>
          <a:xfrm>
            <a:off x="1739900" y="2460536"/>
            <a:ext cx="6718300" cy="707886"/>
          </a:xfrm>
          <a:prstGeom prst="rect">
            <a:avLst/>
          </a:prstGeom>
        </p:spPr>
        <p:txBody>
          <a:bodyPr wrap="square">
            <a:spAutoFit/>
          </a:bodyPr>
          <a:lstStyle/>
          <a:p>
            <a:pPr algn="just"/>
            <a:r>
              <a:rPr lang="en-US" sz="2000" dirty="0"/>
              <a:t>The </a:t>
            </a:r>
            <a:r>
              <a:rPr lang="en-US" sz="2000" b="1" dirty="0"/>
              <a:t>SBOL Developers Group </a:t>
            </a:r>
            <a:r>
              <a:rPr lang="en-US" sz="2000" dirty="0"/>
              <a:t>was officially established </a:t>
            </a:r>
            <a:r>
              <a:rPr lang="en-US" sz="2000" dirty="0" smtClean="0"/>
              <a:t>with </a:t>
            </a:r>
            <a:r>
              <a:rPr lang="en-US" sz="2000" dirty="0"/>
              <a:t>adoption of formal rules of governance and election of editors</a:t>
            </a:r>
          </a:p>
        </p:txBody>
      </p:sp>
      <p:sp>
        <p:nvSpPr>
          <p:cNvPr id="11" name="Rectangle 10"/>
          <p:cNvSpPr/>
          <p:nvPr/>
        </p:nvSpPr>
        <p:spPr>
          <a:xfrm>
            <a:off x="110009" y="3259122"/>
            <a:ext cx="1248158" cy="400110"/>
          </a:xfrm>
          <a:prstGeom prst="rect">
            <a:avLst/>
          </a:prstGeom>
        </p:spPr>
        <p:txBody>
          <a:bodyPr wrap="none">
            <a:spAutoFit/>
          </a:bodyPr>
          <a:lstStyle/>
          <a:p>
            <a:r>
              <a:rPr lang="en-US" sz="2000" b="1" dirty="0" smtClean="0">
                <a:solidFill>
                  <a:schemeClr val="accent4">
                    <a:lumMod val="50000"/>
                  </a:schemeClr>
                </a:solidFill>
              </a:rPr>
              <a:t>Sep, 2011</a:t>
            </a:r>
            <a:endParaRPr lang="en-US" sz="2000" b="1" dirty="0">
              <a:solidFill>
                <a:schemeClr val="accent4">
                  <a:lumMod val="50000"/>
                </a:schemeClr>
              </a:solidFill>
            </a:endParaRPr>
          </a:p>
        </p:txBody>
      </p:sp>
      <p:sp>
        <p:nvSpPr>
          <p:cNvPr id="10" name="Rectangle 9"/>
          <p:cNvSpPr/>
          <p:nvPr/>
        </p:nvSpPr>
        <p:spPr>
          <a:xfrm>
            <a:off x="1739900" y="3105234"/>
            <a:ext cx="6718300" cy="707886"/>
          </a:xfrm>
          <a:prstGeom prst="rect">
            <a:avLst/>
          </a:prstGeom>
        </p:spPr>
        <p:txBody>
          <a:bodyPr wrap="square">
            <a:spAutoFit/>
          </a:bodyPr>
          <a:lstStyle/>
          <a:p>
            <a:pPr algn="just"/>
            <a:r>
              <a:rPr lang="en-US" sz="2000" dirty="0" smtClean="0"/>
              <a:t>First version </a:t>
            </a:r>
            <a:r>
              <a:rPr lang="en-US" sz="2000" dirty="0"/>
              <a:t>of the </a:t>
            </a:r>
            <a:r>
              <a:rPr lang="en-US" sz="2000" b="1" dirty="0"/>
              <a:t>SBOL </a:t>
            </a:r>
            <a:r>
              <a:rPr lang="en-US" sz="2000" b="1" dirty="0" smtClean="0"/>
              <a:t>data </a:t>
            </a:r>
            <a:r>
              <a:rPr lang="en-US" sz="2000" b="1" dirty="0"/>
              <a:t>model </a:t>
            </a:r>
            <a:r>
              <a:rPr lang="en-US" sz="2000" dirty="0"/>
              <a:t>was </a:t>
            </a:r>
            <a:r>
              <a:rPr lang="en-US" sz="2000" dirty="0" smtClean="0"/>
              <a:t>released </a:t>
            </a:r>
          </a:p>
          <a:p>
            <a:pPr algn="just"/>
            <a:r>
              <a:rPr lang="en-US" sz="2000" dirty="0" smtClean="0"/>
              <a:t>(BB FRFC 84)</a:t>
            </a:r>
            <a:endParaRPr lang="en-US" sz="2000" dirty="0"/>
          </a:p>
        </p:txBody>
      </p:sp>
      <p:sp>
        <p:nvSpPr>
          <p:cNvPr id="12" name="Rectangle 11"/>
          <p:cNvSpPr/>
          <p:nvPr/>
        </p:nvSpPr>
        <p:spPr>
          <a:xfrm>
            <a:off x="1739900" y="4109135"/>
            <a:ext cx="6718300" cy="707886"/>
          </a:xfrm>
          <a:prstGeom prst="rect">
            <a:avLst/>
          </a:prstGeom>
        </p:spPr>
        <p:txBody>
          <a:bodyPr wrap="square">
            <a:spAutoFit/>
          </a:bodyPr>
          <a:lstStyle/>
          <a:p>
            <a:pPr algn="just"/>
            <a:r>
              <a:rPr lang="en-US" sz="2000" dirty="0" smtClean="0"/>
              <a:t>First </a:t>
            </a:r>
            <a:r>
              <a:rPr lang="en-US" sz="2000" dirty="0"/>
              <a:t>version of the </a:t>
            </a:r>
            <a:r>
              <a:rPr lang="en-US" sz="2000" b="1" dirty="0"/>
              <a:t>SBOL Visual</a:t>
            </a:r>
            <a:r>
              <a:rPr lang="en-US" sz="2000" dirty="0"/>
              <a:t> standard was </a:t>
            </a:r>
            <a:r>
              <a:rPr lang="en-US" sz="2000" dirty="0" smtClean="0"/>
              <a:t>released </a:t>
            </a:r>
          </a:p>
          <a:p>
            <a:pPr algn="just"/>
            <a:r>
              <a:rPr lang="en-US" sz="2000" dirty="0" smtClean="0"/>
              <a:t>(BBF RFC 93)</a:t>
            </a:r>
            <a:endParaRPr lang="en-US" sz="2000" dirty="0"/>
          </a:p>
        </p:txBody>
      </p:sp>
      <p:sp>
        <p:nvSpPr>
          <p:cNvPr id="14" name="Rectangle 13"/>
          <p:cNvSpPr/>
          <p:nvPr/>
        </p:nvSpPr>
        <p:spPr>
          <a:xfrm>
            <a:off x="113766" y="4263023"/>
            <a:ext cx="1240644" cy="400110"/>
          </a:xfrm>
          <a:prstGeom prst="rect">
            <a:avLst/>
          </a:prstGeom>
        </p:spPr>
        <p:txBody>
          <a:bodyPr wrap="none">
            <a:spAutoFit/>
          </a:bodyPr>
          <a:lstStyle/>
          <a:p>
            <a:r>
              <a:rPr lang="en-US" sz="2000" b="1" dirty="0" smtClean="0">
                <a:solidFill>
                  <a:schemeClr val="accent4">
                    <a:lumMod val="50000"/>
                  </a:schemeClr>
                </a:solidFill>
              </a:rPr>
              <a:t>Mar, 2013</a:t>
            </a:r>
            <a:endParaRPr lang="en-US" sz="2000" b="1" dirty="0">
              <a:solidFill>
                <a:schemeClr val="accent4">
                  <a:lumMod val="50000"/>
                </a:schemeClr>
              </a:solidFill>
            </a:endParaRPr>
          </a:p>
        </p:txBody>
      </p:sp>
      <p:sp>
        <p:nvSpPr>
          <p:cNvPr id="13" name="Rectangle 12"/>
          <p:cNvSpPr/>
          <p:nvPr/>
        </p:nvSpPr>
        <p:spPr>
          <a:xfrm>
            <a:off x="1739900" y="5130284"/>
            <a:ext cx="6743700" cy="707886"/>
          </a:xfrm>
          <a:prstGeom prst="rect">
            <a:avLst/>
          </a:prstGeom>
        </p:spPr>
        <p:txBody>
          <a:bodyPr wrap="square">
            <a:spAutoFit/>
          </a:bodyPr>
          <a:lstStyle/>
          <a:p>
            <a:pPr algn="just"/>
            <a:r>
              <a:rPr lang="en-US" sz="2000" b="1" dirty="0"/>
              <a:t>SBOL Version 2.0</a:t>
            </a:r>
            <a:r>
              <a:rPr lang="en-US" sz="2000" dirty="0"/>
              <a:t> was officially </a:t>
            </a:r>
            <a:r>
              <a:rPr lang="en-US" sz="2000" dirty="0" smtClean="0"/>
              <a:t>released </a:t>
            </a:r>
          </a:p>
          <a:p>
            <a:pPr algn="just"/>
            <a:r>
              <a:rPr lang="en-US" sz="2000" dirty="0" smtClean="0"/>
              <a:t>(BBF RFC 108)</a:t>
            </a:r>
            <a:endParaRPr lang="en-US" sz="2000" dirty="0"/>
          </a:p>
        </p:txBody>
      </p:sp>
      <p:sp>
        <p:nvSpPr>
          <p:cNvPr id="16" name="Rectangle 15"/>
          <p:cNvSpPr/>
          <p:nvPr/>
        </p:nvSpPr>
        <p:spPr>
          <a:xfrm>
            <a:off x="167116" y="5284172"/>
            <a:ext cx="1133944" cy="400110"/>
          </a:xfrm>
          <a:prstGeom prst="rect">
            <a:avLst/>
          </a:prstGeom>
        </p:spPr>
        <p:txBody>
          <a:bodyPr wrap="none">
            <a:spAutoFit/>
          </a:bodyPr>
          <a:lstStyle/>
          <a:p>
            <a:r>
              <a:rPr lang="en-US" sz="2000" b="1" dirty="0" smtClean="0">
                <a:solidFill>
                  <a:schemeClr val="accent4">
                    <a:lumMod val="50000"/>
                  </a:schemeClr>
                </a:solidFill>
              </a:rPr>
              <a:t>Jul, 2015</a:t>
            </a:r>
            <a:endParaRPr lang="en-US" sz="2000" b="1" dirty="0">
              <a:solidFill>
                <a:schemeClr val="accent4">
                  <a:lumMod val="50000"/>
                </a:schemeClr>
              </a:solidFill>
            </a:endParaRPr>
          </a:p>
        </p:txBody>
      </p:sp>
      <p:sp>
        <p:nvSpPr>
          <p:cNvPr id="17" name="Rectangle 16"/>
          <p:cNvSpPr/>
          <p:nvPr/>
        </p:nvSpPr>
        <p:spPr>
          <a:xfrm>
            <a:off x="120529" y="6006584"/>
            <a:ext cx="1227119" cy="400110"/>
          </a:xfrm>
          <a:prstGeom prst="rect">
            <a:avLst/>
          </a:prstGeom>
        </p:spPr>
        <p:txBody>
          <a:bodyPr wrap="none">
            <a:spAutoFit/>
          </a:bodyPr>
          <a:lstStyle/>
          <a:p>
            <a:r>
              <a:rPr lang="en-US" sz="2000" b="1" dirty="0" smtClean="0">
                <a:solidFill>
                  <a:schemeClr val="accent4">
                    <a:lumMod val="50000"/>
                  </a:schemeClr>
                </a:solidFill>
              </a:rPr>
              <a:t>Jun, 2016</a:t>
            </a:r>
            <a:endParaRPr lang="en-US" sz="2000" b="1" dirty="0">
              <a:solidFill>
                <a:schemeClr val="accent4">
                  <a:lumMod val="50000"/>
                </a:schemeClr>
              </a:solidFill>
            </a:endParaRPr>
          </a:p>
        </p:txBody>
      </p:sp>
      <p:sp>
        <p:nvSpPr>
          <p:cNvPr id="18" name="Rectangle 17"/>
          <p:cNvSpPr/>
          <p:nvPr/>
        </p:nvSpPr>
        <p:spPr>
          <a:xfrm>
            <a:off x="1739900" y="6006584"/>
            <a:ext cx="6718300" cy="400110"/>
          </a:xfrm>
          <a:prstGeom prst="rect">
            <a:avLst/>
          </a:prstGeom>
        </p:spPr>
        <p:txBody>
          <a:bodyPr wrap="square">
            <a:spAutoFit/>
          </a:bodyPr>
          <a:lstStyle/>
          <a:p>
            <a:pPr algn="just"/>
            <a:r>
              <a:rPr lang="en-US" sz="2000" b="1" dirty="0" smtClean="0"/>
              <a:t>ACS Synthetic Biology adopts SBOL </a:t>
            </a:r>
            <a:r>
              <a:rPr lang="en-US" sz="2000" dirty="0" smtClean="0"/>
              <a:t>as publication standard</a:t>
            </a:r>
            <a:endParaRPr lang="en-US" sz="2000" dirty="0"/>
          </a:p>
        </p:txBody>
      </p:sp>
      <p:sp>
        <p:nvSpPr>
          <p:cNvPr id="22" name="Slide Number Placeholder 3"/>
          <p:cNvSpPr>
            <a:spLocks noGrp="1"/>
          </p:cNvSpPr>
          <p:nvPr>
            <p:ph type="sldNum" sz="quarter" idx="12"/>
          </p:nvPr>
        </p:nvSpPr>
        <p:spPr>
          <a:xfrm>
            <a:off x="8716167" y="6492875"/>
            <a:ext cx="427833" cy="365125"/>
          </a:xfrm>
        </p:spPr>
        <p:txBody>
          <a:bodyPr/>
          <a:lstStyle/>
          <a:p>
            <a:fld id="{0200C452-46A9-46DE-B3AC-9F1C16DAFCC5}" type="slidenum">
              <a:rPr lang="en-US" sz="1400" b="1" smtClean="0"/>
              <a:t>4</a:t>
            </a:fld>
            <a:endParaRPr lang="en-US" sz="1400" b="1"/>
          </a:p>
        </p:txBody>
      </p:sp>
    </p:spTree>
    <p:custDataLst>
      <p:tags r:id="rId1"/>
    </p:custDataLst>
    <p:extLst>
      <p:ext uri="{BB962C8B-B14F-4D97-AF65-F5344CB8AC3E}">
        <p14:creationId xmlns:p14="http://schemas.microsoft.com/office/powerpoint/2010/main" val="112009021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5" grpId="0"/>
      <p:bldP spid="9" grpId="0"/>
      <p:bldP spid="8" grpId="0"/>
      <p:bldP spid="11" grpId="0"/>
      <p:bldP spid="10" grpId="0"/>
      <p:bldP spid="12" grpId="0"/>
      <p:bldP spid="14" grpId="0"/>
      <p:bldP spid="13" grpId="0"/>
      <p:bldP spid="16" grpId="0"/>
      <p:bldP spid="17" grpId="0"/>
      <p:bldP spid="18" grpId="0"/>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44600"/>
          </a:xfrm>
        </p:spPr>
        <p:txBody>
          <a:bodyPr>
            <a:noAutofit/>
          </a:bodyPr>
          <a:lstStyle/>
          <a:p>
            <a:r>
              <a:rPr lang="en-US" sz="3600" b="1" dirty="0" smtClean="0"/>
              <a:t>Evolution of </a:t>
            </a:r>
            <a:r>
              <a:rPr lang="en-US" sz="3600" b="1" dirty="0" smtClean="0"/>
              <a:t>standards </a:t>
            </a:r>
            <a:br>
              <a:rPr lang="en-US" sz="3600" b="1" dirty="0" smtClean="0"/>
            </a:br>
            <a:r>
              <a:rPr lang="en-US" sz="3600" b="1" dirty="0" smtClean="0"/>
              <a:t>for </a:t>
            </a:r>
            <a:r>
              <a:rPr lang="en-US" sz="3600" b="1" dirty="0" smtClean="0"/>
              <a:t>Bioinformatics</a:t>
            </a:r>
            <a:endParaRPr lang="en-US" sz="3600" b="1" dirty="0"/>
          </a:p>
        </p:txBody>
      </p:sp>
      <p:sp>
        <p:nvSpPr>
          <p:cNvPr id="3" name="Content Placeholder 2"/>
          <p:cNvSpPr>
            <a:spLocks noGrp="1"/>
          </p:cNvSpPr>
          <p:nvPr>
            <p:ph idx="1"/>
          </p:nvPr>
        </p:nvSpPr>
        <p:spPr>
          <a:xfrm>
            <a:off x="306664" y="867394"/>
            <a:ext cx="1943100" cy="5051688"/>
          </a:xfrm>
        </p:spPr>
        <p:txBody>
          <a:bodyPr/>
          <a:lstStyle/>
          <a:p>
            <a:pPr>
              <a:spcAft>
                <a:spcPts val="0"/>
              </a:spcAft>
              <a:buNone/>
            </a:pPr>
            <a:r>
              <a:rPr lang="en-US" b="1" dirty="0" smtClean="0">
                <a:solidFill>
                  <a:srgbClr val="0000FF"/>
                </a:solidFill>
              </a:rPr>
              <a:t>FASTA</a:t>
            </a:r>
          </a:p>
          <a:p>
            <a:pPr>
              <a:spcAft>
                <a:spcPts val="0"/>
              </a:spcAft>
              <a:buNone/>
            </a:pPr>
            <a:endParaRPr lang="en-US" b="1" dirty="0" smtClean="0">
              <a:solidFill>
                <a:srgbClr val="0000FF"/>
              </a:solidFill>
            </a:endParaRPr>
          </a:p>
          <a:p>
            <a:pPr>
              <a:spcAft>
                <a:spcPts val="0"/>
              </a:spcAft>
              <a:buNone/>
            </a:pPr>
            <a:r>
              <a:rPr lang="en-US" b="1" dirty="0" smtClean="0">
                <a:solidFill>
                  <a:srgbClr val="0000FF"/>
                </a:solidFill>
              </a:rPr>
              <a:t>GenBank</a:t>
            </a:r>
          </a:p>
          <a:p>
            <a:pPr>
              <a:spcAft>
                <a:spcPts val="0"/>
              </a:spcAft>
              <a:buNone/>
            </a:pPr>
            <a:endParaRPr lang="en-US" b="1" dirty="0" smtClean="0">
              <a:solidFill>
                <a:srgbClr val="0000FF"/>
              </a:solidFill>
            </a:endParaRPr>
          </a:p>
          <a:p>
            <a:pPr>
              <a:spcAft>
                <a:spcPts val="0"/>
              </a:spcAft>
              <a:buNone/>
            </a:pPr>
            <a:endParaRPr lang="en-US" b="1" dirty="0" smtClean="0">
              <a:solidFill>
                <a:srgbClr val="0000FF"/>
              </a:solidFill>
            </a:endParaRPr>
          </a:p>
          <a:p>
            <a:pPr>
              <a:spcAft>
                <a:spcPts val="600"/>
              </a:spcAft>
              <a:buNone/>
            </a:pPr>
            <a:r>
              <a:rPr lang="en-US" b="1" dirty="0" smtClean="0">
                <a:solidFill>
                  <a:srgbClr val="0000FF"/>
                </a:solidFill>
              </a:rPr>
              <a:t>SBOL 1.1</a:t>
            </a:r>
          </a:p>
          <a:p>
            <a:pPr>
              <a:spcAft>
                <a:spcPts val="600"/>
              </a:spcAft>
              <a:buNone/>
            </a:pPr>
            <a:endParaRPr lang="en-US" b="1" dirty="0" smtClean="0">
              <a:solidFill>
                <a:srgbClr val="0000FF"/>
              </a:solidFill>
            </a:endParaRPr>
          </a:p>
          <a:p>
            <a:pPr>
              <a:spcAft>
                <a:spcPts val="1800"/>
              </a:spcAft>
              <a:buNone/>
            </a:pPr>
            <a:endParaRPr lang="en-US" b="1" dirty="0" smtClean="0">
              <a:solidFill>
                <a:srgbClr val="0000FF"/>
              </a:solidFill>
            </a:endParaRPr>
          </a:p>
          <a:p>
            <a:pPr>
              <a:spcAft>
                <a:spcPts val="600"/>
              </a:spcAft>
              <a:buNone/>
            </a:pPr>
            <a:r>
              <a:rPr lang="en-US" b="1" dirty="0" smtClean="0">
                <a:solidFill>
                  <a:srgbClr val="0000FF"/>
                </a:solidFill>
              </a:rPr>
              <a:t>SBOL 2.0</a:t>
            </a:r>
          </a:p>
        </p:txBody>
      </p:sp>
      <p:sp>
        <p:nvSpPr>
          <p:cNvPr id="6" name="TextBox 5"/>
          <p:cNvSpPr txBox="1"/>
          <p:nvPr/>
        </p:nvSpPr>
        <p:spPr>
          <a:xfrm>
            <a:off x="3101399" y="1264462"/>
            <a:ext cx="4986611" cy="369332"/>
          </a:xfrm>
          <a:prstGeom prst="rect">
            <a:avLst/>
          </a:prstGeom>
          <a:noFill/>
        </p:spPr>
        <p:txBody>
          <a:bodyPr wrap="none" rtlCol="0">
            <a:spAutoFit/>
          </a:bodyPr>
          <a:lstStyle/>
          <a:p>
            <a:r>
              <a:rPr lang="en-US" dirty="0"/>
              <a:t>ACTGTGCCGTTAAACGTGATTAAATCCGTACTGATAT…</a:t>
            </a:r>
          </a:p>
        </p:txBody>
      </p:sp>
      <p:grpSp>
        <p:nvGrpSpPr>
          <p:cNvPr id="203" name="Group 202"/>
          <p:cNvGrpSpPr/>
          <p:nvPr/>
        </p:nvGrpSpPr>
        <p:grpSpPr>
          <a:xfrm>
            <a:off x="3073400" y="3197978"/>
            <a:ext cx="4949542" cy="1315661"/>
            <a:chOff x="3073400" y="5313739"/>
            <a:chExt cx="4949542" cy="1315661"/>
          </a:xfrm>
        </p:grpSpPr>
        <p:sp>
          <p:nvSpPr>
            <p:cNvPr id="204" name="Right Arrow 203"/>
            <p:cNvSpPr/>
            <p:nvPr/>
          </p:nvSpPr>
          <p:spPr>
            <a:xfrm>
              <a:off x="4108372" y="5945230"/>
              <a:ext cx="847494" cy="325073"/>
            </a:xfrm>
            <a:prstGeom prst="rightArrow">
              <a:avLst>
                <a:gd name="adj1" fmla="val 100000"/>
                <a:gd name="adj2" fmla="val 50000"/>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a:solidFill>
                    <a:srgbClr val="000000"/>
                  </a:solidFill>
                </a:rPr>
                <a:t>TetR</a:t>
              </a:r>
              <a:endParaRPr lang="en-US" b="1" dirty="0">
                <a:solidFill>
                  <a:srgbClr val="000000"/>
                </a:solidFill>
              </a:endParaRPr>
            </a:p>
          </p:txBody>
        </p:sp>
        <p:sp>
          <p:nvSpPr>
            <p:cNvPr id="205" name="Right Arrow 204"/>
            <p:cNvSpPr/>
            <p:nvPr/>
          </p:nvSpPr>
          <p:spPr>
            <a:xfrm>
              <a:off x="6596047" y="5943770"/>
              <a:ext cx="794428" cy="327118"/>
            </a:xfrm>
            <a:prstGeom prst="rightArrow">
              <a:avLst>
                <a:gd name="adj1" fmla="val 100000"/>
                <a:gd name="adj2" fmla="val 50000"/>
              </a:avLst>
            </a:prstGeom>
            <a:solidFill>
              <a:srgbClr val="07CD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a:solidFill>
                    <a:srgbClr val="000000"/>
                  </a:solidFill>
                </a:rPr>
                <a:t>GFP</a:t>
              </a:r>
            </a:p>
          </p:txBody>
        </p:sp>
        <p:sp>
          <p:nvSpPr>
            <p:cNvPr id="206" name="Bent Arrow 205"/>
            <p:cNvSpPr/>
            <p:nvPr/>
          </p:nvSpPr>
          <p:spPr>
            <a:xfrm>
              <a:off x="3466313" y="5746623"/>
              <a:ext cx="385531" cy="525725"/>
            </a:xfrm>
            <a:prstGeom prst="bentArrow">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207" name="Chord 206"/>
            <p:cNvSpPr/>
            <p:nvPr/>
          </p:nvSpPr>
          <p:spPr>
            <a:xfrm>
              <a:off x="3635713" y="6057678"/>
              <a:ext cx="408897" cy="408897"/>
            </a:xfrm>
            <a:prstGeom prst="chord">
              <a:avLst>
                <a:gd name="adj1" fmla="val 10744762"/>
                <a:gd name="adj2" fmla="val 103101"/>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8" name="Bent Arrow 207"/>
            <p:cNvSpPr/>
            <p:nvPr/>
          </p:nvSpPr>
          <p:spPr>
            <a:xfrm>
              <a:off x="5621784" y="5745163"/>
              <a:ext cx="385531" cy="525725"/>
            </a:xfrm>
            <a:prstGeom prst="bentArrow">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209" name="Chord 208"/>
            <p:cNvSpPr/>
            <p:nvPr/>
          </p:nvSpPr>
          <p:spPr>
            <a:xfrm>
              <a:off x="6108684" y="6056217"/>
              <a:ext cx="408897" cy="408897"/>
            </a:xfrm>
            <a:prstGeom prst="chord">
              <a:avLst>
                <a:gd name="adj1" fmla="val 10744762"/>
                <a:gd name="adj2" fmla="val 103101"/>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0" name="Left-Right-Up Arrow 209"/>
            <p:cNvSpPr/>
            <p:nvPr/>
          </p:nvSpPr>
          <p:spPr>
            <a:xfrm rot="10800000">
              <a:off x="5014280" y="5816765"/>
              <a:ext cx="408897" cy="458460"/>
            </a:xfrm>
            <a:prstGeom prst="leftRightUpArrow">
              <a:avLst>
                <a:gd name="adj1" fmla="val 45513"/>
                <a:gd name="adj2" fmla="val 8969"/>
                <a:gd name="adj3" fmla="val 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1" name="Left-Right-Up Arrow 210"/>
            <p:cNvSpPr/>
            <p:nvPr/>
          </p:nvSpPr>
          <p:spPr>
            <a:xfrm rot="10800000">
              <a:off x="7423489" y="5812427"/>
              <a:ext cx="408897" cy="458460"/>
            </a:xfrm>
            <a:prstGeom prst="leftRightUpArrow">
              <a:avLst>
                <a:gd name="adj1" fmla="val 45513"/>
                <a:gd name="adj2" fmla="val 8969"/>
                <a:gd name="adj3" fmla="val 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12" name="Straight Connector 211"/>
            <p:cNvCxnSpPr/>
            <p:nvPr/>
          </p:nvCxnSpPr>
          <p:spPr>
            <a:xfrm>
              <a:off x="3296913" y="6284032"/>
              <a:ext cx="4556280" cy="1460"/>
            </a:xfrm>
            <a:prstGeom prst="line">
              <a:avLst/>
            </a:prstGeom>
            <a:ln w="38100"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213" name="TextBox 212"/>
            <p:cNvSpPr txBox="1">
              <a:spLocks/>
            </p:cNvSpPr>
            <p:nvPr/>
          </p:nvSpPr>
          <p:spPr>
            <a:xfrm>
              <a:off x="5353619" y="6212052"/>
              <a:ext cx="625464" cy="369332"/>
            </a:xfrm>
            <a:prstGeom prst="rect">
              <a:avLst/>
            </a:prstGeom>
            <a:noFill/>
          </p:spPr>
          <p:txBody>
            <a:bodyPr wrap="square" rtlCol="0">
              <a:spAutoFit/>
            </a:bodyPr>
            <a:lstStyle/>
            <a:p>
              <a:r>
                <a:rPr lang="en-US"/>
                <a:t>pTet</a:t>
              </a:r>
            </a:p>
          </p:txBody>
        </p:sp>
        <p:sp>
          <p:nvSpPr>
            <p:cNvPr id="220" name="Rectangle 219"/>
            <p:cNvSpPr/>
            <p:nvPr/>
          </p:nvSpPr>
          <p:spPr>
            <a:xfrm>
              <a:off x="3086100" y="5366961"/>
              <a:ext cx="2959100" cy="1262439"/>
            </a:xfrm>
            <a:prstGeom prst="rect">
              <a:avLst/>
            </a:prstGeom>
            <a:noFill/>
            <a:ln w="9525" cap="flat" cmpd="sng" algn="ctr">
              <a:solidFill>
                <a:schemeClr val="bg1">
                  <a:lumMod val="50000"/>
                </a:schemeClr>
              </a:solidFill>
              <a:prstDash val="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1" name="Rectangle 220"/>
            <p:cNvSpPr/>
            <p:nvPr/>
          </p:nvSpPr>
          <p:spPr>
            <a:xfrm>
              <a:off x="6083284" y="5366403"/>
              <a:ext cx="1905016" cy="1262439"/>
            </a:xfrm>
            <a:prstGeom prst="rect">
              <a:avLst/>
            </a:prstGeom>
            <a:noFill/>
            <a:ln w="9525" cap="flat" cmpd="sng" algn="ctr">
              <a:solidFill>
                <a:schemeClr val="bg1">
                  <a:lumMod val="50000"/>
                </a:schemeClr>
              </a:solidFill>
              <a:prstDash val="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2" name="TextBox 221"/>
            <p:cNvSpPr txBox="1">
              <a:spLocks/>
            </p:cNvSpPr>
            <p:nvPr/>
          </p:nvSpPr>
          <p:spPr>
            <a:xfrm>
              <a:off x="3073400" y="5317643"/>
              <a:ext cx="1198588" cy="338554"/>
            </a:xfrm>
            <a:prstGeom prst="rect">
              <a:avLst/>
            </a:prstGeom>
            <a:noFill/>
          </p:spPr>
          <p:txBody>
            <a:bodyPr wrap="square" rtlCol="0">
              <a:spAutoFit/>
            </a:bodyPr>
            <a:lstStyle/>
            <a:p>
              <a:r>
                <a:rPr lang="en-US" sz="1600" i="1">
                  <a:solidFill>
                    <a:schemeClr val="tx1">
                      <a:lumMod val="50000"/>
                      <a:lumOff val="50000"/>
                    </a:schemeClr>
                  </a:solidFill>
                </a:rPr>
                <a:t>aTc detector</a:t>
              </a:r>
            </a:p>
          </p:txBody>
        </p:sp>
        <p:sp>
          <p:nvSpPr>
            <p:cNvPr id="223" name="TextBox 222"/>
            <p:cNvSpPr txBox="1">
              <a:spLocks/>
            </p:cNvSpPr>
            <p:nvPr/>
          </p:nvSpPr>
          <p:spPr>
            <a:xfrm>
              <a:off x="6631008" y="5313739"/>
              <a:ext cx="1391934" cy="338554"/>
            </a:xfrm>
            <a:prstGeom prst="rect">
              <a:avLst/>
            </a:prstGeom>
            <a:noFill/>
          </p:spPr>
          <p:txBody>
            <a:bodyPr wrap="square" rtlCol="0">
              <a:spAutoFit/>
            </a:bodyPr>
            <a:lstStyle/>
            <a:p>
              <a:pPr algn="r"/>
              <a:r>
                <a:rPr lang="en-US" sz="1600" i="1">
                  <a:solidFill>
                    <a:schemeClr val="tx1">
                      <a:lumMod val="50000"/>
                      <a:lumOff val="50000"/>
                    </a:schemeClr>
                  </a:solidFill>
                </a:rPr>
                <a:t>GFP reporter</a:t>
              </a:r>
            </a:p>
          </p:txBody>
        </p:sp>
      </p:grpSp>
      <p:grpSp>
        <p:nvGrpSpPr>
          <p:cNvPr id="224" name="Group 223"/>
          <p:cNvGrpSpPr/>
          <p:nvPr/>
        </p:nvGrpSpPr>
        <p:grpSpPr>
          <a:xfrm>
            <a:off x="3296913" y="2035480"/>
            <a:ext cx="4556280" cy="836221"/>
            <a:chOff x="3296913" y="5745163"/>
            <a:chExt cx="4556280" cy="836221"/>
          </a:xfrm>
        </p:grpSpPr>
        <p:sp>
          <p:nvSpPr>
            <p:cNvPr id="225" name="Right Arrow 224"/>
            <p:cNvSpPr/>
            <p:nvPr/>
          </p:nvSpPr>
          <p:spPr>
            <a:xfrm>
              <a:off x="4077624" y="5945230"/>
              <a:ext cx="878242" cy="338801"/>
            </a:xfrm>
            <a:prstGeom prst="rightArrow">
              <a:avLst>
                <a:gd name="adj1" fmla="val 100000"/>
                <a:gd name="adj2" fmla="val 50000"/>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a:solidFill>
                    <a:srgbClr val="000000"/>
                  </a:solidFill>
                </a:rPr>
                <a:t>TetR</a:t>
              </a:r>
              <a:endParaRPr lang="en-US" b="1" dirty="0">
                <a:solidFill>
                  <a:srgbClr val="000000"/>
                </a:solidFill>
              </a:endParaRPr>
            </a:p>
          </p:txBody>
        </p:sp>
        <p:sp>
          <p:nvSpPr>
            <p:cNvPr id="226" name="Right Arrow 225"/>
            <p:cNvSpPr/>
            <p:nvPr/>
          </p:nvSpPr>
          <p:spPr>
            <a:xfrm>
              <a:off x="6596047" y="5943770"/>
              <a:ext cx="794428" cy="327118"/>
            </a:xfrm>
            <a:prstGeom prst="rightArrow">
              <a:avLst>
                <a:gd name="adj1" fmla="val 100000"/>
                <a:gd name="adj2" fmla="val 50000"/>
              </a:avLst>
            </a:prstGeom>
            <a:solidFill>
              <a:srgbClr val="07CD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a:solidFill>
                    <a:srgbClr val="000000"/>
                  </a:solidFill>
                </a:rPr>
                <a:t>GFP</a:t>
              </a:r>
            </a:p>
          </p:txBody>
        </p:sp>
        <p:sp>
          <p:nvSpPr>
            <p:cNvPr id="227" name="Bent Arrow 226"/>
            <p:cNvSpPr/>
            <p:nvPr/>
          </p:nvSpPr>
          <p:spPr>
            <a:xfrm>
              <a:off x="3466313" y="5746623"/>
              <a:ext cx="385531" cy="525725"/>
            </a:xfrm>
            <a:prstGeom prst="bentArrow">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228" name="Chord 227"/>
            <p:cNvSpPr/>
            <p:nvPr/>
          </p:nvSpPr>
          <p:spPr>
            <a:xfrm>
              <a:off x="3635713" y="6057678"/>
              <a:ext cx="408897" cy="408897"/>
            </a:xfrm>
            <a:prstGeom prst="chord">
              <a:avLst>
                <a:gd name="adj1" fmla="val 10744762"/>
                <a:gd name="adj2" fmla="val 103101"/>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9" name="Bent Arrow 228"/>
            <p:cNvSpPr/>
            <p:nvPr/>
          </p:nvSpPr>
          <p:spPr>
            <a:xfrm>
              <a:off x="5621784" y="5745163"/>
              <a:ext cx="385531" cy="525725"/>
            </a:xfrm>
            <a:prstGeom prst="bentArrow">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230" name="Chord 229"/>
            <p:cNvSpPr/>
            <p:nvPr/>
          </p:nvSpPr>
          <p:spPr>
            <a:xfrm>
              <a:off x="6108684" y="6056217"/>
              <a:ext cx="408897" cy="408897"/>
            </a:xfrm>
            <a:prstGeom prst="chord">
              <a:avLst>
                <a:gd name="adj1" fmla="val 10744762"/>
                <a:gd name="adj2" fmla="val 103101"/>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1" name="Left-Right-Up Arrow 230"/>
            <p:cNvSpPr/>
            <p:nvPr/>
          </p:nvSpPr>
          <p:spPr>
            <a:xfrm rot="10800000">
              <a:off x="5014280" y="5816765"/>
              <a:ext cx="408897" cy="458460"/>
            </a:xfrm>
            <a:prstGeom prst="leftRightUpArrow">
              <a:avLst>
                <a:gd name="adj1" fmla="val 45513"/>
                <a:gd name="adj2" fmla="val 8969"/>
                <a:gd name="adj3" fmla="val 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2" name="Left-Right-Up Arrow 231"/>
            <p:cNvSpPr/>
            <p:nvPr/>
          </p:nvSpPr>
          <p:spPr>
            <a:xfrm rot="10800000">
              <a:off x="7423489" y="5812427"/>
              <a:ext cx="408897" cy="458460"/>
            </a:xfrm>
            <a:prstGeom prst="leftRightUpArrow">
              <a:avLst>
                <a:gd name="adj1" fmla="val 45513"/>
                <a:gd name="adj2" fmla="val 8969"/>
                <a:gd name="adj3" fmla="val 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33" name="Straight Connector 232"/>
            <p:cNvCxnSpPr/>
            <p:nvPr/>
          </p:nvCxnSpPr>
          <p:spPr>
            <a:xfrm>
              <a:off x="3296913" y="6284032"/>
              <a:ext cx="4556280" cy="1460"/>
            </a:xfrm>
            <a:prstGeom prst="line">
              <a:avLst/>
            </a:prstGeom>
            <a:ln w="38100"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234" name="TextBox 233"/>
            <p:cNvSpPr txBox="1">
              <a:spLocks/>
            </p:cNvSpPr>
            <p:nvPr/>
          </p:nvSpPr>
          <p:spPr>
            <a:xfrm>
              <a:off x="5353619" y="6212052"/>
              <a:ext cx="625464" cy="369332"/>
            </a:xfrm>
            <a:prstGeom prst="rect">
              <a:avLst/>
            </a:prstGeom>
            <a:noFill/>
          </p:spPr>
          <p:txBody>
            <a:bodyPr wrap="square" rtlCol="0">
              <a:spAutoFit/>
            </a:bodyPr>
            <a:lstStyle/>
            <a:p>
              <a:r>
                <a:rPr lang="en-US"/>
                <a:t>pTet</a:t>
              </a:r>
            </a:p>
          </p:txBody>
        </p:sp>
      </p:grpSp>
      <p:grpSp>
        <p:nvGrpSpPr>
          <p:cNvPr id="58" name="Group 57"/>
          <p:cNvGrpSpPr/>
          <p:nvPr/>
        </p:nvGrpSpPr>
        <p:grpSpPr>
          <a:xfrm>
            <a:off x="2962141" y="4797902"/>
            <a:ext cx="5389808" cy="1911991"/>
            <a:chOff x="2962141" y="4797902"/>
            <a:chExt cx="5389808" cy="1911991"/>
          </a:xfrm>
        </p:grpSpPr>
        <p:sp>
          <p:nvSpPr>
            <p:cNvPr id="59" name="Rectangle 58"/>
            <p:cNvSpPr/>
            <p:nvPr/>
          </p:nvSpPr>
          <p:spPr>
            <a:xfrm>
              <a:off x="3067018" y="5237586"/>
              <a:ext cx="2242215" cy="1368969"/>
            </a:xfrm>
            <a:prstGeom prst="rect">
              <a:avLst/>
            </a:prstGeom>
            <a:noFill/>
            <a:ln w="9525" cap="flat" cmpd="sng" algn="ctr">
              <a:solidFill>
                <a:schemeClr val="bg1">
                  <a:lumMod val="50000"/>
                </a:schemeClr>
              </a:solidFill>
              <a:prstDash val="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 name="Rectangle 59"/>
            <p:cNvSpPr/>
            <p:nvPr/>
          </p:nvSpPr>
          <p:spPr>
            <a:xfrm>
              <a:off x="5397323" y="5234877"/>
              <a:ext cx="2841532" cy="1368411"/>
            </a:xfrm>
            <a:prstGeom prst="rect">
              <a:avLst/>
            </a:prstGeom>
            <a:noFill/>
            <a:ln w="9525" cap="flat" cmpd="sng" algn="ctr">
              <a:solidFill>
                <a:schemeClr val="bg1">
                  <a:lumMod val="50000"/>
                </a:schemeClr>
              </a:solidFill>
              <a:prstDash val="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1" name="Straight Arrow Connector 60"/>
            <p:cNvCxnSpPr/>
            <p:nvPr/>
          </p:nvCxnSpPr>
          <p:spPr>
            <a:xfrm>
              <a:off x="4982492" y="5465631"/>
              <a:ext cx="658193" cy="1"/>
            </a:xfrm>
            <a:prstGeom prst="straightConnector1">
              <a:avLst/>
            </a:prstGeom>
            <a:ln w="38100" cap="flat" cmpd="sng" algn="ctr">
              <a:solidFill>
                <a:schemeClr val="tx1"/>
              </a:solidFill>
              <a:prstDash val="sysDot"/>
              <a:round/>
              <a:headEnd type="none" w="med" len="med"/>
              <a:tailEnd type="none" w="med" len="lg"/>
            </a:ln>
          </p:spPr>
          <p:style>
            <a:lnRef idx="2">
              <a:schemeClr val="accent1"/>
            </a:lnRef>
            <a:fillRef idx="0">
              <a:schemeClr val="accent1"/>
            </a:fillRef>
            <a:effectRef idx="1">
              <a:schemeClr val="accent1"/>
            </a:effectRef>
            <a:fontRef idx="minor">
              <a:schemeClr val="tx1"/>
            </a:fontRef>
          </p:style>
        </p:cxnSp>
        <p:sp>
          <p:nvSpPr>
            <p:cNvPr id="62" name="Oval 61"/>
            <p:cNvSpPr/>
            <p:nvPr/>
          </p:nvSpPr>
          <p:spPr>
            <a:xfrm>
              <a:off x="5506522" y="5319328"/>
              <a:ext cx="548640" cy="29260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63" name="Oval 62"/>
            <p:cNvSpPr/>
            <p:nvPr/>
          </p:nvSpPr>
          <p:spPr>
            <a:xfrm>
              <a:off x="4647371" y="5321826"/>
              <a:ext cx="548640" cy="29260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64" name="Right Arrow 63"/>
            <p:cNvSpPr/>
            <p:nvPr/>
          </p:nvSpPr>
          <p:spPr>
            <a:xfrm>
              <a:off x="3977725" y="6008731"/>
              <a:ext cx="822960" cy="327118"/>
            </a:xfrm>
            <a:prstGeom prst="rightArrow">
              <a:avLst>
                <a:gd name="adj1" fmla="val 100000"/>
                <a:gd name="adj2" fmla="val 50000"/>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err="1">
                  <a:solidFill>
                    <a:srgbClr val="000000"/>
                  </a:solidFill>
                </a:rPr>
                <a:t>TetR</a:t>
              </a:r>
              <a:endParaRPr lang="en-US" b="1" dirty="0">
                <a:solidFill>
                  <a:srgbClr val="000000"/>
                </a:solidFill>
              </a:endParaRPr>
            </a:p>
          </p:txBody>
        </p:sp>
        <p:sp>
          <p:nvSpPr>
            <p:cNvPr id="65" name="Right Arrow 64"/>
            <p:cNvSpPr/>
            <p:nvPr/>
          </p:nvSpPr>
          <p:spPr>
            <a:xfrm>
              <a:off x="6861585" y="6007270"/>
              <a:ext cx="794428" cy="327118"/>
            </a:xfrm>
            <a:prstGeom prst="rightArrow">
              <a:avLst>
                <a:gd name="adj1" fmla="val 100000"/>
                <a:gd name="adj2" fmla="val 50000"/>
              </a:avLst>
            </a:prstGeom>
            <a:solidFill>
              <a:srgbClr val="07CD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a:solidFill>
                    <a:srgbClr val="000000"/>
                  </a:solidFill>
                </a:rPr>
                <a:t>GFP</a:t>
              </a:r>
            </a:p>
          </p:txBody>
        </p:sp>
        <p:sp>
          <p:nvSpPr>
            <p:cNvPr id="66" name="Bent Arrow 65"/>
            <p:cNvSpPr/>
            <p:nvPr/>
          </p:nvSpPr>
          <p:spPr>
            <a:xfrm>
              <a:off x="3282600" y="5810123"/>
              <a:ext cx="385531" cy="525725"/>
            </a:xfrm>
            <a:prstGeom prst="bentArrow">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67" name="Chord 66"/>
            <p:cNvSpPr/>
            <p:nvPr/>
          </p:nvSpPr>
          <p:spPr>
            <a:xfrm>
              <a:off x="3452000" y="6121178"/>
              <a:ext cx="408897" cy="408897"/>
            </a:xfrm>
            <a:prstGeom prst="chord">
              <a:avLst>
                <a:gd name="adj1" fmla="val 10744762"/>
                <a:gd name="adj2" fmla="val 103101"/>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Bent Arrow 67"/>
            <p:cNvSpPr/>
            <p:nvPr/>
          </p:nvSpPr>
          <p:spPr>
            <a:xfrm>
              <a:off x="5887322" y="5808663"/>
              <a:ext cx="385531" cy="525725"/>
            </a:xfrm>
            <a:prstGeom prst="bentArrow">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69" name="Chord 68"/>
            <p:cNvSpPr/>
            <p:nvPr/>
          </p:nvSpPr>
          <p:spPr>
            <a:xfrm>
              <a:off x="6374222" y="6119717"/>
              <a:ext cx="408897" cy="408897"/>
            </a:xfrm>
            <a:prstGeom prst="chord">
              <a:avLst>
                <a:gd name="adj1" fmla="val 10744762"/>
                <a:gd name="adj2" fmla="val 103101"/>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0" name="Left-Right-Up Arrow 69"/>
            <p:cNvSpPr/>
            <p:nvPr/>
          </p:nvSpPr>
          <p:spPr>
            <a:xfrm rot="10800000">
              <a:off x="4830567" y="5880265"/>
              <a:ext cx="408897" cy="458460"/>
            </a:xfrm>
            <a:prstGeom prst="leftRightUpArrow">
              <a:avLst>
                <a:gd name="adj1" fmla="val 45513"/>
                <a:gd name="adj2" fmla="val 8969"/>
                <a:gd name="adj3" fmla="val 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1" name="Left-Right-Up Arrow 70"/>
            <p:cNvSpPr/>
            <p:nvPr/>
          </p:nvSpPr>
          <p:spPr>
            <a:xfrm rot="10800000">
              <a:off x="7689027" y="5875927"/>
              <a:ext cx="408897" cy="458460"/>
            </a:xfrm>
            <a:prstGeom prst="leftRightUpArrow">
              <a:avLst>
                <a:gd name="adj1" fmla="val 45513"/>
                <a:gd name="adj2" fmla="val 8969"/>
                <a:gd name="adj3" fmla="val 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72" name="Straight Connector 71"/>
            <p:cNvCxnSpPr/>
            <p:nvPr/>
          </p:nvCxnSpPr>
          <p:spPr>
            <a:xfrm>
              <a:off x="3196064" y="6347532"/>
              <a:ext cx="4925963" cy="0"/>
            </a:xfrm>
            <a:prstGeom prst="line">
              <a:avLst/>
            </a:prstGeom>
            <a:ln w="38100"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73" name="TextBox 72"/>
            <p:cNvSpPr txBox="1">
              <a:spLocks/>
            </p:cNvSpPr>
            <p:nvPr/>
          </p:nvSpPr>
          <p:spPr>
            <a:xfrm>
              <a:off x="5780842" y="6284606"/>
              <a:ext cx="625464" cy="369332"/>
            </a:xfrm>
            <a:prstGeom prst="rect">
              <a:avLst/>
            </a:prstGeom>
            <a:noFill/>
          </p:spPr>
          <p:txBody>
            <a:bodyPr wrap="square" rtlCol="0">
              <a:spAutoFit/>
            </a:bodyPr>
            <a:lstStyle/>
            <a:p>
              <a:r>
                <a:rPr lang="en-US" dirty="0" err="1"/>
                <a:t>pTet</a:t>
              </a:r>
              <a:endParaRPr lang="en-US" dirty="0"/>
            </a:p>
          </p:txBody>
        </p:sp>
        <p:sp>
          <p:nvSpPr>
            <p:cNvPr id="74" name="TextBox 73"/>
            <p:cNvSpPr txBox="1">
              <a:spLocks/>
            </p:cNvSpPr>
            <p:nvPr/>
          </p:nvSpPr>
          <p:spPr>
            <a:xfrm>
              <a:off x="3889444" y="4797902"/>
              <a:ext cx="625464" cy="369332"/>
            </a:xfrm>
            <a:prstGeom prst="rect">
              <a:avLst/>
            </a:prstGeom>
            <a:noFill/>
          </p:spPr>
          <p:txBody>
            <a:bodyPr wrap="square" rtlCol="0">
              <a:spAutoFit/>
            </a:bodyPr>
            <a:lstStyle/>
            <a:p>
              <a:pPr algn="ctr"/>
              <a:r>
                <a:rPr lang="en-US" dirty="0" err="1"/>
                <a:t>aTc</a:t>
              </a:r>
              <a:endParaRPr lang="en-US" dirty="0"/>
            </a:p>
          </p:txBody>
        </p:sp>
        <p:sp>
          <p:nvSpPr>
            <p:cNvPr id="75" name="Sun 74"/>
            <p:cNvSpPr/>
            <p:nvPr/>
          </p:nvSpPr>
          <p:spPr>
            <a:xfrm>
              <a:off x="7139646" y="5234877"/>
              <a:ext cx="494375" cy="494375"/>
            </a:xfrm>
            <a:prstGeom prst="sun">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77" name="TextBox 76"/>
            <p:cNvSpPr txBox="1">
              <a:spLocks/>
            </p:cNvSpPr>
            <p:nvPr/>
          </p:nvSpPr>
          <p:spPr>
            <a:xfrm>
              <a:off x="7076262" y="5283720"/>
              <a:ext cx="625464" cy="369332"/>
            </a:xfrm>
            <a:prstGeom prst="rect">
              <a:avLst/>
            </a:prstGeom>
            <a:noFill/>
          </p:spPr>
          <p:txBody>
            <a:bodyPr wrap="square" rtlCol="0">
              <a:spAutoFit/>
            </a:bodyPr>
            <a:lstStyle/>
            <a:p>
              <a:pPr algn="ctr"/>
              <a:r>
                <a:rPr lang="en-US"/>
                <a:t>GFP</a:t>
              </a:r>
            </a:p>
          </p:txBody>
        </p:sp>
        <p:cxnSp>
          <p:nvCxnSpPr>
            <p:cNvPr id="78" name="Straight Arrow Connector 77"/>
            <p:cNvCxnSpPr/>
            <p:nvPr/>
          </p:nvCxnSpPr>
          <p:spPr>
            <a:xfrm rot="5400000" flipH="1" flipV="1">
              <a:off x="7080242" y="5773474"/>
              <a:ext cx="315193" cy="152400"/>
            </a:xfrm>
            <a:prstGeom prst="straightConnector1">
              <a:avLst/>
            </a:prstGeom>
            <a:ln w="38100" cap="flat" cmpd="sng" algn="ctr">
              <a:solidFill>
                <a:schemeClr val="tx1"/>
              </a:solidFill>
              <a:prstDash val="solid"/>
              <a:round/>
              <a:headEnd type="none" w="med" len="med"/>
              <a:tailEnd type="triangle" w="med" len="lg"/>
            </a:ln>
          </p:spPr>
          <p:style>
            <a:lnRef idx="2">
              <a:schemeClr val="accent1"/>
            </a:lnRef>
            <a:fillRef idx="0">
              <a:schemeClr val="accent1"/>
            </a:fillRef>
            <a:effectRef idx="1">
              <a:schemeClr val="accent1"/>
            </a:effectRef>
            <a:fontRef idx="minor">
              <a:schemeClr val="tx1"/>
            </a:fontRef>
          </p:style>
        </p:cxnSp>
        <p:cxnSp>
          <p:nvCxnSpPr>
            <p:cNvPr id="79" name="Straight Arrow Connector 78"/>
            <p:cNvCxnSpPr/>
            <p:nvPr/>
          </p:nvCxnSpPr>
          <p:spPr>
            <a:xfrm flipV="1">
              <a:off x="4278108" y="5606770"/>
              <a:ext cx="405777" cy="357850"/>
            </a:xfrm>
            <a:prstGeom prst="straightConnector1">
              <a:avLst/>
            </a:prstGeom>
            <a:ln w="38100" cap="flat" cmpd="sng" algn="ctr">
              <a:solidFill>
                <a:schemeClr val="tx1"/>
              </a:solidFill>
              <a:prstDash val="solid"/>
              <a:round/>
              <a:headEnd type="none" w="med" len="med"/>
              <a:tailEnd type="triangle" w="med" len="lg"/>
            </a:ln>
          </p:spPr>
          <p:style>
            <a:lnRef idx="2">
              <a:schemeClr val="accent1"/>
            </a:lnRef>
            <a:fillRef idx="0">
              <a:schemeClr val="accent1"/>
            </a:fillRef>
            <a:effectRef idx="1">
              <a:schemeClr val="accent1"/>
            </a:effectRef>
            <a:fontRef idx="minor">
              <a:schemeClr val="tx1"/>
            </a:fontRef>
          </p:style>
        </p:cxnSp>
        <p:cxnSp>
          <p:nvCxnSpPr>
            <p:cNvPr id="80" name="Straight Arrow Connector 79"/>
            <p:cNvCxnSpPr>
              <a:stCxn id="62" idx="4"/>
            </p:cNvCxnSpPr>
            <p:nvPr/>
          </p:nvCxnSpPr>
          <p:spPr>
            <a:xfrm>
              <a:off x="5780842" y="5611936"/>
              <a:ext cx="238918" cy="219724"/>
            </a:xfrm>
            <a:prstGeom prst="straightConnector1">
              <a:avLst/>
            </a:prstGeom>
            <a:ln w="38100" cap="flat" cmpd="sng" algn="ctr">
              <a:solidFill>
                <a:srgbClr val="FF0000"/>
              </a:solidFill>
              <a:prstDash val="solid"/>
              <a:round/>
              <a:headEnd type="none" w="med" len="med"/>
              <a:tailEnd type="oval" w="lg" len="sm"/>
            </a:ln>
            <a:effectLst/>
          </p:spPr>
          <p:style>
            <a:lnRef idx="2">
              <a:schemeClr val="accent1"/>
            </a:lnRef>
            <a:fillRef idx="0">
              <a:schemeClr val="accent1"/>
            </a:fillRef>
            <a:effectRef idx="1">
              <a:schemeClr val="accent1"/>
            </a:effectRef>
            <a:fontRef idx="minor">
              <a:schemeClr val="tx1"/>
            </a:fontRef>
          </p:style>
        </p:cxnSp>
        <p:sp>
          <p:nvSpPr>
            <p:cNvPr id="81" name="TextBox 80"/>
            <p:cNvSpPr txBox="1">
              <a:spLocks/>
            </p:cNvSpPr>
            <p:nvPr/>
          </p:nvSpPr>
          <p:spPr>
            <a:xfrm>
              <a:off x="4617275" y="5279035"/>
              <a:ext cx="625464" cy="369332"/>
            </a:xfrm>
            <a:prstGeom prst="rect">
              <a:avLst/>
            </a:prstGeom>
            <a:noFill/>
          </p:spPr>
          <p:txBody>
            <a:bodyPr wrap="square" rtlCol="0">
              <a:spAutoFit/>
            </a:bodyPr>
            <a:lstStyle/>
            <a:p>
              <a:pPr algn="ctr"/>
              <a:r>
                <a:rPr lang="en-US" dirty="0" err="1"/>
                <a:t>TetR</a:t>
              </a:r>
              <a:endParaRPr lang="en-US" dirty="0"/>
            </a:p>
          </p:txBody>
        </p:sp>
        <p:sp>
          <p:nvSpPr>
            <p:cNvPr id="82" name="Rectangle 81"/>
            <p:cNvSpPr/>
            <p:nvPr/>
          </p:nvSpPr>
          <p:spPr>
            <a:xfrm>
              <a:off x="2962141" y="5140916"/>
              <a:ext cx="5389808" cy="1568977"/>
            </a:xfrm>
            <a:prstGeom prst="rect">
              <a:avLst/>
            </a:prstGeom>
            <a:noFill/>
            <a:ln w="9525" cap="flat" cmpd="sng" algn="ctr">
              <a:solidFill>
                <a:schemeClr val="bg1">
                  <a:lumMod val="50000"/>
                </a:schemeClr>
              </a:solidFill>
              <a:prstDash val="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3" name="TextBox 82"/>
            <p:cNvSpPr txBox="1">
              <a:spLocks/>
            </p:cNvSpPr>
            <p:nvPr/>
          </p:nvSpPr>
          <p:spPr>
            <a:xfrm>
              <a:off x="5471674" y="5283720"/>
              <a:ext cx="626189" cy="369332"/>
            </a:xfrm>
            <a:prstGeom prst="rect">
              <a:avLst/>
            </a:prstGeom>
            <a:noFill/>
          </p:spPr>
          <p:txBody>
            <a:bodyPr wrap="square" rtlCol="0">
              <a:spAutoFit/>
            </a:bodyPr>
            <a:lstStyle/>
            <a:p>
              <a:pPr algn="ctr"/>
              <a:r>
                <a:rPr lang="en-US" dirty="0" err="1"/>
                <a:t>TetR</a:t>
              </a:r>
              <a:endParaRPr lang="en-US" dirty="0"/>
            </a:p>
          </p:txBody>
        </p:sp>
        <p:cxnSp>
          <p:nvCxnSpPr>
            <p:cNvPr id="84" name="Straight Arrow Connector 83"/>
            <p:cNvCxnSpPr/>
            <p:nvPr/>
          </p:nvCxnSpPr>
          <p:spPr>
            <a:xfrm>
              <a:off x="4416220" y="5066071"/>
              <a:ext cx="267665" cy="242027"/>
            </a:xfrm>
            <a:prstGeom prst="straightConnector1">
              <a:avLst/>
            </a:prstGeom>
            <a:ln w="38100" cap="flat" cmpd="sng" algn="ctr">
              <a:solidFill>
                <a:srgbClr val="FF0000"/>
              </a:solidFill>
              <a:prstDash val="solid"/>
              <a:round/>
              <a:headEnd type="none" w="med" len="med"/>
              <a:tailEnd type="oval" w="lg" len="sm"/>
            </a:ln>
            <a:effectLst/>
          </p:spPr>
          <p:style>
            <a:lnRef idx="2">
              <a:schemeClr val="accent1"/>
            </a:lnRef>
            <a:fillRef idx="0">
              <a:schemeClr val="accent1"/>
            </a:fillRef>
            <a:effectRef idx="1">
              <a:schemeClr val="accent1"/>
            </a:effectRef>
            <a:fontRef idx="minor">
              <a:schemeClr val="tx1"/>
            </a:fontRef>
          </p:style>
        </p:cxnSp>
      </p:grpSp>
      <p:sp>
        <p:nvSpPr>
          <p:cNvPr id="4" name="TextBox 3"/>
          <p:cNvSpPr txBox="1"/>
          <p:nvPr/>
        </p:nvSpPr>
        <p:spPr>
          <a:xfrm>
            <a:off x="346371" y="2458289"/>
            <a:ext cx="2811988" cy="369332"/>
          </a:xfrm>
          <a:prstGeom prst="rect">
            <a:avLst/>
          </a:prstGeom>
          <a:noFill/>
        </p:spPr>
        <p:txBody>
          <a:bodyPr wrap="none" rtlCol="0">
            <a:spAutoFit/>
          </a:bodyPr>
          <a:lstStyle/>
          <a:p>
            <a:r>
              <a:rPr lang="en-US" smtClean="0"/>
              <a:t>Contains sequence features</a:t>
            </a:r>
            <a:endParaRPr lang="en-US"/>
          </a:p>
        </p:txBody>
      </p:sp>
      <p:sp>
        <p:nvSpPr>
          <p:cNvPr id="76" name="TextBox 75"/>
          <p:cNvSpPr txBox="1"/>
          <p:nvPr/>
        </p:nvSpPr>
        <p:spPr>
          <a:xfrm>
            <a:off x="311835" y="1615443"/>
            <a:ext cx="2727029" cy="369332"/>
          </a:xfrm>
          <a:prstGeom prst="rect">
            <a:avLst/>
          </a:prstGeom>
          <a:noFill/>
        </p:spPr>
        <p:txBody>
          <a:bodyPr wrap="none" rtlCol="0">
            <a:spAutoFit/>
          </a:bodyPr>
          <a:lstStyle/>
          <a:p>
            <a:r>
              <a:rPr lang="en-US" dirty="0" smtClean="0"/>
              <a:t>Raw </a:t>
            </a:r>
            <a:r>
              <a:rPr lang="en-US" smtClean="0"/>
              <a:t>sequence information</a:t>
            </a:r>
            <a:endParaRPr lang="en-US"/>
          </a:p>
        </p:txBody>
      </p:sp>
      <p:sp>
        <p:nvSpPr>
          <p:cNvPr id="85" name="TextBox 84"/>
          <p:cNvSpPr txBox="1"/>
          <p:nvPr/>
        </p:nvSpPr>
        <p:spPr>
          <a:xfrm>
            <a:off x="323338" y="3797177"/>
            <a:ext cx="2564155" cy="646331"/>
          </a:xfrm>
          <a:prstGeom prst="rect">
            <a:avLst/>
          </a:prstGeom>
          <a:noFill/>
        </p:spPr>
        <p:txBody>
          <a:bodyPr wrap="square" rtlCol="0">
            <a:spAutoFit/>
          </a:bodyPr>
          <a:lstStyle/>
          <a:p>
            <a:r>
              <a:rPr lang="en-US" dirty="0" smtClean="0"/>
              <a:t>Represents sequence </a:t>
            </a:r>
            <a:r>
              <a:rPr lang="en-US" smtClean="0"/>
              <a:t>features hierarchically</a:t>
            </a:r>
            <a:endParaRPr lang="en-US" dirty="0" smtClean="0"/>
          </a:p>
        </p:txBody>
      </p:sp>
      <p:sp>
        <p:nvSpPr>
          <p:cNvPr id="86" name="TextBox 85"/>
          <p:cNvSpPr txBox="1"/>
          <p:nvPr/>
        </p:nvSpPr>
        <p:spPr>
          <a:xfrm>
            <a:off x="287287" y="5398632"/>
            <a:ext cx="2564155" cy="1754326"/>
          </a:xfrm>
          <a:prstGeom prst="rect">
            <a:avLst/>
          </a:prstGeom>
          <a:noFill/>
        </p:spPr>
        <p:txBody>
          <a:bodyPr wrap="square" rtlCol="0">
            <a:spAutoFit/>
          </a:bodyPr>
          <a:lstStyle/>
          <a:p>
            <a:pPr marL="285750" indent="-285750">
              <a:buFont typeface="Arial" charset="0"/>
              <a:buChar char="•"/>
            </a:pPr>
            <a:r>
              <a:rPr lang="en-US" dirty="0" smtClean="0"/>
              <a:t>Represents </a:t>
            </a:r>
            <a:r>
              <a:rPr lang="en-US" dirty="0"/>
              <a:t>additional molecule </a:t>
            </a:r>
            <a:r>
              <a:rPr lang="en-US" dirty="0" smtClean="0"/>
              <a:t>types</a:t>
            </a:r>
          </a:p>
          <a:p>
            <a:pPr marL="285750" indent="-285750">
              <a:buFont typeface="Arial" charset="0"/>
              <a:buChar char="•"/>
            </a:pPr>
            <a:r>
              <a:rPr lang="en-US" dirty="0" smtClean="0"/>
              <a:t>Represents modules with inputs and outputs</a:t>
            </a:r>
          </a:p>
          <a:p>
            <a:endParaRPr lang="en-US" dirty="0"/>
          </a:p>
        </p:txBody>
      </p:sp>
      <p:sp>
        <p:nvSpPr>
          <p:cNvPr id="87" name="Slide Number Placeholder 3"/>
          <p:cNvSpPr>
            <a:spLocks noGrp="1"/>
          </p:cNvSpPr>
          <p:nvPr>
            <p:ph type="sldNum" sz="quarter" idx="12"/>
          </p:nvPr>
        </p:nvSpPr>
        <p:spPr>
          <a:xfrm>
            <a:off x="8716167" y="6492875"/>
            <a:ext cx="427833" cy="365125"/>
          </a:xfrm>
        </p:spPr>
        <p:txBody>
          <a:bodyPr/>
          <a:lstStyle/>
          <a:p>
            <a:fld id="{0200C452-46A9-46DE-B3AC-9F1C16DAFCC5}" type="slidenum">
              <a:rPr lang="en-US" sz="1400" b="1" smtClean="0"/>
              <a:t>5</a:t>
            </a:fld>
            <a:endParaRPr lang="en-US" sz="1400" b="1"/>
          </a:p>
        </p:txBody>
      </p:sp>
    </p:spTree>
    <p:extLst>
      <p:ext uri="{BB962C8B-B14F-4D97-AF65-F5344CB8AC3E}">
        <p14:creationId xmlns:p14="http://schemas.microsoft.com/office/powerpoint/2010/main" val="277574858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2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p:bldP spid="76" grpId="0"/>
      <p:bldP spid="85" grpId="0"/>
      <p:bldP spid="8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3999" cy="1981200"/>
          </a:xfrm>
        </p:spPr>
        <p:txBody>
          <a:bodyPr/>
          <a:lstStyle/>
          <a:p>
            <a:r>
              <a:rPr lang="en-US" b="1" dirty="0" smtClean="0"/>
              <a:t>SBOL Data Model</a:t>
            </a:r>
            <a:endParaRPr lang="en-US" b="1" dirty="0"/>
          </a:p>
        </p:txBody>
      </p:sp>
      <p:pic>
        <p:nvPicPr>
          <p:cNvPr id="4" name="Picture 3" descr="Screen Shot 2016-07-12 at 8.48.35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6897" y="2486507"/>
            <a:ext cx="8329068" cy="3317860"/>
          </a:xfrm>
          <a:prstGeom prst="rect">
            <a:avLst/>
          </a:prstGeom>
        </p:spPr>
      </p:pic>
      <p:sp>
        <p:nvSpPr>
          <p:cNvPr id="5" name="Rectangle 4"/>
          <p:cNvSpPr/>
          <p:nvPr/>
        </p:nvSpPr>
        <p:spPr>
          <a:xfrm>
            <a:off x="972015" y="2643307"/>
            <a:ext cx="5236342" cy="3324141"/>
          </a:xfrm>
          <a:prstGeom prst="rect">
            <a:avLst/>
          </a:prstGeom>
          <a:noFill/>
          <a:ln w="317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591373" y="1937710"/>
            <a:ext cx="8156765" cy="4217895"/>
          </a:xfrm>
          <a:prstGeom prst="rect">
            <a:avLst/>
          </a:prstGeom>
          <a:noFill/>
          <a:ln w="31750">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987693" y="2658987"/>
            <a:ext cx="1740221" cy="369332"/>
          </a:xfrm>
          <a:prstGeom prst="rect">
            <a:avLst/>
          </a:prstGeom>
          <a:noFill/>
        </p:spPr>
        <p:txBody>
          <a:bodyPr wrap="square" rtlCol="0">
            <a:spAutoFit/>
          </a:bodyPr>
          <a:lstStyle/>
          <a:p>
            <a:r>
              <a:rPr lang="en-US" b="1" dirty="0" smtClean="0">
                <a:solidFill>
                  <a:srgbClr val="FF0000"/>
                </a:solidFill>
              </a:rPr>
              <a:t>SBOL </a:t>
            </a:r>
            <a:r>
              <a:rPr lang="en-US" b="1" dirty="0" smtClean="0">
                <a:solidFill>
                  <a:srgbClr val="FF0000"/>
                </a:solidFill>
              </a:rPr>
              <a:t>v1.1.0</a:t>
            </a:r>
            <a:endParaRPr lang="en-US" b="1" dirty="0">
              <a:solidFill>
                <a:srgbClr val="FF0000"/>
              </a:solidFill>
            </a:endParaRPr>
          </a:p>
        </p:txBody>
      </p:sp>
      <p:sp>
        <p:nvSpPr>
          <p:cNvPr id="8" name="TextBox 7"/>
          <p:cNvSpPr txBox="1"/>
          <p:nvPr/>
        </p:nvSpPr>
        <p:spPr>
          <a:xfrm>
            <a:off x="622732" y="1933311"/>
            <a:ext cx="1740221" cy="369332"/>
          </a:xfrm>
          <a:prstGeom prst="rect">
            <a:avLst/>
          </a:prstGeom>
          <a:noFill/>
        </p:spPr>
        <p:txBody>
          <a:bodyPr wrap="square" rtlCol="0">
            <a:spAutoFit/>
          </a:bodyPr>
          <a:lstStyle/>
          <a:p>
            <a:r>
              <a:rPr lang="en-US" b="1" dirty="0" smtClean="0">
                <a:solidFill>
                  <a:srgbClr val="0000FF"/>
                </a:solidFill>
              </a:rPr>
              <a:t>SBOL </a:t>
            </a:r>
            <a:r>
              <a:rPr lang="en-US" b="1" dirty="0" smtClean="0">
                <a:solidFill>
                  <a:srgbClr val="0000FF"/>
                </a:solidFill>
              </a:rPr>
              <a:t>v2.0.0</a:t>
            </a:r>
            <a:endParaRPr lang="en-US" b="1" dirty="0">
              <a:solidFill>
                <a:srgbClr val="0000FF"/>
              </a:solidFill>
            </a:endParaRPr>
          </a:p>
        </p:txBody>
      </p:sp>
      <p:sp>
        <p:nvSpPr>
          <p:cNvPr id="9" name="Slide Number Placeholder 3"/>
          <p:cNvSpPr>
            <a:spLocks noGrp="1"/>
          </p:cNvSpPr>
          <p:nvPr>
            <p:ph type="sldNum" sz="quarter" idx="12"/>
          </p:nvPr>
        </p:nvSpPr>
        <p:spPr>
          <a:xfrm>
            <a:off x="8716167" y="6492875"/>
            <a:ext cx="427833" cy="365125"/>
          </a:xfrm>
        </p:spPr>
        <p:txBody>
          <a:bodyPr/>
          <a:lstStyle/>
          <a:p>
            <a:fld id="{0200C452-46A9-46DE-B3AC-9F1C16DAFCC5}" type="slidenum">
              <a:rPr lang="en-US" sz="1400" b="1" smtClean="0"/>
              <a:t>6</a:t>
            </a:fld>
            <a:endParaRPr lang="en-US" sz="1400" b="1"/>
          </a:p>
        </p:txBody>
      </p:sp>
    </p:spTree>
    <p:extLst>
      <p:ext uri="{BB962C8B-B14F-4D97-AF65-F5344CB8AC3E}">
        <p14:creationId xmlns:p14="http://schemas.microsoft.com/office/powerpoint/2010/main" val="307133342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3999" cy="1981200"/>
          </a:xfrm>
        </p:spPr>
        <p:txBody>
          <a:bodyPr/>
          <a:lstStyle/>
          <a:p>
            <a:r>
              <a:rPr lang="en-US" b="1" dirty="0" smtClean="0"/>
              <a:t>SBOL Visual </a:t>
            </a:r>
            <a:r>
              <a:rPr lang="en-US" b="1" dirty="0" smtClean="0"/>
              <a:t>v1.0.0</a:t>
            </a:r>
            <a:endParaRPr lang="en-US" b="1" dirty="0"/>
          </a:p>
        </p:txBody>
      </p:sp>
      <p:pic>
        <p:nvPicPr>
          <p:cNvPr id="3" name="Picture 2" descr="Screen Shot 2016-07-12 at 8.46.06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781" y="1465394"/>
            <a:ext cx="8272436" cy="5301475"/>
          </a:xfrm>
          <a:prstGeom prst="rect">
            <a:avLst/>
          </a:prstGeom>
        </p:spPr>
      </p:pic>
      <p:sp>
        <p:nvSpPr>
          <p:cNvPr id="4" name="Rectangle 3"/>
          <p:cNvSpPr/>
          <p:nvPr/>
        </p:nvSpPr>
        <p:spPr>
          <a:xfrm>
            <a:off x="6362700" y="2794000"/>
            <a:ext cx="2781300" cy="27051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Slide Number Placeholder 3"/>
          <p:cNvSpPr>
            <a:spLocks noGrp="1"/>
          </p:cNvSpPr>
          <p:nvPr>
            <p:ph type="sldNum" sz="quarter" idx="12"/>
          </p:nvPr>
        </p:nvSpPr>
        <p:spPr>
          <a:xfrm>
            <a:off x="8716167" y="6492875"/>
            <a:ext cx="427833" cy="365125"/>
          </a:xfrm>
        </p:spPr>
        <p:txBody>
          <a:bodyPr/>
          <a:lstStyle/>
          <a:p>
            <a:fld id="{0200C452-46A9-46DE-B3AC-9F1C16DAFCC5}" type="slidenum">
              <a:rPr lang="en-US" sz="1400" b="1" smtClean="0"/>
              <a:t>7</a:t>
            </a:fld>
            <a:endParaRPr lang="en-US" sz="1400" b="1"/>
          </a:p>
        </p:txBody>
      </p:sp>
    </p:spTree>
    <p:extLst>
      <p:ext uri="{BB962C8B-B14F-4D97-AF65-F5344CB8AC3E}">
        <p14:creationId xmlns:p14="http://schemas.microsoft.com/office/powerpoint/2010/main" val="336518192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152400" y="274638"/>
            <a:ext cx="8534400" cy="1143000"/>
          </a:xfrm>
        </p:spPr>
        <p:txBody>
          <a:bodyPr>
            <a:noAutofit/>
          </a:bodyPr>
          <a:lstStyle/>
          <a:p>
            <a:r>
              <a:rPr lang="en-US" b="1" dirty="0" smtClean="0"/>
              <a:t>Relation between </a:t>
            </a:r>
            <a:br>
              <a:rPr lang="en-US" b="1" dirty="0" smtClean="0"/>
            </a:br>
            <a:r>
              <a:rPr lang="en-US" b="1" dirty="0" smtClean="0"/>
              <a:t>SBOL Visual and SBOL Data Model</a:t>
            </a:r>
            <a:endParaRPr lang="en-US" sz="3600" dirty="0"/>
          </a:p>
        </p:txBody>
      </p:sp>
      <p:pic>
        <p:nvPicPr>
          <p:cNvPr id="7" name="Picture 6"/>
          <p:cNvPicPr>
            <a:picLocks noChangeAspect="1"/>
          </p:cNvPicPr>
          <p:nvPr/>
        </p:nvPicPr>
        <p:blipFill>
          <a:blip r:embed="rId5"/>
          <a:stretch>
            <a:fillRect/>
          </a:stretch>
        </p:blipFill>
        <p:spPr>
          <a:xfrm>
            <a:off x="631417" y="2079966"/>
            <a:ext cx="7576367" cy="3800134"/>
          </a:xfrm>
          <a:prstGeom prst="rect">
            <a:avLst/>
          </a:prstGeom>
        </p:spPr>
      </p:pic>
      <p:sp>
        <p:nvSpPr>
          <p:cNvPr id="6" name="Slide Number Placeholder 3"/>
          <p:cNvSpPr>
            <a:spLocks noGrp="1"/>
          </p:cNvSpPr>
          <p:nvPr>
            <p:ph type="sldNum" sz="quarter" idx="12"/>
          </p:nvPr>
        </p:nvSpPr>
        <p:spPr>
          <a:xfrm>
            <a:off x="8716167" y="6492875"/>
            <a:ext cx="427833" cy="365125"/>
          </a:xfrm>
        </p:spPr>
        <p:txBody>
          <a:bodyPr/>
          <a:lstStyle/>
          <a:p>
            <a:fld id="{0200C452-46A9-46DE-B3AC-9F1C16DAFCC5}" type="slidenum">
              <a:rPr lang="en-US" sz="1400" b="1" smtClean="0"/>
              <a:t>8</a:t>
            </a:fld>
            <a:endParaRPr lang="en-US" sz="1400" b="1"/>
          </a:p>
        </p:txBody>
      </p:sp>
    </p:spTree>
    <p:custDataLst>
      <p:tags r:id="rId1"/>
    </p:custDataLst>
    <p:extLst>
      <p:ext uri="{BB962C8B-B14F-4D97-AF65-F5344CB8AC3E}">
        <p14:creationId xmlns:p14="http://schemas.microsoft.com/office/powerpoint/2010/main" val="2759295408"/>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2133" y="0"/>
            <a:ext cx="7704667" cy="1981200"/>
          </a:xfrm>
        </p:spPr>
        <p:txBody>
          <a:bodyPr>
            <a:normAutofit/>
          </a:bodyPr>
          <a:lstStyle/>
          <a:p>
            <a:r>
              <a:rPr lang="en-US" sz="3600" b="1" dirty="0" smtClean="0"/>
              <a:t>SBOL is </a:t>
            </a:r>
            <a:r>
              <a:rPr lang="en-US" sz="3600" b="1" dirty="0" smtClean="0"/>
              <a:t>serialized </a:t>
            </a:r>
            <a:r>
              <a:rPr lang="en-US" sz="3600" b="1" dirty="0" smtClean="0"/>
              <a:t>in </a:t>
            </a:r>
            <a:r>
              <a:rPr lang="en-US" sz="3600" b="1" dirty="0" smtClean="0"/>
              <a:t/>
            </a:r>
            <a:br>
              <a:rPr lang="en-US" sz="3600" b="1" dirty="0" smtClean="0"/>
            </a:br>
            <a:r>
              <a:rPr lang="en-US" sz="3600" b="1" dirty="0" smtClean="0"/>
              <a:t>RDF</a:t>
            </a:r>
            <a:r>
              <a:rPr lang="en-US" sz="3600" b="1" dirty="0" smtClean="0"/>
              <a:t>/XML Format</a:t>
            </a:r>
            <a:endParaRPr lang="en-US" sz="3600" b="1" dirty="0"/>
          </a:p>
        </p:txBody>
      </p:sp>
      <p:sp>
        <p:nvSpPr>
          <p:cNvPr id="4" name="TextBox 3"/>
          <p:cNvSpPr txBox="1"/>
          <p:nvPr/>
        </p:nvSpPr>
        <p:spPr>
          <a:xfrm>
            <a:off x="4812972" y="3134057"/>
            <a:ext cx="4151275" cy="1754327"/>
          </a:xfrm>
          <a:prstGeom prst="rect">
            <a:avLst/>
          </a:prstGeom>
          <a:noFill/>
        </p:spPr>
        <p:txBody>
          <a:bodyPr wrap="square" rtlCol="0">
            <a:spAutoFit/>
          </a:bodyPr>
          <a:lstStyle/>
          <a:p>
            <a:pPr marL="285750" indent="-285750">
              <a:buClr>
                <a:srgbClr val="0070C0"/>
              </a:buClr>
              <a:buFont typeface="Arial" panose="020B0604020202020204" pitchFamily="34" charset="0"/>
              <a:buChar char="•"/>
            </a:pPr>
            <a:r>
              <a:rPr lang="en-US" dirty="0" smtClean="0"/>
              <a:t>XML allows data to be structured in hierarchical trees, is well-supported and well-understood by software developers</a:t>
            </a:r>
          </a:p>
          <a:p>
            <a:pPr marL="285750" indent="-285750">
              <a:buClr>
                <a:srgbClr val="0070C0"/>
              </a:buClr>
              <a:buFont typeface="Arial" panose="020B0604020202020204" pitchFamily="34" charset="0"/>
              <a:buChar char="•"/>
            </a:pPr>
            <a:r>
              <a:rPr lang="en-US" dirty="0" smtClean="0"/>
              <a:t>RDF makes data integration across networks easier</a:t>
            </a:r>
            <a:endParaRPr lang="en-US" dirty="0"/>
          </a:p>
        </p:txBody>
      </p:sp>
      <p:grpSp>
        <p:nvGrpSpPr>
          <p:cNvPr id="5" name="Group 4"/>
          <p:cNvGrpSpPr/>
          <p:nvPr/>
        </p:nvGrpSpPr>
        <p:grpSpPr>
          <a:xfrm>
            <a:off x="88900" y="1760291"/>
            <a:ext cx="4577697" cy="4836058"/>
            <a:chOff x="6925859" y="1959275"/>
            <a:chExt cx="1132959" cy="1132959"/>
          </a:xfrm>
        </p:grpSpPr>
        <p:sp>
          <p:nvSpPr>
            <p:cNvPr id="6" name="Rectangle 5"/>
            <p:cNvSpPr/>
            <p:nvPr/>
          </p:nvSpPr>
          <p:spPr>
            <a:xfrm>
              <a:off x="7101271" y="2018879"/>
              <a:ext cx="483824" cy="10107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7577959" y="2333035"/>
              <a:ext cx="302509" cy="7040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Triangle 7"/>
            <p:cNvSpPr/>
            <p:nvPr/>
          </p:nvSpPr>
          <p:spPr>
            <a:xfrm>
              <a:off x="7585080" y="2034509"/>
              <a:ext cx="294574" cy="294574"/>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2" descr="http://cdn.flaticon.com/png/256/1492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25859" y="1959275"/>
              <a:ext cx="1132959" cy="1132959"/>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7149103" y="2381772"/>
              <a:ext cx="197043" cy="393947"/>
            </a:xfrm>
            <a:prstGeom prst="rect">
              <a:avLst/>
            </a:prstGeom>
            <a:noFill/>
          </p:spPr>
          <p:txBody>
            <a:bodyPr wrap="none" rtlCol="0">
              <a:spAutoFit/>
            </a:bodyPr>
            <a:lstStyle/>
            <a:p>
              <a:endParaRPr lang="en-US" dirty="0"/>
            </a:p>
          </p:txBody>
        </p:sp>
      </p:grpSp>
      <p:pic>
        <p:nvPicPr>
          <p:cNvPr id="11" name="Shape 128"/>
          <p:cNvPicPr preferRelativeResize="0"/>
          <p:nvPr/>
        </p:nvPicPr>
        <p:blipFill>
          <a:blip r:embed="rId3">
            <a:alphaModFix/>
          </a:blip>
          <a:stretch>
            <a:fillRect/>
          </a:stretch>
        </p:blipFill>
        <p:spPr>
          <a:xfrm>
            <a:off x="872073" y="3623780"/>
            <a:ext cx="2854928" cy="1375942"/>
          </a:xfrm>
          <a:prstGeom prst="rect">
            <a:avLst/>
          </a:prstGeom>
          <a:noFill/>
          <a:ln>
            <a:noFill/>
          </a:ln>
        </p:spPr>
      </p:pic>
      <p:pic>
        <p:nvPicPr>
          <p:cNvPr id="12" name="Picture 11"/>
          <p:cNvPicPr>
            <a:picLocks noChangeAspect="1"/>
          </p:cNvPicPr>
          <p:nvPr/>
        </p:nvPicPr>
        <p:blipFill>
          <a:blip r:embed="rId4"/>
          <a:stretch>
            <a:fillRect/>
          </a:stretch>
        </p:blipFill>
        <p:spPr>
          <a:xfrm>
            <a:off x="1194603" y="2255429"/>
            <a:ext cx="1066800" cy="1066800"/>
          </a:xfrm>
          <a:prstGeom prst="rect">
            <a:avLst/>
          </a:prstGeom>
        </p:spPr>
      </p:pic>
      <p:sp>
        <p:nvSpPr>
          <p:cNvPr id="13" name="Slide Number Placeholder 3"/>
          <p:cNvSpPr>
            <a:spLocks noGrp="1"/>
          </p:cNvSpPr>
          <p:nvPr>
            <p:ph type="sldNum" sz="quarter" idx="12"/>
          </p:nvPr>
        </p:nvSpPr>
        <p:spPr>
          <a:xfrm>
            <a:off x="8716167" y="6492875"/>
            <a:ext cx="427833" cy="365125"/>
          </a:xfrm>
        </p:spPr>
        <p:txBody>
          <a:bodyPr/>
          <a:lstStyle/>
          <a:p>
            <a:fld id="{0200C452-46A9-46DE-B3AC-9F1C16DAFCC5}" type="slidenum">
              <a:rPr lang="en-US" sz="1400" b="1" smtClean="0"/>
              <a:t>9</a:t>
            </a:fld>
            <a:endParaRPr lang="en-US" sz="1400" b="1"/>
          </a:p>
        </p:txBody>
      </p:sp>
    </p:spTree>
    <p:extLst>
      <p:ext uri="{BB962C8B-B14F-4D97-AF65-F5344CB8AC3E}">
        <p14:creationId xmlns:p14="http://schemas.microsoft.com/office/powerpoint/2010/main" val="980356728"/>
      </p:ext>
    </p:extLst>
  </p:cSld>
  <p:clrMapOvr>
    <a:masterClrMapping/>
  </p:clrMapOvr>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VSECTIONID" val="jytYxYnhxkClNbkrhEcLlm"/>
</p:tagLst>
</file>

<file path=ppt/tags/tag2.xml><?xml version="1.0" encoding="utf-8"?>
<p:tagLst xmlns:a="http://schemas.openxmlformats.org/drawingml/2006/main" xmlns:r="http://schemas.openxmlformats.org/officeDocument/2006/relationships" xmlns:p="http://schemas.openxmlformats.org/presentationml/2006/main">
  <p:tag name="DVSHAPEID" val="3xDO7aD3uwLn0rqZmekoDy"/>
</p:tagLst>
</file>

<file path=ppt/tags/tag3.xml><?xml version="1.0" encoding="utf-8"?>
<p:tagLst xmlns:a="http://schemas.openxmlformats.org/drawingml/2006/main" xmlns:r="http://schemas.openxmlformats.org/officeDocument/2006/relationships" xmlns:p="http://schemas.openxmlformats.org/presentationml/2006/main">
  <p:tag name="DVSHAPEID" val="eBjjYyYUaVpxppLSrUFkIU"/>
</p:tagLst>
</file>

<file path=ppt/tags/tag4.xml><?xml version="1.0" encoding="utf-8"?>
<p:tagLst xmlns:a="http://schemas.openxmlformats.org/drawingml/2006/main" xmlns:r="http://schemas.openxmlformats.org/officeDocument/2006/relationships" xmlns:p="http://schemas.openxmlformats.org/presentationml/2006/main">
  <p:tag name="DVSHAPEID" val="3xDO7aD3uwLn0rqZmekoDy"/>
</p:tagLst>
</file>

<file path=ppt/tags/tag5.xml><?xml version="1.0" encoding="utf-8"?>
<p:tagLst xmlns:a="http://schemas.openxmlformats.org/drawingml/2006/main" xmlns:r="http://schemas.openxmlformats.org/officeDocument/2006/relationships" xmlns:p="http://schemas.openxmlformats.org/presentationml/2006/main">
  <p:tag name="DVSECTIONID" val="jytYxYnhxkClNbkrhEcLlm"/>
</p:tagLst>
</file>

<file path=ppt/tags/tag6.xml><?xml version="1.0" encoding="utf-8"?>
<p:tagLst xmlns:a="http://schemas.openxmlformats.org/drawingml/2006/main" xmlns:r="http://schemas.openxmlformats.org/officeDocument/2006/relationships" xmlns:p="http://schemas.openxmlformats.org/presentationml/2006/main">
  <p:tag name="DVSHAPEID" val="3xDO7aD3uwLn0rqZmekoDy"/>
</p:tagLst>
</file>

<file path=ppt/tags/tag7.xml><?xml version="1.0" encoding="utf-8"?>
<p:tagLst xmlns:a="http://schemas.openxmlformats.org/drawingml/2006/main" xmlns:r="http://schemas.openxmlformats.org/officeDocument/2006/relationships" xmlns:p="http://schemas.openxmlformats.org/presentationml/2006/main">
  <p:tag name="DVSECTIONID" val="jytYxYnhxkClNbkrhEcLlm"/>
</p:tagLst>
</file>

<file path=ppt/tags/tag8.xml><?xml version="1.0" encoding="utf-8"?>
<p:tagLst xmlns:a="http://schemas.openxmlformats.org/drawingml/2006/main" xmlns:r="http://schemas.openxmlformats.org/officeDocument/2006/relationships" xmlns:p="http://schemas.openxmlformats.org/presentationml/2006/main">
  <p:tag name="DVSHAPEID" val="3xDO7aD3uwLn0rqZmekoDy"/>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xmlns=""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TM03457496[[fn=Parallax]]</Template>
  <TotalTime>9121</TotalTime>
  <Words>1549</Words>
  <Application>Microsoft Macintosh PowerPoint</Application>
  <PresentationFormat>On-screen Show (4:3)</PresentationFormat>
  <Paragraphs>232</Paragraphs>
  <Slides>20</Slides>
  <Notes>4</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Parallax</vt:lpstr>
      <vt:lpstr>Synthetic Biology Open Language</vt:lpstr>
      <vt:lpstr>Standards are a foundational principle of synthetic biology</vt:lpstr>
      <vt:lpstr>PowerPoint Presentation</vt:lpstr>
      <vt:lpstr>Milestones in the history of SBOL</vt:lpstr>
      <vt:lpstr>Evolution of standards  for Bioinformatics</vt:lpstr>
      <vt:lpstr>SBOL Data Model</vt:lpstr>
      <vt:lpstr>SBOL Visual v1.0.0</vt:lpstr>
      <vt:lpstr>Relation between  SBOL Visual and SBOL Data Model</vt:lpstr>
      <vt:lpstr>SBOL is serialized in  RDF/XML Format</vt:lpstr>
      <vt:lpstr>SBOL helps synthetic biologists to collaborate across different stages of (automated) workflows</vt:lpstr>
      <vt:lpstr>PowerPoint Presentation</vt:lpstr>
      <vt:lpstr>PowerPoint Presentation</vt:lpstr>
      <vt:lpstr>PowerPoint Presentation</vt:lpstr>
      <vt:lpstr>Computer Aided Manufacturing (CAM)   Design sequences for DNA synthesis</vt:lpstr>
      <vt:lpstr>PowerPoint Presentation</vt:lpstr>
      <vt:lpstr>Open Source Libraries</vt:lpstr>
      <vt:lpstr>ACS Synthetic Biology has officially adopted SBOL as publication standard </vt:lpstr>
      <vt:lpstr>PowerPoint Presentation</vt:lpstr>
      <vt:lpstr>Join SBOL!</vt:lpstr>
      <vt:lpstr>Acknowledgments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Synthetic Biology Open Language (SBOL): Community-Driven Standard for Communi-cation of Synthetic Biology Designs</dc:title>
  <dc:creator>Bryan Bartley</dc:creator>
  <cp:lastModifiedBy>Ernst Oberortner</cp:lastModifiedBy>
  <cp:revision>247</cp:revision>
  <dcterms:created xsi:type="dcterms:W3CDTF">2015-09-30T17:38:27Z</dcterms:created>
  <dcterms:modified xsi:type="dcterms:W3CDTF">2016-07-16T04:20:47Z</dcterms:modified>
</cp:coreProperties>
</file>