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Titillium Web"/>
      <p:regular r:id="rId33"/>
      <p:bold r:id="rId34"/>
      <p:italic r:id="rId35"/>
      <p:boldItalic r:id="rId36"/>
    </p:embeddedFont>
    <p:embeddedFont>
      <p:font typeface="Fira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itilliumWe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itilliumWeb-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-bold.fntdata"/><Relationship Id="rId15" Type="http://schemas.openxmlformats.org/officeDocument/2006/relationships/slide" Target="slides/slide10.xml"/><Relationship Id="rId37" Type="http://schemas.openxmlformats.org/officeDocument/2006/relationships/font" Target="fonts/Fira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TitilliumWeb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0218" y="887866"/>
            <a:ext cx="89337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/>
        </p:nvSpPr>
        <p:spPr>
          <a:xfrm>
            <a:off x="0" y="1"/>
            <a:ext cx="9144000" cy="7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1"/>
            <a:ext cx="9144000" cy="7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10218" y="1"/>
            <a:ext cx="8923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10218" y="928074"/>
            <a:ext cx="4388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110218" y="1578148"/>
            <a:ext cx="43881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4629149" y="928074"/>
            <a:ext cx="4404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4" type="body"/>
          </p:nvPr>
        </p:nvSpPr>
        <p:spPr>
          <a:xfrm>
            <a:off x="4629150" y="1578148"/>
            <a:ext cx="44046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976380" y="48371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132961" y="1047745"/>
            <a:ext cx="35790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>
            <a:off x="0" y="1"/>
            <a:ext cx="9144000" cy="7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132961" y="185738"/>
            <a:ext cx="357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3711980" y="185738"/>
            <a:ext cx="5294400" cy="4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178594" y="1161662"/>
            <a:ext cx="37089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0" y="1"/>
            <a:ext cx="9144000" cy="7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78594" y="128588"/>
            <a:ext cx="3708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/>
          <p:nvPr>
            <p:ph idx="2" type="pic"/>
          </p:nvPr>
        </p:nvSpPr>
        <p:spPr>
          <a:xfrm>
            <a:off x="3887391" y="128588"/>
            <a:ext cx="5078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2657738" y="-1659584"/>
            <a:ext cx="3838800" cy="8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0" y="1"/>
            <a:ext cx="9144000" cy="74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 rot="5400000">
            <a:off x="1449504" y="-997106"/>
            <a:ext cx="4359000" cy="6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type="title"/>
          </p:nvPr>
        </p:nvSpPr>
        <p:spPr>
          <a:xfrm rot="5400000">
            <a:off x="5932162" y="1606744"/>
            <a:ext cx="435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wo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976380" y="48371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10218" y="916732"/>
            <a:ext cx="44046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29149" y="916732"/>
            <a:ext cx="4404600" cy="3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omparis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2" type="sldNum"/>
          </p:nvPr>
        </p:nvSpPr>
        <p:spPr>
          <a:xfrm>
            <a:off x="6976380" y="48371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63774" y="959645"/>
            <a:ext cx="433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163774" y="1601990"/>
            <a:ext cx="43344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3" type="body"/>
          </p:nvPr>
        </p:nvSpPr>
        <p:spPr>
          <a:xfrm>
            <a:off x="4629151" y="959645"/>
            <a:ext cx="433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4" type="body"/>
          </p:nvPr>
        </p:nvSpPr>
        <p:spPr>
          <a:xfrm>
            <a:off x="4629152" y="1601987"/>
            <a:ext cx="43374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63774" y="1"/>
            <a:ext cx="880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400"/>
            </a:lvl2pPr>
            <a:lvl3pPr indent="0" lvl="2" rtl="0">
              <a:spcBef>
                <a:spcPts val="0"/>
              </a:spcBef>
              <a:buNone/>
              <a:defRPr sz="1400"/>
            </a:lvl3pPr>
            <a:lvl4pPr indent="0" lvl="3" rtl="0">
              <a:spcBef>
                <a:spcPts val="0"/>
              </a:spcBef>
              <a:buNone/>
              <a:defRPr sz="1400"/>
            </a:lvl4pPr>
            <a:lvl5pPr indent="0" lvl="4" rtl="0">
              <a:spcBef>
                <a:spcPts val="0"/>
              </a:spcBef>
              <a:buNone/>
              <a:defRPr sz="1400"/>
            </a:lvl5pPr>
            <a:lvl6pPr indent="0" lvl="5" rtl="0">
              <a:spcBef>
                <a:spcPts val="0"/>
              </a:spcBef>
              <a:buNone/>
              <a:defRPr sz="1400"/>
            </a:lvl6pPr>
            <a:lvl7pPr indent="0" lvl="6" rtl="0">
              <a:spcBef>
                <a:spcPts val="0"/>
              </a:spcBef>
              <a:buNone/>
              <a:defRPr sz="1400"/>
            </a:lvl7pPr>
            <a:lvl8pPr indent="0" lvl="7" rtl="0">
              <a:spcBef>
                <a:spcPts val="0"/>
              </a:spcBef>
              <a:buNone/>
              <a:defRPr sz="1400"/>
            </a:lvl8pPr>
            <a:lvl9pPr indent="0" lvl="8" rtl="0">
              <a:spcBef>
                <a:spcPts val="0"/>
              </a:spcBef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10218" y="887866"/>
            <a:ext cx="89337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0" y="4868227"/>
            <a:ext cx="9144000" cy="2751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-1" y="0"/>
            <a:ext cx="9144000" cy="742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10218" y="484953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976380" y="48371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43300" y="4889882"/>
            <a:ext cx="2119741" cy="2331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5103" y="-2030601"/>
            <a:ext cx="10802380" cy="717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Shape 118"/>
          <p:cNvGrpSpPr/>
          <p:nvPr/>
        </p:nvGrpSpPr>
        <p:grpSpPr>
          <a:xfrm>
            <a:off x="803463" y="927845"/>
            <a:ext cx="7553925" cy="2212425"/>
            <a:chOff x="1071284" y="1237127"/>
            <a:chExt cx="10071900" cy="2949900"/>
          </a:xfrm>
        </p:grpSpPr>
        <p:sp>
          <p:nvSpPr>
            <p:cNvPr id="119" name="Shape 119"/>
            <p:cNvSpPr/>
            <p:nvPr/>
          </p:nvSpPr>
          <p:spPr>
            <a:xfrm>
              <a:off x="1071284" y="1237127"/>
              <a:ext cx="10071900" cy="2949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DNA Specifications and Codon: Expressing Combinatorial Designs at Scale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Zach Palchick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Shape 1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46325" y="3629477"/>
              <a:ext cx="4321764" cy="4501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Evaluating ASTs</a:t>
            </a:r>
          </a:p>
        </p:txBody>
      </p:sp>
      <p:sp>
        <p:nvSpPr>
          <p:cNvPr id="219" name="Shape 219"/>
          <p:cNvSpPr/>
          <p:nvPr/>
        </p:nvSpPr>
        <p:spPr>
          <a:xfrm>
            <a:off x="3882980" y="1294327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20" name="Shape 220"/>
          <p:cNvSpPr/>
          <p:nvPr/>
        </p:nvSpPr>
        <p:spPr>
          <a:xfrm>
            <a:off x="2876818" y="238230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1" name="Shape 221"/>
          <p:cNvSpPr/>
          <p:nvPr/>
        </p:nvSpPr>
        <p:spPr>
          <a:xfrm>
            <a:off x="4955851" y="2362497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</a:p>
        </p:txBody>
      </p:sp>
      <p:cxnSp>
        <p:nvCxnSpPr>
          <p:cNvPr id="222" name="Shape 222"/>
          <p:cNvCxnSpPr>
            <a:stCxn id="219" idx="3"/>
            <a:endCxn id="220" idx="0"/>
          </p:cNvCxnSpPr>
          <p:nvPr/>
        </p:nvCxnSpPr>
        <p:spPr>
          <a:xfrm flipH="1">
            <a:off x="3272966" y="1970341"/>
            <a:ext cx="726000" cy="4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3" name="Shape 223"/>
          <p:cNvCxnSpPr>
            <a:stCxn id="219" idx="5"/>
            <a:endCxn id="221" idx="0"/>
          </p:cNvCxnSpPr>
          <p:nvPr/>
        </p:nvCxnSpPr>
        <p:spPr>
          <a:xfrm>
            <a:off x="4558995" y="1970341"/>
            <a:ext cx="792900" cy="39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Evaluating ASTs</a:t>
            </a:r>
          </a:p>
        </p:txBody>
      </p:sp>
      <p:sp>
        <p:nvSpPr>
          <p:cNvPr id="229" name="Shape 229"/>
          <p:cNvSpPr/>
          <p:nvPr/>
        </p:nvSpPr>
        <p:spPr>
          <a:xfrm>
            <a:off x="3882980" y="1294327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DNA Spec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ifications are 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</a:t>
            </a:r>
          </a:p>
        </p:txBody>
      </p:sp>
      <p:sp>
        <p:nvSpPr>
          <p:cNvPr id="235" name="Shape 235"/>
          <p:cNvSpPr/>
          <p:nvPr/>
        </p:nvSpPr>
        <p:spPr>
          <a:xfrm>
            <a:off x="3403515" y="1168757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sp>
        <p:nvSpPr>
          <p:cNvPr id="236" name="Shape 236"/>
          <p:cNvSpPr/>
          <p:nvPr/>
        </p:nvSpPr>
        <p:spPr>
          <a:xfrm>
            <a:off x="1334846" y="1901243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237" name="Shape 237"/>
          <p:cNvSpPr/>
          <p:nvPr/>
        </p:nvSpPr>
        <p:spPr>
          <a:xfrm>
            <a:off x="3865544" y="3177862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“TT”]</a:t>
            </a:r>
          </a:p>
        </p:txBody>
      </p:sp>
      <p:sp>
        <p:nvSpPr>
          <p:cNvPr id="238" name="Shape 238"/>
          <p:cNvSpPr/>
          <p:nvPr/>
        </p:nvSpPr>
        <p:spPr>
          <a:xfrm>
            <a:off x="6886582" y="3177862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“CCCC”]</a:t>
            </a:r>
          </a:p>
        </p:txBody>
      </p:sp>
      <p:sp>
        <p:nvSpPr>
          <p:cNvPr id="239" name="Shape 239"/>
          <p:cNvSpPr/>
          <p:nvPr/>
        </p:nvSpPr>
        <p:spPr>
          <a:xfrm>
            <a:off x="5102190" y="2173310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cxnSp>
        <p:nvCxnSpPr>
          <p:cNvPr id="240" name="Shape 240"/>
          <p:cNvCxnSpPr>
            <a:stCxn id="236" idx="0"/>
          </p:cNvCxnSpPr>
          <p:nvPr/>
        </p:nvCxnSpPr>
        <p:spPr>
          <a:xfrm rot="-5400000">
            <a:off x="2614046" y="825593"/>
            <a:ext cx="558600" cy="159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1" name="Shape 241"/>
          <p:cNvCxnSpPr>
            <a:stCxn id="239" idx="0"/>
            <a:endCxn id="235" idx="3"/>
          </p:cNvCxnSpPr>
          <p:nvPr/>
        </p:nvCxnSpPr>
        <p:spPr>
          <a:xfrm flipH="1" rot="5400000">
            <a:off x="5327190" y="1405160"/>
            <a:ext cx="830700" cy="705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2" name="Shape 242"/>
          <p:cNvCxnSpPr>
            <a:stCxn id="237" idx="0"/>
            <a:endCxn id="239" idx="1"/>
          </p:cNvCxnSpPr>
          <p:nvPr/>
        </p:nvCxnSpPr>
        <p:spPr>
          <a:xfrm rot="-5400000">
            <a:off x="4449644" y="2525212"/>
            <a:ext cx="830700" cy="474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Shape 243"/>
          <p:cNvCxnSpPr>
            <a:stCxn id="238" idx="0"/>
            <a:endCxn id="239" idx="3"/>
          </p:cNvCxnSpPr>
          <p:nvPr/>
        </p:nvCxnSpPr>
        <p:spPr>
          <a:xfrm flipH="1" rot="5400000">
            <a:off x="6953332" y="2482462"/>
            <a:ext cx="830700" cy="560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4" name="Shape 244"/>
          <p:cNvSpPr txBox="1"/>
          <p:nvPr/>
        </p:nvSpPr>
        <p:spPr>
          <a:xfrm>
            <a:off x="1334850" y="31778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Promoters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3889950" y="44543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CDSs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886575" y="44543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Terminators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DNA Spec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ifications are 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</a:t>
            </a:r>
          </a:p>
        </p:txBody>
      </p:sp>
      <p:sp>
        <p:nvSpPr>
          <p:cNvPr id="252" name="Shape 252"/>
          <p:cNvSpPr/>
          <p:nvPr/>
        </p:nvSpPr>
        <p:spPr>
          <a:xfrm>
            <a:off x="3403515" y="1168757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sp>
        <p:nvSpPr>
          <p:cNvPr id="253" name="Shape 253"/>
          <p:cNvSpPr/>
          <p:nvPr/>
        </p:nvSpPr>
        <p:spPr>
          <a:xfrm>
            <a:off x="1334846" y="1901243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254" name="Shape 254"/>
          <p:cNvSpPr/>
          <p:nvPr/>
        </p:nvSpPr>
        <p:spPr>
          <a:xfrm>
            <a:off x="5575489" y="1955174"/>
            <a:ext cx="1986300" cy="1168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“TTCCCC”]</a:t>
            </a:r>
          </a:p>
        </p:txBody>
      </p:sp>
      <p:cxnSp>
        <p:nvCxnSpPr>
          <p:cNvPr id="255" name="Shape 255"/>
          <p:cNvCxnSpPr>
            <a:stCxn id="253" idx="0"/>
          </p:cNvCxnSpPr>
          <p:nvPr/>
        </p:nvCxnSpPr>
        <p:spPr>
          <a:xfrm rot="-5400000">
            <a:off x="2614046" y="825593"/>
            <a:ext cx="558600" cy="159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Shape 256"/>
          <p:cNvCxnSpPr>
            <a:stCxn id="254" idx="0"/>
            <a:endCxn id="252" idx="3"/>
          </p:cNvCxnSpPr>
          <p:nvPr/>
        </p:nvCxnSpPr>
        <p:spPr>
          <a:xfrm flipH="1" rot="5400000">
            <a:off x="5672989" y="1059524"/>
            <a:ext cx="612600" cy="1178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" name="Shape 257"/>
          <p:cNvSpPr txBox="1"/>
          <p:nvPr/>
        </p:nvSpPr>
        <p:spPr>
          <a:xfrm>
            <a:off x="1334850" y="31778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Promoters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575500" y="3123675"/>
            <a:ext cx="198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CDSs + Terminators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DNA Spec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ifications are 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</a:t>
            </a:r>
          </a:p>
        </p:txBody>
      </p:sp>
      <p:sp>
        <p:nvSpPr>
          <p:cNvPr id="264" name="Shape 264"/>
          <p:cNvSpPr/>
          <p:nvPr/>
        </p:nvSpPr>
        <p:spPr>
          <a:xfrm>
            <a:off x="3403515" y="1168756"/>
            <a:ext cx="1986300" cy="119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“CCTTCCCC”]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3403525" y="2384550"/>
            <a:ext cx="198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Promoters + </a:t>
            </a:r>
            <a:r>
              <a:rPr lang="en"/>
              <a:t>CDSs + Terminators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Shape 270"/>
          <p:cNvCxnSpPr/>
          <p:nvPr/>
        </p:nvCxnSpPr>
        <p:spPr>
          <a:xfrm flipH="1" rot="5400000">
            <a:off x="5327188" y="1405160"/>
            <a:ext cx="830700" cy="705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 rot="5400000">
            <a:off x="6953314" y="2482462"/>
            <a:ext cx="830700" cy="560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Shape 272"/>
          <p:cNvCxnSpPr/>
          <p:nvPr/>
        </p:nvCxnSpPr>
        <p:spPr>
          <a:xfrm rot="-5400000">
            <a:off x="4449626" y="2525213"/>
            <a:ext cx="830700" cy="474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" name="Shape 273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let us preprocess structure</a:t>
            </a:r>
          </a:p>
        </p:txBody>
      </p:sp>
      <p:sp>
        <p:nvSpPr>
          <p:cNvPr id="274" name="Shape 274"/>
          <p:cNvSpPr/>
          <p:nvPr/>
        </p:nvSpPr>
        <p:spPr>
          <a:xfrm>
            <a:off x="3403515" y="1168757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sp>
        <p:nvSpPr>
          <p:cNvPr id="275" name="Shape 275"/>
          <p:cNvSpPr/>
          <p:nvPr/>
        </p:nvSpPr>
        <p:spPr>
          <a:xfrm>
            <a:off x="1334846" y="1901243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276" name="Shape 276"/>
          <p:cNvSpPr/>
          <p:nvPr/>
        </p:nvSpPr>
        <p:spPr>
          <a:xfrm>
            <a:off x="3865544" y="3177862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“TT”]</a:t>
            </a:r>
          </a:p>
        </p:txBody>
      </p:sp>
      <p:sp>
        <p:nvSpPr>
          <p:cNvPr id="277" name="Shape 277"/>
          <p:cNvSpPr/>
          <p:nvPr/>
        </p:nvSpPr>
        <p:spPr>
          <a:xfrm>
            <a:off x="6886582" y="3177862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“CCCC”]</a:t>
            </a:r>
          </a:p>
        </p:txBody>
      </p:sp>
      <p:sp>
        <p:nvSpPr>
          <p:cNvPr id="278" name="Shape 278"/>
          <p:cNvSpPr/>
          <p:nvPr/>
        </p:nvSpPr>
        <p:spPr>
          <a:xfrm>
            <a:off x="5102190" y="2173310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cxnSp>
        <p:nvCxnSpPr>
          <p:cNvPr id="279" name="Shape 279"/>
          <p:cNvCxnSpPr>
            <a:stCxn id="275" idx="0"/>
          </p:cNvCxnSpPr>
          <p:nvPr/>
        </p:nvCxnSpPr>
        <p:spPr>
          <a:xfrm rot="-5400000">
            <a:off x="2614046" y="825593"/>
            <a:ext cx="558600" cy="159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1334850" y="31778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Promoters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889950" y="44543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886575" y="44543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Terminators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Shape 287"/>
          <p:cNvCxnSpPr/>
          <p:nvPr/>
        </p:nvCxnSpPr>
        <p:spPr>
          <a:xfrm flipH="1" rot="5400000">
            <a:off x="5327188" y="1405160"/>
            <a:ext cx="830700" cy="705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8" name="Shape 288"/>
          <p:cNvCxnSpPr/>
          <p:nvPr/>
        </p:nvCxnSpPr>
        <p:spPr>
          <a:xfrm flipH="1" rot="5400000">
            <a:off x="6953314" y="2482462"/>
            <a:ext cx="830700" cy="560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9" name="Shape 289"/>
          <p:cNvCxnSpPr/>
          <p:nvPr/>
        </p:nvCxnSpPr>
        <p:spPr>
          <a:xfrm rot="-5400000">
            <a:off x="4449626" y="2525213"/>
            <a:ext cx="830700" cy="474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0" name="Shape 290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let us preprocess structure</a:t>
            </a:r>
          </a:p>
        </p:txBody>
      </p:sp>
      <p:sp>
        <p:nvSpPr>
          <p:cNvPr id="291" name="Shape 291"/>
          <p:cNvSpPr/>
          <p:nvPr/>
        </p:nvSpPr>
        <p:spPr>
          <a:xfrm>
            <a:off x="4845403" y="1853752"/>
            <a:ext cx="2534100" cy="957900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3403515" y="1168757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sp>
        <p:nvSpPr>
          <p:cNvPr id="293" name="Shape 293"/>
          <p:cNvSpPr/>
          <p:nvPr/>
        </p:nvSpPr>
        <p:spPr>
          <a:xfrm>
            <a:off x="1334846" y="1901243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294" name="Shape 294"/>
          <p:cNvSpPr/>
          <p:nvPr/>
        </p:nvSpPr>
        <p:spPr>
          <a:xfrm>
            <a:off x="3865544" y="3177862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“TT”]</a:t>
            </a:r>
          </a:p>
        </p:txBody>
      </p:sp>
      <p:sp>
        <p:nvSpPr>
          <p:cNvPr id="295" name="Shape 295"/>
          <p:cNvSpPr/>
          <p:nvPr/>
        </p:nvSpPr>
        <p:spPr>
          <a:xfrm>
            <a:off x="6886582" y="3177862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“CCCC”]</a:t>
            </a:r>
          </a:p>
        </p:txBody>
      </p:sp>
      <p:sp>
        <p:nvSpPr>
          <p:cNvPr id="296" name="Shape 296"/>
          <p:cNvSpPr/>
          <p:nvPr/>
        </p:nvSpPr>
        <p:spPr>
          <a:xfrm>
            <a:off x="5102190" y="2173310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cxnSp>
        <p:nvCxnSpPr>
          <p:cNvPr id="297" name="Shape 297"/>
          <p:cNvCxnSpPr>
            <a:stCxn id="293" idx="0"/>
          </p:cNvCxnSpPr>
          <p:nvPr/>
        </p:nvCxnSpPr>
        <p:spPr>
          <a:xfrm rot="-5400000">
            <a:off x="2614046" y="825593"/>
            <a:ext cx="558600" cy="159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8" name="Shape 298"/>
          <p:cNvSpPr txBox="1"/>
          <p:nvPr/>
        </p:nvSpPr>
        <p:spPr>
          <a:xfrm>
            <a:off x="4845403" y="1856063"/>
            <a:ext cx="253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overlap regions</a:t>
            </a:r>
          </a:p>
        </p:txBody>
      </p:sp>
      <p:sp>
        <p:nvSpPr>
          <p:cNvPr id="299" name="Shape 299"/>
          <p:cNvSpPr/>
          <p:nvPr/>
        </p:nvSpPr>
        <p:spPr>
          <a:xfrm rot="-1999047">
            <a:off x="7119382" y="1363664"/>
            <a:ext cx="601335" cy="405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6986191" y="1035010"/>
            <a:ext cx="205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Emit homology arms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334850" y="31778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Promoters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889950" y="44543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CDSs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886575" y="44543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Terminators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let us preprocess structure</a:t>
            </a:r>
          </a:p>
        </p:txBody>
      </p:sp>
      <p:sp>
        <p:nvSpPr>
          <p:cNvPr id="309" name="Shape 309"/>
          <p:cNvSpPr/>
          <p:nvPr/>
        </p:nvSpPr>
        <p:spPr>
          <a:xfrm>
            <a:off x="3403515" y="1168757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sp>
        <p:nvSpPr>
          <p:cNvPr id="310" name="Shape 310"/>
          <p:cNvSpPr/>
          <p:nvPr/>
        </p:nvSpPr>
        <p:spPr>
          <a:xfrm>
            <a:off x="1334846" y="1901243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311" name="Shape 311"/>
          <p:cNvSpPr/>
          <p:nvPr/>
        </p:nvSpPr>
        <p:spPr>
          <a:xfrm>
            <a:off x="5575489" y="1955174"/>
            <a:ext cx="1986300" cy="1168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“TTCCCC”]</a:t>
            </a:r>
          </a:p>
        </p:txBody>
      </p:sp>
      <p:cxnSp>
        <p:nvCxnSpPr>
          <p:cNvPr id="312" name="Shape 312"/>
          <p:cNvCxnSpPr>
            <a:stCxn id="310" idx="0"/>
          </p:cNvCxnSpPr>
          <p:nvPr/>
        </p:nvCxnSpPr>
        <p:spPr>
          <a:xfrm rot="-5400000">
            <a:off x="2614046" y="825593"/>
            <a:ext cx="558600" cy="159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" name="Shape 313"/>
          <p:cNvCxnSpPr>
            <a:stCxn id="311" idx="0"/>
            <a:endCxn id="309" idx="3"/>
          </p:cNvCxnSpPr>
          <p:nvPr/>
        </p:nvCxnSpPr>
        <p:spPr>
          <a:xfrm flipH="1" rot="5400000">
            <a:off x="5672989" y="1059524"/>
            <a:ext cx="612600" cy="1178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4" name="Shape 314"/>
          <p:cNvSpPr txBox="1"/>
          <p:nvPr/>
        </p:nvSpPr>
        <p:spPr>
          <a:xfrm>
            <a:off x="1334850" y="31778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Promoters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575500" y="3123675"/>
            <a:ext cx="198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CDSs + Terminators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5575489" y="1955174"/>
            <a:ext cx="1986300" cy="1168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“TTCCCC”]</a:t>
            </a:r>
          </a:p>
        </p:txBody>
      </p:sp>
      <p:cxnSp>
        <p:nvCxnSpPr>
          <p:cNvPr id="321" name="Shape 321"/>
          <p:cNvCxnSpPr>
            <a:stCxn id="320" idx="0"/>
            <a:endCxn id="322" idx="3"/>
          </p:cNvCxnSpPr>
          <p:nvPr/>
        </p:nvCxnSpPr>
        <p:spPr>
          <a:xfrm flipH="1" rot="5400000">
            <a:off x="5807539" y="1194074"/>
            <a:ext cx="672600" cy="849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Shape 323"/>
          <p:cNvCxnSpPr>
            <a:stCxn id="324" idx="0"/>
            <a:endCxn id="322" idx="1"/>
          </p:cNvCxnSpPr>
          <p:nvPr/>
        </p:nvCxnSpPr>
        <p:spPr>
          <a:xfrm rot="-5400000">
            <a:off x="2331596" y="1048043"/>
            <a:ext cx="618600" cy="1087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" name="Shape 325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 let us preprocess structure</a:t>
            </a:r>
          </a:p>
        </p:txBody>
      </p:sp>
      <p:sp>
        <p:nvSpPr>
          <p:cNvPr id="322" name="Shape 322"/>
          <p:cNvSpPr/>
          <p:nvPr/>
        </p:nvSpPr>
        <p:spPr>
          <a:xfrm>
            <a:off x="3184833" y="803761"/>
            <a:ext cx="2534100" cy="957900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403515" y="1168757"/>
            <a:ext cx="19863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concat()</a:t>
            </a:r>
          </a:p>
        </p:txBody>
      </p:sp>
      <p:sp>
        <p:nvSpPr>
          <p:cNvPr id="324" name="Shape 324"/>
          <p:cNvSpPr/>
          <p:nvPr/>
        </p:nvSpPr>
        <p:spPr>
          <a:xfrm>
            <a:off x="1334846" y="1901243"/>
            <a:ext cx="1524300" cy="1276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184833" y="806072"/>
            <a:ext cx="253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overlap regions</a:t>
            </a:r>
          </a:p>
        </p:txBody>
      </p:sp>
      <p:sp>
        <p:nvSpPr>
          <p:cNvPr id="328" name="Shape 328"/>
          <p:cNvSpPr/>
          <p:nvPr/>
        </p:nvSpPr>
        <p:spPr>
          <a:xfrm>
            <a:off x="5875138" y="884956"/>
            <a:ext cx="6015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6532884" y="899717"/>
            <a:ext cx="205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Emit homology arms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334850" y="3177850"/>
            <a:ext cx="1524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Promoters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575500" y="3123675"/>
            <a:ext cx="1986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CDSs + Terminators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 let us preprocess structure</a:t>
            </a:r>
          </a:p>
        </p:txBody>
      </p:sp>
      <p:sp>
        <p:nvSpPr>
          <p:cNvPr id="337" name="Shape 337"/>
          <p:cNvSpPr/>
          <p:nvPr/>
        </p:nvSpPr>
        <p:spPr>
          <a:xfrm>
            <a:off x="1854090" y="2307356"/>
            <a:ext cx="1986300" cy="119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“CCTTCCCC”]</a:t>
            </a:r>
          </a:p>
        </p:txBody>
      </p:sp>
      <p:sp>
        <p:nvSpPr>
          <p:cNvPr id="338" name="Shape 338"/>
          <p:cNvSpPr/>
          <p:nvPr/>
        </p:nvSpPr>
        <p:spPr>
          <a:xfrm>
            <a:off x="4659665" y="2307356"/>
            <a:ext cx="2534100" cy="1197600"/>
          </a:xfrm>
          <a:prstGeom prst="rect">
            <a:avLst/>
          </a:prstGeom>
          <a:solidFill>
            <a:srgbClr val="A8D08C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Homology arm list…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850" y="2041846"/>
            <a:ext cx="6374301" cy="6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Functions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can be parametric </a:t>
            </a:r>
          </a:p>
        </p:txBody>
      </p:sp>
      <p:sp>
        <p:nvSpPr>
          <p:cNvPr id="344" name="Shape 344"/>
          <p:cNvSpPr/>
          <p:nvPr/>
        </p:nvSpPr>
        <p:spPr>
          <a:xfrm>
            <a:off x="1508650" y="1003338"/>
            <a:ext cx="1449000" cy="405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concat[*]()</a:t>
            </a:r>
          </a:p>
        </p:txBody>
      </p:sp>
      <p:sp>
        <p:nvSpPr>
          <p:cNvPr id="345" name="Shape 345"/>
          <p:cNvSpPr/>
          <p:nvPr/>
        </p:nvSpPr>
        <p:spPr>
          <a:xfrm>
            <a:off x="227550" y="1609152"/>
            <a:ext cx="926400" cy="788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346" name="Shape 346"/>
          <p:cNvSpPr/>
          <p:nvPr/>
        </p:nvSpPr>
        <p:spPr>
          <a:xfrm>
            <a:off x="2804875" y="1654450"/>
            <a:ext cx="1511100" cy="74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“TTCCCC”]</a:t>
            </a:r>
          </a:p>
        </p:txBody>
      </p:sp>
      <p:cxnSp>
        <p:nvCxnSpPr>
          <p:cNvPr id="347" name="Shape 347"/>
          <p:cNvCxnSpPr>
            <a:stCxn id="345" idx="0"/>
            <a:endCxn id="344" idx="1"/>
          </p:cNvCxnSpPr>
          <p:nvPr/>
        </p:nvCxnSpPr>
        <p:spPr>
          <a:xfrm rot="-5400000">
            <a:off x="898050" y="998652"/>
            <a:ext cx="403200" cy="817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8" name="Shape 348"/>
          <p:cNvCxnSpPr>
            <a:stCxn id="346" idx="0"/>
            <a:endCxn id="344" idx="3"/>
          </p:cNvCxnSpPr>
          <p:nvPr/>
        </p:nvCxnSpPr>
        <p:spPr>
          <a:xfrm flipH="1" rot="5400000">
            <a:off x="3034825" y="1128850"/>
            <a:ext cx="448500" cy="60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9" name="Shape 349"/>
          <p:cNvSpPr/>
          <p:nvPr/>
        </p:nvSpPr>
        <p:spPr>
          <a:xfrm>
            <a:off x="1508650" y="3042888"/>
            <a:ext cx="1449000" cy="405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concat[x]()</a:t>
            </a:r>
          </a:p>
        </p:txBody>
      </p:sp>
      <p:sp>
        <p:nvSpPr>
          <p:cNvPr id="350" name="Shape 350"/>
          <p:cNvSpPr/>
          <p:nvPr/>
        </p:nvSpPr>
        <p:spPr>
          <a:xfrm>
            <a:off x="227550" y="3648702"/>
            <a:ext cx="926400" cy="788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“CC”]</a:t>
            </a:r>
          </a:p>
        </p:txBody>
      </p:sp>
      <p:sp>
        <p:nvSpPr>
          <p:cNvPr id="351" name="Shape 351"/>
          <p:cNvSpPr/>
          <p:nvPr/>
        </p:nvSpPr>
        <p:spPr>
          <a:xfrm>
            <a:off x="2804875" y="3694000"/>
            <a:ext cx="1511100" cy="742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“TTCCCC”]</a:t>
            </a:r>
          </a:p>
        </p:txBody>
      </p:sp>
      <p:cxnSp>
        <p:nvCxnSpPr>
          <p:cNvPr id="352" name="Shape 352"/>
          <p:cNvCxnSpPr>
            <a:stCxn id="350" idx="0"/>
            <a:endCxn id="349" idx="1"/>
          </p:cNvCxnSpPr>
          <p:nvPr/>
        </p:nvCxnSpPr>
        <p:spPr>
          <a:xfrm rot="-5400000">
            <a:off x="898050" y="3038202"/>
            <a:ext cx="403200" cy="817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Shape 353"/>
          <p:cNvCxnSpPr>
            <a:stCxn id="351" idx="0"/>
            <a:endCxn id="349" idx="3"/>
          </p:cNvCxnSpPr>
          <p:nvPr/>
        </p:nvCxnSpPr>
        <p:spPr>
          <a:xfrm flipH="1" rot="5400000">
            <a:off x="3034825" y="3168400"/>
            <a:ext cx="448500" cy="602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4" name="Shape 354"/>
          <p:cNvSpPr/>
          <p:nvPr/>
        </p:nvSpPr>
        <p:spPr>
          <a:xfrm>
            <a:off x="6840151" y="1205950"/>
            <a:ext cx="1943100" cy="119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“CCTTCCCC”]</a:t>
            </a:r>
          </a:p>
        </p:txBody>
      </p:sp>
      <p:sp>
        <p:nvSpPr>
          <p:cNvPr id="355" name="Shape 355"/>
          <p:cNvSpPr/>
          <p:nvPr/>
        </p:nvSpPr>
        <p:spPr>
          <a:xfrm>
            <a:off x="6840151" y="3114525"/>
            <a:ext cx="1943100" cy="1197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[“AAGGAAAA”,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“AA</a:t>
            </a: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TTCCCC”,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“CCGGAAAA”,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“CCTTCCCC”]</a:t>
            </a:r>
          </a:p>
        </p:txBody>
      </p:sp>
      <p:sp>
        <p:nvSpPr>
          <p:cNvPr id="356" name="Shape 356"/>
          <p:cNvSpPr/>
          <p:nvPr/>
        </p:nvSpPr>
        <p:spPr>
          <a:xfrm rot="1600">
            <a:off x="5073907" y="1654598"/>
            <a:ext cx="644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/>
          <p:nvPr/>
        </p:nvSpPr>
        <p:spPr>
          <a:xfrm rot="1600">
            <a:off x="5073907" y="3648848"/>
            <a:ext cx="6447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Codon: Promoter Swapping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0" y="2453650"/>
            <a:ext cx="9254100" cy="6561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replacePromoter[x](locateGenes(hostStrain, "YFG*"), promoters)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781700" y="2506150"/>
            <a:ext cx="4566000" cy="393600"/>
          </a:xfrm>
          <a:prstGeom prst="rect">
            <a:avLst/>
          </a:prstGeom>
          <a:solidFill>
            <a:srgbClr val="FFC000">
              <a:alpha val="2730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7515875" y="2506150"/>
            <a:ext cx="1446600" cy="393600"/>
          </a:xfrm>
          <a:prstGeom prst="rect">
            <a:avLst/>
          </a:prstGeom>
          <a:solidFill>
            <a:srgbClr val="FFC000">
              <a:alpha val="2730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0" y="2506150"/>
            <a:ext cx="2689800" cy="393600"/>
          </a:xfrm>
          <a:prstGeom prst="rect">
            <a:avLst/>
          </a:prstGeom>
          <a:solidFill>
            <a:srgbClr val="FFC000">
              <a:alpha val="2730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Codon: 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Promoter </a:t>
            </a:r>
            <a:r>
              <a:rPr lang="en"/>
              <a:t>S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wapping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47600" y="4456800"/>
            <a:ext cx="9687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replacePromoter[x](locateGenes(hostStrain, "YFG*"), promoters)</a:t>
            </a:r>
          </a:p>
        </p:txBody>
      </p:sp>
      <p:pic>
        <p:nvPicPr>
          <p:cNvPr descr="promoter_green.png"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96" y="2132301"/>
            <a:ext cx="7810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oter_green_var_4.png"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396" y="3507313"/>
            <a:ext cx="7810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moter_green_var_5.png" id="375" name="Shape 3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396" y="2781707"/>
            <a:ext cx="7810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ds_blue_var_3.png" id="376" name="Shape 3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536" y="2457004"/>
            <a:ext cx="8382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ds_blue_var_4.png" id="377" name="Shape 3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5536" y="3182610"/>
            <a:ext cx="8382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_seq_color.png" id="378" name="Shape 3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1625" y="707962"/>
            <a:ext cx="4892838" cy="913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_seq_color_var1.png" id="379" name="Shape 3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57891" y="1586334"/>
            <a:ext cx="3940633" cy="735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_seq_color_var2.png" id="380" name="Shape 3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7891" y="2851873"/>
            <a:ext cx="3940633" cy="735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_seq_color_var3.png" id="381" name="Shape 38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57891" y="2219104"/>
            <a:ext cx="3940633" cy="735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ll_seq_color_var4.png" id="382" name="Shape 3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57891" y="3484642"/>
            <a:ext cx="3940633" cy="735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Shape 383"/>
          <p:cNvCxnSpPr/>
          <p:nvPr/>
        </p:nvCxnSpPr>
        <p:spPr>
          <a:xfrm>
            <a:off x="6646625" y="4201675"/>
            <a:ext cx="51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384" name="Shape 384"/>
          <p:cNvSpPr txBox="1"/>
          <p:nvPr/>
        </p:nvSpPr>
        <p:spPr>
          <a:xfrm>
            <a:off x="3064675" y="1502250"/>
            <a:ext cx="838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YFG2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563975" y="2828313"/>
            <a:ext cx="351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86" name="Shape 386"/>
          <p:cNvSpPr/>
          <p:nvPr/>
        </p:nvSpPr>
        <p:spPr>
          <a:xfrm>
            <a:off x="2484325" y="2781700"/>
            <a:ext cx="474600" cy="474600"/>
          </a:xfrm>
          <a:prstGeom prst="mathMultiply">
            <a:avLst>
              <a:gd fmla="val 16993" name="adj1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4252425" y="2902450"/>
            <a:ext cx="548400" cy="273300"/>
          </a:xfrm>
          <a:prstGeom prst="mathEqual">
            <a:avLst>
              <a:gd fmla="val 23520" name="adj1"/>
              <a:gd fmla="val 16428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/>
        </p:nvSpPr>
        <p:spPr>
          <a:xfrm>
            <a:off x="775450" y="1502250"/>
            <a:ext cx="838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YFG1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How well do DNA Specifications work?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Demonstration of mapping</a:t>
            </a:r>
          </a:p>
        </p:txBody>
      </p:sp>
      <p:grpSp>
        <p:nvGrpSpPr>
          <p:cNvPr id="399" name="Shape 399"/>
          <p:cNvGrpSpPr/>
          <p:nvPr/>
        </p:nvGrpSpPr>
        <p:grpSpPr>
          <a:xfrm>
            <a:off x="3966550" y="1967980"/>
            <a:ext cx="5184750" cy="2133008"/>
            <a:chOff x="-121050" y="600717"/>
            <a:chExt cx="5184750" cy="2133008"/>
          </a:xfrm>
        </p:grpSpPr>
        <p:cxnSp>
          <p:nvCxnSpPr>
            <p:cNvPr id="400" name="Shape 400"/>
            <p:cNvCxnSpPr>
              <a:stCxn id="401" idx="0"/>
              <a:endCxn id="402" idx="3"/>
            </p:cNvCxnSpPr>
            <p:nvPr/>
          </p:nvCxnSpPr>
          <p:spPr>
            <a:xfrm flipH="1" rot="5400000">
              <a:off x="2569400" y="881517"/>
              <a:ext cx="655800" cy="6120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Shape 403"/>
            <p:cNvCxnSpPr>
              <a:stCxn id="404" idx="0"/>
              <a:endCxn id="401" idx="3"/>
            </p:cNvCxnSpPr>
            <p:nvPr/>
          </p:nvCxnSpPr>
          <p:spPr>
            <a:xfrm flipH="1" rot="5400000">
              <a:off x="3815700" y="1913975"/>
              <a:ext cx="655800" cy="3765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5" name="Shape 405"/>
            <p:cNvCxnSpPr>
              <a:stCxn id="406" idx="0"/>
              <a:endCxn id="401" idx="1"/>
            </p:cNvCxnSpPr>
            <p:nvPr/>
          </p:nvCxnSpPr>
          <p:spPr>
            <a:xfrm rot="-5400000">
              <a:off x="1817575" y="1796225"/>
              <a:ext cx="655800" cy="6120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2" name="Shape 402"/>
            <p:cNvSpPr/>
            <p:nvPr/>
          </p:nvSpPr>
          <p:spPr>
            <a:xfrm>
              <a:off x="1087525" y="600717"/>
              <a:ext cx="1503900" cy="517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concat[x]()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-121050" y="1781575"/>
              <a:ext cx="1410900" cy="303600"/>
            </a:xfrm>
            <a:prstGeom prst="rect">
              <a:avLst/>
            </a:prstGeom>
            <a:solidFill>
              <a:srgbClr val="A8D08C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Promoters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1408975" y="2430125"/>
              <a:ext cx="861000" cy="303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CDSs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3600000" y="2430125"/>
              <a:ext cx="1463700" cy="3036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Terminators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2451350" y="1515417"/>
              <a:ext cx="1503900" cy="517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concat[x]()</a:t>
              </a:r>
            </a:p>
          </p:txBody>
        </p:sp>
        <p:cxnSp>
          <p:nvCxnSpPr>
            <p:cNvPr id="408" name="Shape 408"/>
            <p:cNvCxnSpPr>
              <a:stCxn id="407" idx="0"/>
              <a:endCxn id="402" idx="1"/>
            </p:cNvCxnSpPr>
            <p:nvPr/>
          </p:nvCxnSpPr>
          <p:spPr>
            <a:xfrm rot="-5400000">
              <a:off x="375000" y="1069075"/>
              <a:ext cx="921900" cy="503100"/>
            </a:xfrm>
            <a:prstGeom prst="bentConnector2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09" name="Shape 409"/>
          <p:cNvSpPr txBox="1"/>
          <p:nvPr/>
        </p:nvSpPr>
        <p:spPr>
          <a:xfrm>
            <a:off x="4392400" y="1494875"/>
            <a:ext cx="410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A8D08C"/>
                </a:solidFill>
                <a:latin typeface="Courier New"/>
                <a:ea typeface="Courier New"/>
                <a:cs typeface="Courier New"/>
                <a:sym typeface="Courier New"/>
              </a:rPr>
              <a:t>Promoters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 sz="17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CDSs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 sz="170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Terminators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712750" y="1268673"/>
            <a:ext cx="2163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(1 * 2) + (3 * 4)</a:t>
            </a:r>
          </a:p>
        </p:txBody>
      </p:sp>
      <p:grpSp>
        <p:nvGrpSpPr>
          <p:cNvPr id="411" name="Shape 411"/>
          <p:cNvGrpSpPr/>
          <p:nvPr/>
        </p:nvGrpSpPr>
        <p:grpSpPr>
          <a:xfrm>
            <a:off x="377688" y="2079940"/>
            <a:ext cx="2986570" cy="2288999"/>
            <a:chOff x="4734188" y="810740"/>
            <a:chExt cx="2986570" cy="2288999"/>
          </a:xfrm>
        </p:grpSpPr>
        <p:sp>
          <p:nvSpPr>
            <p:cNvPr id="412" name="Shape 412"/>
            <p:cNvSpPr/>
            <p:nvPr/>
          </p:nvSpPr>
          <p:spPr>
            <a:xfrm>
              <a:off x="5896225" y="810740"/>
              <a:ext cx="598800" cy="5988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5135595" y="1633217"/>
              <a:ext cx="598800" cy="5988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6707285" y="1618243"/>
              <a:ext cx="598800" cy="5988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4734188" y="2500939"/>
              <a:ext cx="598800" cy="5988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5530111" y="2500939"/>
              <a:ext cx="598800" cy="5988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6326035" y="2500939"/>
              <a:ext cx="598800" cy="5988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7121958" y="2500939"/>
              <a:ext cx="598800" cy="59880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419" name="Shape 419"/>
            <p:cNvCxnSpPr>
              <a:stCxn id="415" idx="0"/>
              <a:endCxn id="413" idx="3"/>
            </p:cNvCxnSpPr>
            <p:nvPr/>
          </p:nvCxnSpPr>
          <p:spPr>
            <a:xfrm flipH="1" rot="10800000">
              <a:off x="5033588" y="2144239"/>
              <a:ext cx="189600" cy="356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Shape 420"/>
            <p:cNvCxnSpPr>
              <a:stCxn id="413" idx="5"/>
              <a:endCxn id="416" idx="0"/>
            </p:cNvCxnSpPr>
            <p:nvPr/>
          </p:nvCxnSpPr>
          <p:spPr>
            <a:xfrm>
              <a:off x="5646703" y="2144324"/>
              <a:ext cx="182700" cy="356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Shape 421"/>
            <p:cNvCxnSpPr>
              <a:stCxn id="414" idx="3"/>
              <a:endCxn id="417" idx="0"/>
            </p:cNvCxnSpPr>
            <p:nvPr/>
          </p:nvCxnSpPr>
          <p:spPr>
            <a:xfrm flipH="1">
              <a:off x="6625477" y="2129351"/>
              <a:ext cx="1695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Shape 422"/>
            <p:cNvCxnSpPr>
              <a:stCxn id="414" idx="5"/>
              <a:endCxn id="418" idx="0"/>
            </p:cNvCxnSpPr>
            <p:nvPr/>
          </p:nvCxnSpPr>
          <p:spPr>
            <a:xfrm>
              <a:off x="7218393" y="2129351"/>
              <a:ext cx="203100" cy="37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Shape 423"/>
            <p:cNvCxnSpPr>
              <a:stCxn id="412" idx="3"/>
              <a:endCxn id="413" idx="0"/>
            </p:cNvCxnSpPr>
            <p:nvPr/>
          </p:nvCxnSpPr>
          <p:spPr>
            <a:xfrm flipH="1">
              <a:off x="5434917" y="1321848"/>
              <a:ext cx="549000" cy="311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Shape 424"/>
            <p:cNvCxnSpPr>
              <a:stCxn id="412" idx="5"/>
              <a:endCxn id="414" idx="0"/>
            </p:cNvCxnSpPr>
            <p:nvPr/>
          </p:nvCxnSpPr>
          <p:spPr>
            <a:xfrm>
              <a:off x="6407333" y="1321848"/>
              <a:ext cx="599400" cy="296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/>
        </p:nvSpPr>
        <p:spPr>
          <a:xfrm>
            <a:off x="2196000" y="2637875"/>
            <a:ext cx="475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BOL combinatorial derivation.png"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888" y="754375"/>
            <a:ext cx="5732224" cy="404907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Demonstration of mapping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Shape 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3852" y="-1159841"/>
            <a:ext cx="11054760" cy="73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/>
          <p:nvPr/>
        </p:nvSpPr>
        <p:spPr>
          <a:xfrm>
            <a:off x="3641272" y="437981"/>
            <a:ext cx="4917300" cy="6858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Zach Palchick </a:t>
            </a:r>
            <a:r>
              <a:rPr b="1"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palchicz@zymergen.com</a:t>
            </a:r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3145934" y="-175192"/>
            <a:ext cx="3645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b="1" lang="en"/>
              <a:t> You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110218" y="887866"/>
            <a:ext cx="89337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3852" y="-1159841"/>
            <a:ext cx="11054760" cy="73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5873813" y="3779375"/>
            <a:ext cx="2132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Factory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850" y="1029896"/>
            <a:ext cx="6374301" cy="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Zymergen 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1175843" y="2297420"/>
            <a:ext cx="1481964" cy="1481964"/>
            <a:chOff x="2579810" y="3587779"/>
            <a:chExt cx="815700" cy="815700"/>
          </a:xfrm>
        </p:grpSpPr>
        <p:sp>
          <p:nvSpPr>
            <p:cNvPr id="134" name="Shape 134"/>
            <p:cNvSpPr/>
            <p:nvPr/>
          </p:nvSpPr>
          <p:spPr>
            <a:xfrm>
              <a:off x="2579810" y="3587779"/>
              <a:ext cx="815700" cy="815700"/>
            </a:xfrm>
            <a:prstGeom prst="ellipse">
              <a:avLst/>
            </a:prstGeom>
            <a:solidFill>
              <a:srgbClr val="EFEFF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2826724" y="3778866"/>
              <a:ext cx="321601" cy="433285"/>
              <a:chOff x="752475" y="3816351"/>
              <a:chExt cx="247500" cy="33345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787400" y="3911601"/>
                <a:ext cx="209400" cy="238200"/>
              </a:xfrm>
              <a:custGeom>
                <a:pathLst>
                  <a:path extrusionOk="0" h="120000" w="120000">
                    <a:moveTo>
                      <a:pt x="43598" y="45507"/>
                    </a:moveTo>
                    <a:lnTo>
                      <a:pt x="43598" y="45507"/>
                    </a:lnTo>
                    <a:cubicBezTo>
                      <a:pt x="43912" y="45046"/>
                      <a:pt x="44122" y="44400"/>
                      <a:pt x="44122" y="43753"/>
                    </a:cubicBezTo>
                    <a:lnTo>
                      <a:pt x="44122" y="21507"/>
                    </a:lnTo>
                    <a:lnTo>
                      <a:pt x="75144" y="21507"/>
                    </a:lnTo>
                    <a:lnTo>
                      <a:pt x="75144" y="43753"/>
                    </a:lnTo>
                    <a:cubicBezTo>
                      <a:pt x="75144" y="44400"/>
                      <a:pt x="75248" y="45046"/>
                      <a:pt x="75668" y="45507"/>
                    </a:cubicBezTo>
                    <a:lnTo>
                      <a:pt x="104174" y="87507"/>
                    </a:lnTo>
                    <a:cubicBezTo>
                      <a:pt x="105956" y="90276"/>
                      <a:pt x="110462" y="99415"/>
                      <a:pt x="107528" y="104676"/>
                    </a:cubicBezTo>
                    <a:cubicBezTo>
                      <a:pt x="103965" y="111046"/>
                      <a:pt x="100611" y="113076"/>
                      <a:pt x="94008" y="113076"/>
                    </a:cubicBezTo>
                    <a:lnTo>
                      <a:pt x="24943" y="113076"/>
                    </a:lnTo>
                    <a:cubicBezTo>
                      <a:pt x="17921" y="113076"/>
                      <a:pt x="12995" y="109938"/>
                      <a:pt x="10899" y="104123"/>
                    </a:cubicBezTo>
                    <a:cubicBezTo>
                      <a:pt x="8908" y="98676"/>
                      <a:pt x="13205" y="90092"/>
                      <a:pt x="14882" y="87600"/>
                    </a:cubicBezTo>
                    <a:lnTo>
                      <a:pt x="43598" y="45507"/>
                    </a:lnTo>
                    <a:close/>
                    <a:moveTo>
                      <a:pt x="84576" y="14676"/>
                    </a:moveTo>
                    <a:lnTo>
                      <a:pt x="84576" y="14676"/>
                    </a:lnTo>
                    <a:lnTo>
                      <a:pt x="34585" y="14676"/>
                    </a:lnTo>
                    <a:cubicBezTo>
                      <a:pt x="32174" y="14676"/>
                      <a:pt x="30288" y="12923"/>
                      <a:pt x="30288" y="10800"/>
                    </a:cubicBezTo>
                    <a:cubicBezTo>
                      <a:pt x="30288" y="8676"/>
                      <a:pt x="32174" y="6923"/>
                      <a:pt x="34585" y="6923"/>
                    </a:cubicBezTo>
                    <a:lnTo>
                      <a:pt x="84576" y="6923"/>
                    </a:lnTo>
                    <a:cubicBezTo>
                      <a:pt x="86986" y="6923"/>
                      <a:pt x="88978" y="8676"/>
                      <a:pt x="88978" y="10800"/>
                    </a:cubicBezTo>
                    <a:cubicBezTo>
                      <a:pt x="88978" y="12923"/>
                      <a:pt x="86986" y="14676"/>
                      <a:pt x="84576" y="14676"/>
                    </a:cubicBezTo>
                    <a:close/>
                    <a:moveTo>
                      <a:pt x="82899" y="42830"/>
                    </a:moveTo>
                    <a:lnTo>
                      <a:pt x="82899" y="42830"/>
                    </a:lnTo>
                    <a:lnTo>
                      <a:pt x="82899" y="21507"/>
                    </a:lnTo>
                    <a:lnTo>
                      <a:pt x="84576" y="21507"/>
                    </a:lnTo>
                    <a:cubicBezTo>
                      <a:pt x="91283" y="21507"/>
                      <a:pt x="96838" y="16707"/>
                      <a:pt x="96838" y="10800"/>
                    </a:cubicBezTo>
                    <a:cubicBezTo>
                      <a:pt x="96838" y="4892"/>
                      <a:pt x="91283" y="0"/>
                      <a:pt x="84576" y="0"/>
                    </a:cubicBezTo>
                    <a:lnTo>
                      <a:pt x="34585" y="0"/>
                    </a:lnTo>
                    <a:cubicBezTo>
                      <a:pt x="27877" y="0"/>
                      <a:pt x="22427" y="4892"/>
                      <a:pt x="22427" y="10800"/>
                    </a:cubicBezTo>
                    <a:cubicBezTo>
                      <a:pt x="22427" y="16707"/>
                      <a:pt x="27877" y="21507"/>
                      <a:pt x="34585" y="21507"/>
                    </a:cubicBezTo>
                    <a:lnTo>
                      <a:pt x="36262" y="21507"/>
                    </a:lnTo>
                    <a:lnTo>
                      <a:pt x="36262" y="42830"/>
                    </a:lnTo>
                    <a:lnTo>
                      <a:pt x="8069" y="84092"/>
                    </a:lnTo>
                    <a:cubicBezTo>
                      <a:pt x="7231" y="85384"/>
                      <a:pt x="0" y="96923"/>
                      <a:pt x="3458" y="106246"/>
                    </a:cubicBezTo>
                    <a:cubicBezTo>
                      <a:pt x="6602" y="114923"/>
                      <a:pt x="14462" y="120000"/>
                      <a:pt x="24943" y="120000"/>
                    </a:cubicBezTo>
                    <a:lnTo>
                      <a:pt x="94008" y="120000"/>
                    </a:lnTo>
                    <a:cubicBezTo>
                      <a:pt x="103755" y="120000"/>
                      <a:pt x="109624" y="116400"/>
                      <a:pt x="114550" y="107723"/>
                    </a:cubicBezTo>
                    <a:cubicBezTo>
                      <a:pt x="120000" y="98030"/>
                      <a:pt x="111301" y="84646"/>
                      <a:pt x="110986" y="84000"/>
                    </a:cubicBezTo>
                    <a:lnTo>
                      <a:pt x="82899" y="42830"/>
                    </a:lnTo>
                    <a:close/>
                  </a:path>
                </a:pathLst>
              </a:custGeom>
              <a:solidFill>
                <a:srgbClr val="2D417F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820738" y="3967163"/>
                <a:ext cx="141300" cy="155700"/>
              </a:xfrm>
              <a:custGeom>
                <a:pathLst>
                  <a:path extrusionOk="0" h="120000" w="120000">
                    <a:moveTo>
                      <a:pt x="64186" y="34004"/>
                    </a:moveTo>
                    <a:lnTo>
                      <a:pt x="64186" y="34004"/>
                    </a:lnTo>
                    <a:cubicBezTo>
                      <a:pt x="70542" y="44964"/>
                      <a:pt x="79534" y="59578"/>
                      <a:pt x="86201" y="70257"/>
                    </a:cubicBezTo>
                    <a:lnTo>
                      <a:pt x="86976" y="71662"/>
                    </a:lnTo>
                    <a:cubicBezTo>
                      <a:pt x="89612" y="76018"/>
                      <a:pt x="92868" y="80093"/>
                      <a:pt x="95813" y="84028"/>
                    </a:cubicBezTo>
                    <a:cubicBezTo>
                      <a:pt x="101240" y="91194"/>
                      <a:pt x="107441" y="99203"/>
                      <a:pt x="106356" y="103700"/>
                    </a:cubicBezTo>
                    <a:cubicBezTo>
                      <a:pt x="105891" y="105386"/>
                      <a:pt x="104186" y="106932"/>
                      <a:pt x="101395" y="108337"/>
                    </a:cubicBezTo>
                    <a:cubicBezTo>
                      <a:pt x="100155" y="108899"/>
                      <a:pt x="93953" y="110023"/>
                      <a:pt x="62325" y="109320"/>
                    </a:cubicBezTo>
                    <a:cubicBezTo>
                      <a:pt x="59844" y="109320"/>
                      <a:pt x="58139" y="109320"/>
                      <a:pt x="57364" y="109320"/>
                    </a:cubicBezTo>
                    <a:cubicBezTo>
                      <a:pt x="56744" y="109320"/>
                      <a:pt x="56279" y="109320"/>
                      <a:pt x="55658" y="109461"/>
                    </a:cubicBezTo>
                    <a:cubicBezTo>
                      <a:pt x="55193" y="109320"/>
                      <a:pt x="54573" y="109320"/>
                      <a:pt x="54108" y="109320"/>
                    </a:cubicBezTo>
                    <a:cubicBezTo>
                      <a:pt x="53178" y="109320"/>
                      <a:pt x="51937" y="109320"/>
                      <a:pt x="50077" y="109320"/>
                    </a:cubicBezTo>
                    <a:lnTo>
                      <a:pt x="49302" y="109320"/>
                    </a:lnTo>
                    <a:cubicBezTo>
                      <a:pt x="26046" y="110023"/>
                      <a:pt x="20465" y="109039"/>
                      <a:pt x="19224" y="108337"/>
                    </a:cubicBezTo>
                    <a:cubicBezTo>
                      <a:pt x="15968" y="106791"/>
                      <a:pt x="14263" y="105105"/>
                      <a:pt x="13798" y="103138"/>
                    </a:cubicBezTo>
                    <a:cubicBezTo>
                      <a:pt x="12403" y="97658"/>
                      <a:pt x="19534" y="88805"/>
                      <a:pt x="26511" y="80234"/>
                    </a:cubicBezTo>
                    <a:cubicBezTo>
                      <a:pt x="28527" y="77564"/>
                      <a:pt x="30852" y="74754"/>
                      <a:pt x="32868" y="72084"/>
                    </a:cubicBezTo>
                    <a:cubicBezTo>
                      <a:pt x="38139" y="64918"/>
                      <a:pt x="43565" y="56206"/>
                      <a:pt x="48992" y="47634"/>
                    </a:cubicBezTo>
                    <a:cubicBezTo>
                      <a:pt x="51782" y="43138"/>
                      <a:pt x="54418" y="38922"/>
                      <a:pt x="57054" y="34988"/>
                    </a:cubicBezTo>
                    <a:cubicBezTo>
                      <a:pt x="57519" y="34145"/>
                      <a:pt x="57829" y="33302"/>
                      <a:pt x="57829" y="32318"/>
                    </a:cubicBezTo>
                    <a:lnTo>
                      <a:pt x="57829" y="10538"/>
                    </a:lnTo>
                    <a:lnTo>
                      <a:pt x="63410" y="10538"/>
                    </a:lnTo>
                    <a:lnTo>
                      <a:pt x="63410" y="31475"/>
                    </a:lnTo>
                    <a:cubicBezTo>
                      <a:pt x="63410" y="32459"/>
                      <a:pt x="63720" y="33302"/>
                      <a:pt x="64186" y="34004"/>
                    </a:cubicBezTo>
                    <a:close/>
                    <a:moveTo>
                      <a:pt x="13643" y="117611"/>
                    </a:moveTo>
                    <a:lnTo>
                      <a:pt x="13643" y="117611"/>
                    </a:lnTo>
                    <a:cubicBezTo>
                      <a:pt x="17054" y="119297"/>
                      <a:pt x="23720" y="120000"/>
                      <a:pt x="35813" y="120000"/>
                    </a:cubicBezTo>
                    <a:cubicBezTo>
                      <a:pt x="39844" y="120000"/>
                      <a:pt x="44496" y="120000"/>
                      <a:pt x="49612" y="119859"/>
                    </a:cubicBezTo>
                    <a:cubicBezTo>
                      <a:pt x="51627" y="119718"/>
                      <a:pt x="53023" y="119718"/>
                      <a:pt x="53953" y="119718"/>
                    </a:cubicBezTo>
                    <a:cubicBezTo>
                      <a:pt x="54573" y="119718"/>
                      <a:pt x="55193" y="119718"/>
                      <a:pt x="55658" y="119578"/>
                    </a:cubicBezTo>
                    <a:cubicBezTo>
                      <a:pt x="56279" y="119718"/>
                      <a:pt x="56744" y="119718"/>
                      <a:pt x="57364" y="119718"/>
                    </a:cubicBezTo>
                    <a:cubicBezTo>
                      <a:pt x="58139" y="119718"/>
                      <a:pt x="59844" y="119718"/>
                      <a:pt x="62015" y="119859"/>
                    </a:cubicBezTo>
                    <a:cubicBezTo>
                      <a:pt x="69147" y="120000"/>
                      <a:pt x="75038" y="120000"/>
                      <a:pt x="80155" y="120000"/>
                    </a:cubicBezTo>
                    <a:cubicBezTo>
                      <a:pt x="95658" y="120000"/>
                      <a:pt x="103255" y="119297"/>
                      <a:pt x="106821" y="117611"/>
                    </a:cubicBezTo>
                    <a:cubicBezTo>
                      <a:pt x="112713" y="114660"/>
                      <a:pt x="116434" y="110725"/>
                      <a:pt x="117519" y="106088"/>
                    </a:cubicBezTo>
                    <a:cubicBezTo>
                      <a:pt x="120000" y="97096"/>
                      <a:pt x="112868" y="87822"/>
                      <a:pt x="105426" y="78126"/>
                    </a:cubicBezTo>
                    <a:cubicBezTo>
                      <a:pt x="102480" y="74332"/>
                      <a:pt x="99534" y="70398"/>
                      <a:pt x="97209" y="66604"/>
                    </a:cubicBezTo>
                    <a:lnTo>
                      <a:pt x="96279" y="65199"/>
                    </a:lnTo>
                    <a:cubicBezTo>
                      <a:pt x="89922" y="54941"/>
                      <a:pt x="81395" y="41030"/>
                      <a:pt x="75038" y="30210"/>
                    </a:cubicBezTo>
                    <a:lnTo>
                      <a:pt x="75038" y="7868"/>
                    </a:lnTo>
                    <a:cubicBezTo>
                      <a:pt x="75038" y="7728"/>
                      <a:pt x="75038" y="7447"/>
                      <a:pt x="75038" y="7306"/>
                    </a:cubicBezTo>
                    <a:cubicBezTo>
                      <a:pt x="75348" y="6604"/>
                      <a:pt x="75503" y="5901"/>
                      <a:pt x="75503" y="5339"/>
                    </a:cubicBezTo>
                    <a:cubicBezTo>
                      <a:pt x="75503" y="2388"/>
                      <a:pt x="72868" y="0"/>
                      <a:pt x="69612" y="0"/>
                    </a:cubicBezTo>
                    <a:lnTo>
                      <a:pt x="51627" y="0"/>
                    </a:lnTo>
                    <a:cubicBezTo>
                      <a:pt x="48372" y="0"/>
                      <a:pt x="45891" y="2388"/>
                      <a:pt x="45891" y="5339"/>
                    </a:cubicBezTo>
                    <a:cubicBezTo>
                      <a:pt x="45891" y="5901"/>
                      <a:pt x="46046" y="6604"/>
                      <a:pt x="46356" y="7306"/>
                    </a:cubicBezTo>
                    <a:cubicBezTo>
                      <a:pt x="46356" y="7447"/>
                      <a:pt x="46201" y="7728"/>
                      <a:pt x="46201" y="7868"/>
                    </a:cubicBezTo>
                    <a:lnTo>
                      <a:pt x="46201" y="30913"/>
                    </a:lnTo>
                    <a:cubicBezTo>
                      <a:pt x="43875" y="34426"/>
                      <a:pt x="41550" y="38360"/>
                      <a:pt x="38914" y="42576"/>
                    </a:cubicBezTo>
                    <a:cubicBezTo>
                      <a:pt x="33643" y="50866"/>
                      <a:pt x="28217" y="59437"/>
                      <a:pt x="23255" y="66182"/>
                    </a:cubicBezTo>
                    <a:cubicBezTo>
                      <a:pt x="21240" y="68852"/>
                      <a:pt x="19224" y="71381"/>
                      <a:pt x="17054" y="74051"/>
                    </a:cubicBezTo>
                    <a:cubicBezTo>
                      <a:pt x="8217" y="85011"/>
                      <a:pt x="0" y="95409"/>
                      <a:pt x="2480" y="105386"/>
                    </a:cubicBezTo>
                    <a:cubicBezTo>
                      <a:pt x="3720" y="110444"/>
                      <a:pt x="7441" y="114519"/>
                      <a:pt x="13643" y="117611"/>
                    </a:cubicBezTo>
                    <a:close/>
                  </a:path>
                </a:pathLst>
              </a:custGeom>
              <a:solidFill>
                <a:srgbClr val="2D417F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752475" y="3816351"/>
                <a:ext cx="247500" cy="241200"/>
              </a:xfrm>
              <a:custGeom>
                <a:pathLst>
                  <a:path extrusionOk="0" h="120000" w="120000">
                    <a:moveTo>
                      <a:pt x="24284" y="120000"/>
                    </a:moveTo>
                    <a:lnTo>
                      <a:pt x="24284" y="120000"/>
                    </a:lnTo>
                    <a:lnTo>
                      <a:pt x="25618" y="113338"/>
                    </a:lnTo>
                    <a:lnTo>
                      <a:pt x="22416" y="112699"/>
                    </a:lnTo>
                    <a:cubicBezTo>
                      <a:pt x="11653" y="110418"/>
                      <a:pt x="11119" y="100745"/>
                      <a:pt x="11208" y="97916"/>
                    </a:cubicBezTo>
                    <a:cubicBezTo>
                      <a:pt x="11386" y="91802"/>
                      <a:pt x="14766" y="84866"/>
                      <a:pt x="20459" y="84045"/>
                    </a:cubicBezTo>
                    <a:cubicBezTo>
                      <a:pt x="21971" y="83863"/>
                      <a:pt x="23128" y="82585"/>
                      <a:pt x="23306" y="81125"/>
                    </a:cubicBezTo>
                    <a:cubicBezTo>
                      <a:pt x="23484" y="79574"/>
                      <a:pt x="22683" y="78114"/>
                      <a:pt x="21260" y="77566"/>
                    </a:cubicBezTo>
                    <a:cubicBezTo>
                      <a:pt x="10407" y="72821"/>
                      <a:pt x="6671" y="66068"/>
                      <a:pt x="9162" y="55574"/>
                    </a:cubicBezTo>
                    <a:cubicBezTo>
                      <a:pt x="11653" y="45262"/>
                      <a:pt x="22238" y="40334"/>
                      <a:pt x="30600" y="42250"/>
                    </a:cubicBezTo>
                    <a:cubicBezTo>
                      <a:pt x="32201" y="42615"/>
                      <a:pt x="33802" y="41703"/>
                      <a:pt x="34425" y="40152"/>
                    </a:cubicBezTo>
                    <a:cubicBezTo>
                      <a:pt x="34959" y="38600"/>
                      <a:pt x="34336" y="36775"/>
                      <a:pt x="32913" y="35954"/>
                    </a:cubicBezTo>
                    <a:cubicBezTo>
                      <a:pt x="29799" y="34220"/>
                      <a:pt x="28821" y="31300"/>
                      <a:pt x="28554" y="29110"/>
                    </a:cubicBezTo>
                    <a:cubicBezTo>
                      <a:pt x="28020" y="24821"/>
                      <a:pt x="29799" y="20167"/>
                      <a:pt x="33091" y="17064"/>
                    </a:cubicBezTo>
                    <a:cubicBezTo>
                      <a:pt x="36026" y="14326"/>
                      <a:pt x="40741" y="13140"/>
                      <a:pt x="45011" y="14053"/>
                    </a:cubicBezTo>
                    <a:cubicBezTo>
                      <a:pt x="47146" y="14509"/>
                      <a:pt x="50882" y="15969"/>
                      <a:pt x="52661" y="20167"/>
                    </a:cubicBezTo>
                    <a:cubicBezTo>
                      <a:pt x="53194" y="21536"/>
                      <a:pt x="54707" y="22357"/>
                      <a:pt x="56130" y="22174"/>
                    </a:cubicBezTo>
                    <a:cubicBezTo>
                      <a:pt x="57553" y="21992"/>
                      <a:pt x="58799" y="20806"/>
                      <a:pt x="58977" y="19346"/>
                    </a:cubicBezTo>
                    <a:cubicBezTo>
                      <a:pt x="60400" y="10494"/>
                      <a:pt x="67783" y="6752"/>
                      <a:pt x="74633" y="7117"/>
                    </a:cubicBezTo>
                    <a:cubicBezTo>
                      <a:pt x="81571" y="7391"/>
                      <a:pt x="88865" y="11771"/>
                      <a:pt x="89399" y="20714"/>
                    </a:cubicBezTo>
                    <a:lnTo>
                      <a:pt x="89488" y="22174"/>
                    </a:lnTo>
                    <a:lnTo>
                      <a:pt x="86908" y="23178"/>
                    </a:lnTo>
                    <a:lnTo>
                      <a:pt x="89310" y="29566"/>
                    </a:lnTo>
                    <a:lnTo>
                      <a:pt x="92424" y="28380"/>
                    </a:lnTo>
                    <a:cubicBezTo>
                      <a:pt x="97138" y="26555"/>
                      <a:pt x="101319" y="28015"/>
                      <a:pt x="103899" y="29566"/>
                    </a:cubicBezTo>
                    <a:cubicBezTo>
                      <a:pt x="108791" y="32577"/>
                      <a:pt x="111816" y="37688"/>
                      <a:pt x="112260" y="41247"/>
                    </a:cubicBezTo>
                    <a:cubicBezTo>
                      <a:pt x="113951" y="53110"/>
                      <a:pt x="107724" y="63422"/>
                      <a:pt x="97049" y="66433"/>
                    </a:cubicBezTo>
                    <a:lnTo>
                      <a:pt x="93847" y="67254"/>
                    </a:lnTo>
                    <a:lnTo>
                      <a:pt x="95626" y="73825"/>
                    </a:lnTo>
                    <a:lnTo>
                      <a:pt x="98828" y="73003"/>
                    </a:lnTo>
                    <a:cubicBezTo>
                      <a:pt x="105233" y="71178"/>
                      <a:pt x="110837" y="67072"/>
                      <a:pt x="114573" y="61323"/>
                    </a:cubicBezTo>
                    <a:cubicBezTo>
                      <a:pt x="118487" y="55300"/>
                      <a:pt x="120000" y="48000"/>
                      <a:pt x="118843" y="40243"/>
                    </a:cubicBezTo>
                    <a:cubicBezTo>
                      <a:pt x="118042" y="34129"/>
                      <a:pt x="113239" y="27376"/>
                      <a:pt x="107279" y="23726"/>
                    </a:cubicBezTo>
                    <a:cubicBezTo>
                      <a:pt x="103721" y="21536"/>
                      <a:pt x="99896" y="20623"/>
                      <a:pt x="96071" y="20714"/>
                    </a:cubicBezTo>
                    <a:lnTo>
                      <a:pt x="96071" y="20258"/>
                    </a:lnTo>
                    <a:cubicBezTo>
                      <a:pt x="95181" y="7209"/>
                      <a:pt x="84507" y="730"/>
                      <a:pt x="74899" y="273"/>
                    </a:cubicBezTo>
                    <a:cubicBezTo>
                      <a:pt x="67872" y="0"/>
                      <a:pt x="58888" y="2828"/>
                      <a:pt x="54529" y="11498"/>
                    </a:cubicBezTo>
                    <a:cubicBezTo>
                      <a:pt x="52305" y="9490"/>
                      <a:pt x="49547" y="8121"/>
                      <a:pt x="46434" y="7391"/>
                    </a:cubicBezTo>
                    <a:cubicBezTo>
                      <a:pt x="40029" y="6022"/>
                      <a:pt x="33180" y="7756"/>
                      <a:pt x="28554" y="12045"/>
                    </a:cubicBezTo>
                    <a:cubicBezTo>
                      <a:pt x="23839" y="16517"/>
                      <a:pt x="21171" y="23543"/>
                      <a:pt x="21971" y="29931"/>
                    </a:cubicBezTo>
                    <a:cubicBezTo>
                      <a:pt x="22149" y="31847"/>
                      <a:pt x="22683" y="33581"/>
                      <a:pt x="23395" y="35224"/>
                    </a:cubicBezTo>
                    <a:cubicBezTo>
                      <a:pt x="13343" y="36593"/>
                      <a:pt x="5159" y="43984"/>
                      <a:pt x="2757" y="53931"/>
                    </a:cubicBezTo>
                    <a:cubicBezTo>
                      <a:pt x="0" y="65338"/>
                      <a:pt x="3202" y="74281"/>
                      <a:pt x="12364" y="80395"/>
                    </a:cubicBezTo>
                    <a:cubicBezTo>
                      <a:pt x="7828" y="84136"/>
                      <a:pt x="4803" y="90707"/>
                      <a:pt x="4625" y="97642"/>
                    </a:cubicBezTo>
                    <a:cubicBezTo>
                      <a:pt x="4269" y="108593"/>
                      <a:pt x="10674" y="117171"/>
                      <a:pt x="20993" y="119361"/>
                    </a:cubicBezTo>
                    <a:lnTo>
                      <a:pt x="24284" y="120000"/>
                    </a:lnTo>
                    <a:close/>
                  </a:path>
                </a:pathLst>
              </a:custGeom>
              <a:solidFill>
                <a:srgbClr val="2D417F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847725" y="3860801"/>
                <a:ext cx="68400" cy="38100"/>
              </a:xfrm>
              <a:custGeom>
                <a:pathLst>
                  <a:path extrusionOk="0" h="120000" w="120000">
                    <a:moveTo>
                      <a:pt x="1914" y="92038"/>
                    </a:moveTo>
                    <a:lnTo>
                      <a:pt x="1914" y="92038"/>
                    </a:lnTo>
                    <a:lnTo>
                      <a:pt x="0" y="113592"/>
                    </a:lnTo>
                    <a:lnTo>
                      <a:pt x="23617" y="120000"/>
                    </a:lnTo>
                    <a:lnTo>
                      <a:pt x="25531" y="98446"/>
                    </a:lnTo>
                    <a:cubicBezTo>
                      <a:pt x="27446" y="70485"/>
                      <a:pt x="41170" y="46601"/>
                      <a:pt x="55531" y="45436"/>
                    </a:cubicBezTo>
                    <a:cubicBezTo>
                      <a:pt x="73404" y="43689"/>
                      <a:pt x="85851" y="50679"/>
                      <a:pt x="94468" y="66990"/>
                    </a:cubicBezTo>
                    <a:lnTo>
                      <a:pt x="102446" y="82718"/>
                    </a:lnTo>
                    <a:lnTo>
                      <a:pt x="120000" y="53009"/>
                    </a:lnTo>
                    <a:lnTo>
                      <a:pt x="111702" y="37281"/>
                    </a:lnTo>
                    <a:cubicBezTo>
                      <a:pt x="98297" y="11650"/>
                      <a:pt x="79148" y="0"/>
                      <a:pt x="54255" y="1747"/>
                    </a:cubicBezTo>
                    <a:cubicBezTo>
                      <a:pt x="28723" y="4077"/>
                      <a:pt x="5425" y="43689"/>
                      <a:pt x="1914" y="92038"/>
                    </a:cubicBezTo>
                    <a:close/>
                  </a:path>
                </a:pathLst>
              </a:custGeom>
              <a:solidFill>
                <a:srgbClr val="2D417F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endParaRPr>
              </a:p>
            </p:txBody>
          </p:sp>
        </p:grpSp>
      </p:grpSp>
      <p:grpSp>
        <p:nvGrpSpPr>
          <p:cNvPr id="140" name="Shape 140"/>
          <p:cNvGrpSpPr/>
          <p:nvPr/>
        </p:nvGrpSpPr>
        <p:grpSpPr>
          <a:xfrm>
            <a:off x="6199176" y="2297418"/>
            <a:ext cx="1481964" cy="1481964"/>
            <a:chOff x="1523585" y="3587779"/>
            <a:chExt cx="815700" cy="815700"/>
          </a:xfrm>
        </p:grpSpPr>
        <p:sp>
          <p:nvSpPr>
            <p:cNvPr id="141" name="Shape 141"/>
            <p:cNvSpPr/>
            <p:nvPr/>
          </p:nvSpPr>
          <p:spPr>
            <a:xfrm>
              <a:off x="1523585" y="3587779"/>
              <a:ext cx="815700" cy="815700"/>
            </a:xfrm>
            <a:prstGeom prst="ellipse">
              <a:avLst/>
            </a:prstGeom>
            <a:solidFill>
              <a:srgbClr val="EFEFF0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729276" y="3792438"/>
              <a:ext cx="404400" cy="406500"/>
            </a:xfrm>
            <a:custGeom>
              <a:pathLst>
                <a:path extrusionOk="0" h="120000" w="120000">
                  <a:moveTo>
                    <a:pt x="85111" y="12168"/>
                  </a:moveTo>
                  <a:lnTo>
                    <a:pt x="85111" y="12168"/>
                  </a:lnTo>
                  <a:cubicBezTo>
                    <a:pt x="81594" y="12168"/>
                    <a:pt x="78710" y="15123"/>
                    <a:pt x="78710" y="18640"/>
                  </a:cubicBezTo>
                  <a:cubicBezTo>
                    <a:pt x="78710" y="22227"/>
                    <a:pt x="81594" y="25111"/>
                    <a:pt x="85111" y="25111"/>
                  </a:cubicBezTo>
                  <a:cubicBezTo>
                    <a:pt x="88698" y="25111"/>
                    <a:pt x="91652" y="22227"/>
                    <a:pt x="91652" y="18640"/>
                  </a:cubicBezTo>
                  <a:cubicBezTo>
                    <a:pt x="91652" y="15123"/>
                    <a:pt x="88698" y="12168"/>
                    <a:pt x="85111" y="12168"/>
                  </a:cubicBezTo>
                  <a:close/>
                  <a:moveTo>
                    <a:pt x="49871" y="25603"/>
                  </a:moveTo>
                  <a:lnTo>
                    <a:pt x="49871" y="25603"/>
                  </a:lnTo>
                  <a:lnTo>
                    <a:pt x="50363" y="26799"/>
                  </a:lnTo>
                  <a:cubicBezTo>
                    <a:pt x="51277" y="28769"/>
                    <a:pt x="51699" y="30879"/>
                    <a:pt x="51699" y="33059"/>
                  </a:cubicBezTo>
                  <a:lnTo>
                    <a:pt x="51699" y="34677"/>
                  </a:lnTo>
                  <a:lnTo>
                    <a:pt x="75404" y="24900"/>
                  </a:lnTo>
                  <a:lnTo>
                    <a:pt x="74912" y="23845"/>
                  </a:lnTo>
                  <a:cubicBezTo>
                    <a:pt x="74419" y="23001"/>
                    <a:pt x="74138" y="22086"/>
                    <a:pt x="73927" y="21101"/>
                  </a:cubicBezTo>
                  <a:lnTo>
                    <a:pt x="73645" y="20046"/>
                  </a:lnTo>
                  <a:lnTo>
                    <a:pt x="49871" y="25603"/>
                  </a:lnTo>
                  <a:close/>
                  <a:moveTo>
                    <a:pt x="36647" y="23001"/>
                  </a:moveTo>
                  <a:lnTo>
                    <a:pt x="36647" y="23001"/>
                  </a:lnTo>
                  <a:cubicBezTo>
                    <a:pt x="31090" y="23001"/>
                    <a:pt x="26588" y="27502"/>
                    <a:pt x="26588" y="33059"/>
                  </a:cubicBezTo>
                  <a:cubicBezTo>
                    <a:pt x="26588" y="38546"/>
                    <a:pt x="31090" y="43118"/>
                    <a:pt x="36647" y="43118"/>
                  </a:cubicBezTo>
                  <a:cubicBezTo>
                    <a:pt x="42203" y="43118"/>
                    <a:pt x="46705" y="38546"/>
                    <a:pt x="46705" y="33059"/>
                  </a:cubicBezTo>
                  <a:cubicBezTo>
                    <a:pt x="46705" y="27502"/>
                    <a:pt x="42203" y="23001"/>
                    <a:pt x="36647" y="23001"/>
                  </a:cubicBezTo>
                  <a:close/>
                  <a:moveTo>
                    <a:pt x="92778" y="62954"/>
                  </a:moveTo>
                  <a:lnTo>
                    <a:pt x="92778" y="62954"/>
                  </a:lnTo>
                  <a:cubicBezTo>
                    <a:pt x="92075" y="62954"/>
                    <a:pt x="91441" y="62672"/>
                    <a:pt x="91019" y="62180"/>
                  </a:cubicBezTo>
                  <a:cubicBezTo>
                    <a:pt x="90035" y="61195"/>
                    <a:pt x="90035" y="59648"/>
                    <a:pt x="91019" y="58663"/>
                  </a:cubicBezTo>
                  <a:cubicBezTo>
                    <a:pt x="94185" y="55427"/>
                    <a:pt x="94185" y="50152"/>
                    <a:pt x="91019" y="46987"/>
                  </a:cubicBezTo>
                  <a:cubicBezTo>
                    <a:pt x="89402" y="45369"/>
                    <a:pt x="87362" y="44525"/>
                    <a:pt x="85111" y="44525"/>
                  </a:cubicBezTo>
                  <a:cubicBezTo>
                    <a:pt x="82930" y="44525"/>
                    <a:pt x="80890" y="45369"/>
                    <a:pt x="79273" y="46987"/>
                  </a:cubicBezTo>
                  <a:cubicBezTo>
                    <a:pt x="76107" y="50152"/>
                    <a:pt x="76107" y="55427"/>
                    <a:pt x="79273" y="58663"/>
                  </a:cubicBezTo>
                  <a:cubicBezTo>
                    <a:pt x="80257" y="59648"/>
                    <a:pt x="80257" y="61195"/>
                    <a:pt x="79273" y="62180"/>
                  </a:cubicBezTo>
                  <a:cubicBezTo>
                    <a:pt x="78851" y="62672"/>
                    <a:pt x="78218" y="62954"/>
                    <a:pt x="77514" y="62954"/>
                  </a:cubicBezTo>
                  <a:cubicBezTo>
                    <a:pt x="76881" y="62954"/>
                    <a:pt x="76248" y="62672"/>
                    <a:pt x="75756" y="62180"/>
                  </a:cubicBezTo>
                  <a:cubicBezTo>
                    <a:pt x="73223" y="59718"/>
                    <a:pt x="71817" y="56342"/>
                    <a:pt x="71817" y="52825"/>
                  </a:cubicBezTo>
                  <a:cubicBezTo>
                    <a:pt x="71817" y="49237"/>
                    <a:pt x="73223" y="45932"/>
                    <a:pt x="75756" y="43399"/>
                  </a:cubicBezTo>
                  <a:cubicBezTo>
                    <a:pt x="77444" y="41711"/>
                    <a:pt x="79554" y="40515"/>
                    <a:pt x="81805" y="39953"/>
                  </a:cubicBezTo>
                  <a:lnTo>
                    <a:pt x="82649" y="39742"/>
                  </a:lnTo>
                  <a:lnTo>
                    <a:pt x="82649" y="29894"/>
                  </a:lnTo>
                  <a:lnTo>
                    <a:pt x="81875" y="29683"/>
                  </a:lnTo>
                  <a:cubicBezTo>
                    <a:pt x="81172" y="29472"/>
                    <a:pt x="80539" y="29191"/>
                    <a:pt x="79906" y="28909"/>
                  </a:cubicBezTo>
                  <a:lnTo>
                    <a:pt x="79484" y="28698"/>
                  </a:lnTo>
                  <a:lnTo>
                    <a:pt x="50152" y="40726"/>
                  </a:lnTo>
                  <a:cubicBezTo>
                    <a:pt x="50082" y="40797"/>
                    <a:pt x="49941" y="40797"/>
                    <a:pt x="49871" y="40867"/>
                  </a:cubicBezTo>
                  <a:lnTo>
                    <a:pt x="49519" y="40937"/>
                  </a:lnTo>
                  <a:lnTo>
                    <a:pt x="49237" y="41289"/>
                  </a:lnTo>
                  <a:cubicBezTo>
                    <a:pt x="46424" y="45580"/>
                    <a:pt x="41711" y="48112"/>
                    <a:pt x="36647" y="48112"/>
                  </a:cubicBezTo>
                  <a:cubicBezTo>
                    <a:pt x="28276" y="48112"/>
                    <a:pt x="21524" y="41359"/>
                    <a:pt x="21524" y="33059"/>
                  </a:cubicBezTo>
                  <a:cubicBezTo>
                    <a:pt x="21524" y="29542"/>
                    <a:pt x="22719" y="26166"/>
                    <a:pt x="24900" y="23493"/>
                  </a:cubicBezTo>
                  <a:lnTo>
                    <a:pt x="25252" y="23141"/>
                  </a:lnTo>
                  <a:lnTo>
                    <a:pt x="25181" y="22649"/>
                  </a:lnTo>
                  <a:lnTo>
                    <a:pt x="23352" y="2672"/>
                  </a:lnTo>
                  <a:cubicBezTo>
                    <a:pt x="23212" y="1336"/>
                    <a:pt x="24267" y="70"/>
                    <a:pt x="25603" y="0"/>
                  </a:cubicBezTo>
                  <a:lnTo>
                    <a:pt x="25674" y="0"/>
                  </a:lnTo>
                  <a:cubicBezTo>
                    <a:pt x="27151" y="0"/>
                    <a:pt x="28206" y="984"/>
                    <a:pt x="28347" y="2250"/>
                  </a:cubicBezTo>
                  <a:lnTo>
                    <a:pt x="29894" y="19413"/>
                  </a:lnTo>
                  <a:lnTo>
                    <a:pt x="31230" y="18921"/>
                  </a:lnTo>
                  <a:cubicBezTo>
                    <a:pt x="32989" y="18288"/>
                    <a:pt x="34747" y="17936"/>
                    <a:pt x="36647" y="17936"/>
                  </a:cubicBezTo>
                  <a:cubicBezTo>
                    <a:pt x="38475" y="17936"/>
                    <a:pt x="40304" y="18288"/>
                    <a:pt x="41992" y="18921"/>
                  </a:cubicBezTo>
                  <a:lnTo>
                    <a:pt x="43329" y="19413"/>
                  </a:lnTo>
                  <a:lnTo>
                    <a:pt x="44876" y="2250"/>
                  </a:lnTo>
                  <a:cubicBezTo>
                    <a:pt x="45017" y="914"/>
                    <a:pt x="46072" y="0"/>
                    <a:pt x="47409" y="0"/>
                  </a:cubicBezTo>
                  <a:cubicBezTo>
                    <a:pt x="48323" y="70"/>
                    <a:pt x="48886" y="351"/>
                    <a:pt x="49308" y="844"/>
                  </a:cubicBezTo>
                  <a:cubicBezTo>
                    <a:pt x="49800" y="1406"/>
                    <a:pt x="50011" y="2039"/>
                    <a:pt x="49941" y="2672"/>
                  </a:cubicBezTo>
                  <a:lnTo>
                    <a:pt x="48253" y="20820"/>
                  </a:lnTo>
                  <a:lnTo>
                    <a:pt x="74349" y="14701"/>
                  </a:lnTo>
                  <a:lnTo>
                    <a:pt x="74560" y="14208"/>
                  </a:lnTo>
                  <a:cubicBezTo>
                    <a:pt x="76318" y="9917"/>
                    <a:pt x="80539" y="7174"/>
                    <a:pt x="85111" y="7174"/>
                  </a:cubicBezTo>
                  <a:cubicBezTo>
                    <a:pt x="91512" y="7174"/>
                    <a:pt x="96647" y="12309"/>
                    <a:pt x="96647" y="18640"/>
                  </a:cubicBezTo>
                  <a:cubicBezTo>
                    <a:pt x="96647" y="23704"/>
                    <a:pt x="93270" y="28276"/>
                    <a:pt x="88417" y="29683"/>
                  </a:cubicBezTo>
                  <a:lnTo>
                    <a:pt x="87643" y="29894"/>
                  </a:lnTo>
                  <a:lnTo>
                    <a:pt x="87643" y="39742"/>
                  </a:lnTo>
                  <a:lnTo>
                    <a:pt x="88487" y="39953"/>
                  </a:lnTo>
                  <a:cubicBezTo>
                    <a:pt x="90738" y="40515"/>
                    <a:pt x="92848" y="41711"/>
                    <a:pt x="94536" y="43399"/>
                  </a:cubicBezTo>
                  <a:cubicBezTo>
                    <a:pt x="99742" y="48604"/>
                    <a:pt x="99742" y="57045"/>
                    <a:pt x="94536" y="62180"/>
                  </a:cubicBezTo>
                  <a:cubicBezTo>
                    <a:pt x="94044" y="62672"/>
                    <a:pt x="93411" y="62954"/>
                    <a:pt x="92778" y="62954"/>
                  </a:cubicBezTo>
                  <a:close/>
                  <a:moveTo>
                    <a:pt x="13294" y="109237"/>
                  </a:moveTo>
                  <a:lnTo>
                    <a:pt x="13294" y="109237"/>
                  </a:lnTo>
                  <a:cubicBezTo>
                    <a:pt x="11887" y="109237"/>
                    <a:pt x="10762" y="108112"/>
                    <a:pt x="10762" y="106705"/>
                  </a:cubicBezTo>
                  <a:cubicBezTo>
                    <a:pt x="10762" y="105298"/>
                    <a:pt x="11887" y="104173"/>
                    <a:pt x="13294" y="104173"/>
                  </a:cubicBezTo>
                  <a:cubicBezTo>
                    <a:pt x="14630" y="104173"/>
                    <a:pt x="15756" y="105298"/>
                    <a:pt x="15756" y="106705"/>
                  </a:cubicBezTo>
                  <a:cubicBezTo>
                    <a:pt x="15756" y="108112"/>
                    <a:pt x="14630" y="109237"/>
                    <a:pt x="13294" y="109237"/>
                  </a:cubicBezTo>
                  <a:close/>
                  <a:moveTo>
                    <a:pt x="36647" y="109237"/>
                  </a:moveTo>
                  <a:lnTo>
                    <a:pt x="36647" y="109237"/>
                  </a:lnTo>
                  <a:cubicBezTo>
                    <a:pt x="35240" y="109237"/>
                    <a:pt x="34114" y="108112"/>
                    <a:pt x="34114" y="106705"/>
                  </a:cubicBezTo>
                  <a:cubicBezTo>
                    <a:pt x="34114" y="105298"/>
                    <a:pt x="35240" y="104173"/>
                    <a:pt x="36647" y="104173"/>
                  </a:cubicBezTo>
                  <a:cubicBezTo>
                    <a:pt x="37983" y="104173"/>
                    <a:pt x="39109" y="105298"/>
                    <a:pt x="39109" y="106705"/>
                  </a:cubicBezTo>
                  <a:cubicBezTo>
                    <a:pt x="39109" y="108112"/>
                    <a:pt x="37983" y="109237"/>
                    <a:pt x="36647" y="109237"/>
                  </a:cubicBezTo>
                  <a:close/>
                  <a:moveTo>
                    <a:pt x="60000" y="109237"/>
                  </a:moveTo>
                  <a:lnTo>
                    <a:pt x="60000" y="109237"/>
                  </a:lnTo>
                  <a:cubicBezTo>
                    <a:pt x="58593" y="109237"/>
                    <a:pt x="57467" y="108112"/>
                    <a:pt x="57467" y="106705"/>
                  </a:cubicBezTo>
                  <a:cubicBezTo>
                    <a:pt x="57467" y="105298"/>
                    <a:pt x="58593" y="104173"/>
                    <a:pt x="60000" y="104173"/>
                  </a:cubicBezTo>
                  <a:cubicBezTo>
                    <a:pt x="61406" y="104173"/>
                    <a:pt x="62532" y="105298"/>
                    <a:pt x="62532" y="106705"/>
                  </a:cubicBezTo>
                  <a:cubicBezTo>
                    <a:pt x="62532" y="108112"/>
                    <a:pt x="61406" y="109237"/>
                    <a:pt x="60000" y="109237"/>
                  </a:cubicBezTo>
                  <a:close/>
                  <a:moveTo>
                    <a:pt x="83352" y="109237"/>
                  </a:moveTo>
                  <a:lnTo>
                    <a:pt x="83352" y="109237"/>
                  </a:lnTo>
                  <a:cubicBezTo>
                    <a:pt x="81946" y="109237"/>
                    <a:pt x="80820" y="108112"/>
                    <a:pt x="80820" y="106705"/>
                  </a:cubicBezTo>
                  <a:cubicBezTo>
                    <a:pt x="80820" y="105298"/>
                    <a:pt x="81946" y="104173"/>
                    <a:pt x="83352" y="104173"/>
                  </a:cubicBezTo>
                  <a:cubicBezTo>
                    <a:pt x="84759" y="104173"/>
                    <a:pt x="85885" y="105298"/>
                    <a:pt x="85885" y="106705"/>
                  </a:cubicBezTo>
                  <a:cubicBezTo>
                    <a:pt x="85885" y="108112"/>
                    <a:pt x="84759" y="109237"/>
                    <a:pt x="83352" y="109237"/>
                  </a:cubicBezTo>
                  <a:close/>
                  <a:moveTo>
                    <a:pt x="106705" y="109237"/>
                  </a:moveTo>
                  <a:lnTo>
                    <a:pt x="106705" y="109237"/>
                  </a:lnTo>
                  <a:cubicBezTo>
                    <a:pt x="105298" y="109237"/>
                    <a:pt x="104173" y="108112"/>
                    <a:pt x="104173" y="106705"/>
                  </a:cubicBezTo>
                  <a:cubicBezTo>
                    <a:pt x="104173" y="105298"/>
                    <a:pt x="105298" y="104173"/>
                    <a:pt x="106705" y="104173"/>
                  </a:cubicBezTo>
                  <a:cubicBezTo>
                    <a:pt x="108112" y="104173"/>
                    <a:pt x="109237" y="105298"/>
                    <a:pt x="109237" y="106705"/>
                  </a:cubicBezTo>
                  <a:cubicBezTo>
                    <a:pt x="109237" y="108112"/>
                    <a:pt x="108112" y="109237"/>
                    <a:pt x="106705" y="109237"/>
                  </a:cubicBezTo>
                  <a:close/>
                  <a:moveTo>
                    <a:pt x="23001" y="93411"/>
                  </a:moveTo>
                  <a:lnTo>
                    <a:pt x="23001" y="93411"/>
                  </a:lnTo>
                  <a:lnTo>
                    <a:pt x="46705" y="93411"/>
                  </a:lnTo>
                  <a:lnTo>
                    <a:pt x="46705" y="76881"/>
                  </a:lnTo>
                  <a:lnTo>
                    <a:pt x="23001" y="76881"/>
                  </a:lnTo>
                  <a:lnTo>
                    <a:pt x="23001" y="93411"/>
                  </a:lnTo>
                  <a:close/>
                  <a:moveTo>
                    <a:pt x="73294" y="93411"/>
                  </a:moveTo>
                  <a:lnTo>
                    <a:pt x="73294" y="93411"/>
                  </a:lnTo>
                  <a:lnTo>
                    <a:pt x="96998" y="93411"/>
                  </a:lnTo>
                  <a:lnTo>
                    <a:pt x="96998" y="76881"/>
                  </a:lnTo>
                  <a:lnTo>
                    <a:pt x="73294" y="76881"/>
                  </a:lnTo>
                  <a:lnTo>
                    <a:pt x="73294" y="93411"/>
                  </a:lnTo>
                  <a:close/>
                  <a:moveTo>
                    <a:pt x="13223" y="98475"/>
                  </a:moveTo>
                  <a:lnTo>
                    <a:pt x="13223" y="98475"/>
                  </a:lnTo>
                  <a:cubicBezTo>
                    <a:pt x="8722" y="98475"/>
                    <a:pt x="4994" y="102133"/>
                    <a:pt x="4994" y="106705"/>
                  </a:cubicBezTo>
                  <a:cubicBezTo>
                    <a:pt x="4994" y="111277"/>
                    <a:pt x="8722" y="115005"/>
                    <a:pt x="13223" y="115005"/>
                  </a:cubicBezTo>
                  <a:lnTo>
                    <a:pt x="106705" y="115005"/>
                  </a:lnTo>
                  <a:cubicBezTo>
                    <a:pt x="111277" y="115005"/>
                    <a:pt x="115005" y="111277"/>
                    <a:pt x="115005" y="106705"/>
                  </a:cubicBezTo>
                  <a:cubicBezTo>
                    <a:pt x="115005" y="102133"/>
                    <a:pt x="111277" y="98475"/>
                    <a:pt x="106705" y="98475"/>
                  </a:cubicBezTo>
                  <a:lnTo>
                    <a:pt x="13223" y="98475"/>
                  </a:lnTo>
                  <a:close/>
                  <a:moveTo>
                    <a:pt x="13223" y="120000"/>
                  </a:moveTo>
                  <a:lnTo>
                    <a:pt x="13223" y="120000"/>
                  </a:lnTo>
                  <a:cubicBezTo>
                    <a:pt x="5908" y="120000"/>
                    <a:pt x="0" y="114021"/>
                    <a:pt x="0" y="106705"/>
                  </a:cubicBezTo>
                  <a:cubicBezTo>
                    <a:pt x="0" y="99390"/>
                    <a:pt x="5908" y="93411"/>
                    <a:pt x="13223" y="93411"/>
                  </a:cubicBezTo>
                  <a:lnTo>
                    <a:pt x="17936" y="93411"/>
                  </a:lnTo>
                  <a:lnTo>
                    <a:pt x="17936" y="74349"/>
                  </a:lnTo>
                  <a:cubicBezTo>
                    <a:pt x="17936" y="73012"/>
                    <a:pt x="19062" y="71817"/>
                    <a:pt x="20468" y="71817"/>
                  </a:cubicBezTo>
                  <a:lnTo>
                    <a:pt x="49237" y="71817"/>
                  </a:lnTo>
                  <a:cubicBezTo>
                    <a:pt x="50574" y="71817"/>
                    <a:pt x="51699" y="73012"/>
                    <a:pt x="51699" y="74349"/>
                  </a:cubicBezTo>
                  <a:lnTo>
                    <a:pt x="51699" y="93411"/>
                  </a:lnTo>
                  <a:lnTo>
                    <a:pt x="68229" y="93411"/>
                  </a:lnTo>
                  <a:lnTo>
                    <a:pt x="68229" y="74349"/>
                  </a:lnTo>
                  <a:cubicBezTo>
                    <a:pt x="68229" y="73012"/>
                    <a:pt x="69355" y="71817"/>
                    <a:pt x="70762" y="71817"/>
                  </a:cubicBezTo>
                  <a:lnTo>
                    <a:pt x="99531" y="71817"/>
                  </a:lnTo>
                  <a:cubicBezTo>
                    <a:pt x="100937" y="71817"/>
                    <a:pt x="102063" y="73012"/>
                    <a:pt x="102063" y="74349"/>
                  </a:cubicBezTo>
                  <a:lnTo>
                    <a:pt x="102063" y="93411"/>
                  </a:lnTo>
                  <a:lnTo>
                    <a:pt x="106705" y="93411"/>
                  </a:lnTo>
                  <a:cubicBezTo>
                    <a:pt x="114021" y="93411"/>
                    <a:pt x="120000" y="99390"/>
                    <a:pt x="120000" y="106705"/>
                  </a:cubicBezTo>
                  <a:cubicBezTo>
                    <a:pt x="120000" y="114021"/>
                    <a:pt x="114021" y="120000"/>
                    <a:pt x="106705" y="120000"/>
                  </a:cubicBezTo>
                  <a:lnTo>
                    <a:pt x="13223" y="120000"/>
                  </a:lnTo>
                  <a:close/>
                </a:path>
              </a:pathLst>
            </a:custGeom>
            <a:solidFill>
              <a:srgbClr val="2D417F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</p:txBody>
        </p:sp>
      </p:grpSp>
      <p:sp>
        <p:nvSpPr>
          <p:cNvPr id="143" name="Shape 143"/>
          <p:cNvSpPr/>
          <p:nvPr/>
        </p:nvSpPr>
        <p:spPr>
          <a:xfrm rot="1370">
            <a:off x="3012175" y="2737950"/>
            <a:ext cx="3010800" cy="6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850475" y="3779375"/>
            <a:ext cx="2132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Designers/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Development Scientists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problem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62618" y="887866"/>
            <a:ext cx="8933700" cy="38388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Can e</a:t>
            </a:r>
            <a:r>
              <a:rPr b="1" lang="en" sz="3000"/>
              <a:t>xpress large design spaces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Compact format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Transferable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Structure preserving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262618" y="887866"/>
            <a:ext cx="8933700" cy="3838800"/>
          </a:xfrm>
          <a:prstGeom prst="rect">
            <a:avLst/>
          </a:prstGeom>
        </p:spPr>
        <p:txBody>
          <a:bodyPr anchorCtr="0" anchor="t" bIns="68575" lIns="68575" rIns="68575" wrap="square" tIns="6857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Nested trees of functions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Leaves are collections of DNA sequences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Internals are string manipulating operations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Similar</a:t>
            </a:r>
            <a:r>
              <a:rPr b="1" lang="en" sz="3000"/>
              <a:t> to an Abstract Syntax Tree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</p:spPr>
        <p:txBody>
          <a:bodyPr anchorCtr="0" anchor="ctr" bIns="68575" lIns="68575" rIns="68575" wrap="square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DNA Specifications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Abstract syntax trees 101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0221" y="887875"/>
            <a:ext cx="35070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(1 * 2) + (3 * 4)</a:t>
            </a:r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(2) + (3 * 4)</a:t>
            </a:r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(2) + (12)</a:t>
            </a:r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2 + (12)</a:t>
            </a:r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2 + 12</a:t>
            </a:r>
          </a:p>
          <a:p>
            <a: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14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Algebra can be modeled as an 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10218" y="887866"/>
            <a:ext cx="89337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x = (1 * 2) + (3 * 4)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718220" y="132330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170" name="Shape 170"/>
          <p:cNvSpPr/>
          <p:nvPr/>
        </p:nvSpPr>
        <p:spPr>
          <a:xfrm>
            <a:off x="4712058" y="2411282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71" name="Shape 171"/>
          <p:cNvSpPr/>
          <p:nvPr/>
        </p:nvSpPr>
        <p:spPr>
          <a:xfrm>
            <a:off x="6791090" y="239147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72" name="Shape 172"/>
          <p:cNvSpPr/>
          <p:nvPr/>
        </p:nvSpPr>
        <p:spPr>
          <a:xfrm>
            <a:off x="4181077" y="3559112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3" name="Shape 173"/>
          <p:cNvSpPr/>
          <p:nvPr/>
        </p:nvSpPr>
        <p:spPr>
          <a:xfrm>
            <a:off x="5233924" y="3559112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4" name="Shape 174"/>
          <p:cNvSpPr/>
          <p:nvPr/>
        </p:nvSpPr>
        <p:spPr>
          <a:xfrm>
            <a:off x="6286772" y="3559112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5" name="Shape 175"/>
          <p:cNvSpPr/>
          <p:nvPr/>
        </p:nvSpPr>
        <p:spPr>
          <a:xfrm>
            <a:off x="7339620" y="3559112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76" name="Shape 176"/>
          <p:cNvCxnSpPr>
            <a:stCxn id="172" idx="0"/>
            <a:endCxn id="170" idx="3"/>
          </p:cNvCxnSpPr>
          <p:nvPr/>
        </p:nvCxnSpPr>
        <p:spPr>
          <a:xfrm flipH="1" rot="10800000">
            <a:off x="4577077" y="3087212"/>
            <a:ext cx="251100" cy="47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Shape 177"/>
          <p:cNvCxnSpPr>
            <a:stCxn id="170" idx="5"/>
            <a:endCxn id="173" idx="0"/>
          </p:cNvCxnSpPr>
          <p:nvPr/>
        </p:nvCxnSpPr>
        <p:spPr>
          <a:xfrm>
            <a:off x="5388072" y="3087297"/>
            <a:ext cx="241800" cy="47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1" idx="3"/>
            <a:endCxn id="174" idx="0"/>
          </p:cNvCxnSpPr>
          <p:nvPr/>
        </p:nvCxnSpPr>
        <p:spPr>
          <a:xfrm flipH="1">
            <a:off x="6682676" y="3067489"/>
            <a:ext cx="224400" cy="4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stCxn id="171" idx="5"/>
            <a:endCxn id="175" idx="0"/>
          </p:cNvCxnSpPr>
          <p:nvPr/>
        </p:nvCxnSpPr>
        <p:spPr>
          <a:xfrm>
            <a:off x="7467104" y="3067489"/>
            <a:ext cx="268500" cy="4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Shape 180"/>
          <p:cNvCxnSpPr>
            <a:stCxn id="169" idx="3"/>
            <a:endCxn id="170" idx="0"/>
          </p:cNvCxnSpPr>
          <p:nvPr/>
        </p:nvCxnSpPr>
        <p:spPr>
          <a:xfrm flipH="1">
            <a:off x="5108205" y="1999319"/>
            <a:ext cx="726000" cy="4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Shape 181"/>
          <p:cNvCxnSpPr>
            <a:stCxn id="169" idx="5"/>
            <a:endCxn id="171" idx="0"/>
          </p:cNvCxnSpPr>
          <p:nvPr/>
        </p:nvCxnSpPr>
        <p:spPr>
          <a:xfrm>
            <a:off x="6394234" y="1999319"/>
            <a:ext cx="792900" cy="39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Evaluating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ASTs</a:t>
            </a:r>
          </a:p>
        </p:txBody>
      </p:sp>
      <p:sp>
        <p:nvSpPr>
          <p:cNvPr id="187" name="Shape 187"/>
          <p:cNvSpPr/>
          <p:nvPr/>
        </p:nvSpPr>
        <p:spPr>
          <a:xfrm>
            <a:off x="3882980" y="1294327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188" name="Shape 188"/>
          <p:cNvSpPr/>
          <p:nvPr/>
        </p:nvSpPr>
        <p:spPr>
          <a:xfrm>
            <a:off x="2876818" y="238230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89" name="Shape 189"/>
          <p:cNvSpPr/>
          <p:nvPr/>
        </p:nvSpPr>
        <p:spPr>
          <a:xfrm>
            <a:off x="4955851" y="2362497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90" name="Shape 190"/>
          <p:cNvSpPr/>
          <p:nvPr/>
        </p:nvSpPr>
        <p:spPr>
          <a:xfrm>
            <a:off x="2345837" y="353013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1" name="Shape 191"/>
          <p:cNvSpPr/>
          <p:nvPr/>
        </p:nvSpPr>
        <p:spPr>
          <a:xfrm>
            <a:off x="3398685" y="353013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2" name="Shape 192"/>
          <p:cNvSpPr/>
          <p:nvPr/>
        </p:nvSpPr>
        <p:spPr>
          <a:xfrm>
            <a:off x="4451533" y="353013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3" name="Shape 193"/>
          <p:cNvSpPr/>
          <p:nvPr/>
        </p:nvSpPr>
        <p:spPr>
          <a:xfrm>
            <a:off x="5504381" y="353013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94" name="Shape 194"/>
          <p:cNvCxnSpPr>
            <a:stCxn id="190" idx="0"/>
            <a:endCxn id="188" idx="3"/>
          </p:cNvCxnSpPr>
          <p:nvPr/>
        </p:nvCxnSpPr>
        <p:spPr>
          <a:xfrm flipH="1" rot="10800000">
            <a:off x="2741837" y="3058235"/>
            <a:ext cx="251100" cy="47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Shape 195"/>
          <p:cNvCxnSpPr>
            <a:stCxn id="188" idx="5"/>
            <a:endCxn id="191" idx="0"/>
          </p:cNvCxnSpPr>
          <p:nvPr/>
        </p:nvCxnSpPr>
        <p:spPr>
          <a:xfrm>
            <a:off x="3552833" y="3058319"/>
            <a:ext cx="241800" cy="47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89" idx="3"/>
            <a:endCxn id="192" idx="0"/>
          </p:cNvCxnSpPr>
          <p:nvPr/>
        </p:nvCxnSpPr>
        <p:spPr>
          <a:xfrm flipH="1">
            <a:off x="4847436" y="3038511"/>
            <a:ext cx="224400" cy="4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89" idx="5"/>
            <a:endCxn id="193" idx="0"/>
          </p:cNvCxnSpPr>
          <p:nvPr/>
        </p:nvCxnSpPr>
        <p:spPr>
          <a:xfrm>
            <a:off x="5631865" y="3038511"/>
            <a:ext cx="268500" cy="4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Shape 198"/>
          <p:cNvCxnSpPr>
            <a:stCxn id="187" idx="3"/>
            <a:endCxn id="188" idx="0"/>
          </p:cNvCxnSpPr>
          <p:nvPr/>
        </p:nvCxnSpPr>
        <p:spPr>
          <a:xfrm flipH="1">
            <a:off x="3272966" y="1970341"/>
            <a:ext cx="726000" cy="4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9" name="Shape 199"/>
          <p:cNvCxnSpPr>
            <a:stCxn id="187" idx="5"/>
            <a:endCxn id="189" idx="0"/>
          </p:cNvCxnSpPr>
          <p:nvPr/>
        </p:nvCxnSpPr>
        <p:spPr>
          <a:xfrm>
            <a:off x="4558995" y="1970341"/>
            <a:ext cx="792900" cy="39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0218" y="1"/>
            <a:ext cx="89337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Evaluating ASTs</a:t>
            </a:r>
          </a:p>
        </p:txBody>
      </p:sp>
      <p:sp>
        <p:nvSpPr>
          <p:cNvPr id="205" name="Shape 205"/>
          <p:cNvSpPr/>
          <p:nvPr/>
        </p:nvSpPr>
        <p:spPr>
          <a:xfrm>
            <a:off x="3882980" y="1294327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</a:p>
        </p:txBody>
      </p:sp>
      <p:sp>
        <p:nvSpPr>
          <p:cNvPr id="206" name="Shape 206"/>
          <p:cNvSpPr/>
          <p:nvPr/>
        </p:nvSpPr>
        <p:spPr>
          <a:xfrm>
            <a:off x="2876818" y="238230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7" name="Shape 207"/>
          <p:cNvSpPr/>
          <p:nvPr/>
        </p:nvSpPr>
        <p:spPr>
          <a:xfrm>
            <a:off x="4955851" y="2362497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08" name="Shape 208"/>
          <p:cNvSpPr/>
          <p:nvPr/>
        </p:nvSpPr>
        <p:spPr>
          <a:xfrm>
            <a:off x="4451533" y="353013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9" name="Shape 209"/>
          <p:cNvSpPr/>
          <p:nvPr/>
        </p:nvSpPr>
        <p:spPr>
          <a:xfrm>
            <a:off x="5504381" y="3530135"/>
            <a:ext cx="792000" cy="792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0" name="Shape 210"/>
          <p:cNvCxnSpPr>
            <a:stCxn id="207" idx="3"/>
            <a:endCxn id="208" idx="0"/>
          </p:cNvCxnSpPr>
          <p:nvPr/>
        </p:nvCxnSpPr>
        <p:spPr>
          <a:xfrm flipH="1">
            <a:off x="4847436" y="3038511"/>
            <a:ext cx="224400" cy="4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1" name="Shape 211"/>
          <p:cNvCxnSpPr>
            <a:stCxn id="207" idx="5"/>
            <a:endCxn id="209" idx="0"/>
          </p:cNvCxnSpPr>
          <p:nvPr/>
        </p:nvCxnSpPr>
        <p:spPr>
          <a:xfrm>
            <a:off x="5631865" y="3038511"/>
            <a:ext cx="268500" cy="49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2" name="Shape 212"/>
          <p:cNvCxnSpPr>
            <a:stCxn id="205" idx="3"/>
            <a:endCxn id="206" idx="0"/>
          </p:cNvCxnSpPr>
          <p:nvPr/>
        </p:nvCxnSpPr>
        <p:spPr>
          <a:xfrm flipH="1">
            <a:off x="3272966" y="1970341"/>
            <a:ext cx="726000" cy="41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205" idx="5"/>
            <a:endCxn id="207" idx="0"/>
          </p:cNvCxnSpPr>
          <p:nvPr/>
        </p:nvCxnSpPr>
        <p:spPr>
          <a:xfrm>
            <a:off x="4558995" y="1970341"/>
            <a:ext cx="792900" cy="39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