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4"/>
  </p:notesMasterIdLst>
  <p:sldIdLst>
    <p:sldId id="311" r:id="rId2"/>
    <p:sldId id="312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40" d="100"/>
          <a:sy n="40" d="100"/>
        </p:scale>
        <p:origin x="1096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A4C15-9D08-44BE-9908-991722DC07A4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3F963-7693-4E35-9CA6-49D0857AB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82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2D074682-9585-4C6B-82A6-2E8D93F1A3C4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754371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4682-9585-4C6B-82A6-2E8D93F1A3C4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12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4682-9585-4C6B-82A6-2E8D93F1A3C4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72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4682-9585-4C6B-82A6-2E8D93F1A3C4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045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4682-9585-4C6B-82A6-2E8D93F1A3C4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61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4682-9585-4C6B-82A6-2E8D93F1A3C4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00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4682-9585-4C6B-82A6-2E8D93F1A3C4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67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4682-9585-4C6B-82A6-2E8D93F1A3C4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89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4682-9585-4C6B-82A6-2E8D93F1A3C4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57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2D074682-9585-4C6B-82A6-2E8D93F1A3C4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5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4682-9585-4C6B-82A6-2E8D93F1A3C4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84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4682-9585-4C6B-82A6-2E8D93F1A3C4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06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4682-9585-4C6B-82A6-2E8D93F1A3C4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0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4682-9585-4C6B-82A6-2E8D93F1A3C4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8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4682-9585-4C6B-82A6-2E8D93F1A3C4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3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4682-9585-4C6B-82A6-2E8D93F1A3C4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60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4682-9585-4C6B-82A6-2E8D93F1A3C4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45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D074682-9585-4C6B-82A6-2E8D93F1A3C4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19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3.jpeg"/><Relationship Id="rId7" Type="http://schemas.openxmlformats.org/officeDocument/2006/relationships/hyperlink" Target="sbolstandard.or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jpeg"/><Relationship Id="rId9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3067018" y="5237586"/>
            <a:ext cx="2242215" cy="1368969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5397323" y="5234877"/>
            <a:ext cx="2841532" cy="1368411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4982492" y="5465631"/>
            <a:ext cx="658193" cy="1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506522" y="5319328"/>
            <a:ext cx="548640" cy="29260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/>
          <p:cNvSpPr/>
          <p:nvPr/>
        </p:nvSpPr>
        <p:spPr>
          <a:xfrm>
            <a:off x="4647371" y="5321826"/>
            <a:ext cx="548640" cy="29260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6571" y="5872731"/>
            <a:ext cx="2109216" cy="547052"/>
          </a:xfrm>
        </p:spPr>
        <p:txBody>
          <a:bodyPr anchor="t" anchorCtr="0">
            <a:noAutofit/>
          </a:bodyPr>
          <a:lstStyle/>
          <a:p>
            <a:pPr>
              <a:spcAft>
                <a:spcPts val="600"/>
              </a:spcAft>
              <a:buNone/>
            </a:pPr>
            <a:r>
              <a:rPr lang="en-US" sz="3600" b="1" dirty="0" smtClean="0">
                <a:solidFill>
                  <a:srgbClr val="0000FF"/>
                </a:solidFill>
              </a:rPr>
              <a:t>SBOL </a:t>
            </a:r>
            <a:r>
              <a:rPr lang="en-US" sz="3600" b="1" dirty="0" smtClean="0">
                <a:solidFill>
                  <a:srgbClr val="0000FF"/>
                </a:solidFill>
              </a:rPr>
              <a:t>2.0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3977725" y="6008731"/>
            <a:ext cx="822960" cy="327118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000000"/>
                </a:solidFill>
              </a:rPr>
              <a:t>TetR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6861585" y="6007270"/>
            <a:ext cx="794428" cy="327118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07C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0000"/>
                </a:solidFill>
              </a:rPr>
              <a:t>GFP</a:t>
            </a:r>
          </a:p>
        </p:txBody>
      </p:sp>
      <p:sp>
        <p:nvSpPr>
          <p:cNvPr id="13" name="Bent Arrow 12"/>
          <p:cNvSpPr/>
          <p:nvPr/>
        </p:nvSpPr>
        <p:spPr>
          <a:xfrm>
            <a:off x="3282600" y="5810123"/>
            <a:ext cx="385531" cy="525725"/>
          </a:xfrm>
          <a:prstGeom prst="ben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hord 13"/>
          <p:cNvSpPr/>
          <p:nvPr/>
        </p:nvSpPr>
        <p:spPr>
          <a:xfrm>
            <a:off x="3452000" y="6121178"/>
            <a:ext cx="408897" cy="408897"/>
          </a:xfrm>
          <a:prstGeom prst="chord">
            <a:avLst>
              <a:gd name="adj1" fmla="val 10744762"/>
              <a:gd name="adj2" fmla="val 103101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ent Arrow 14"/>
          <p:cNvSpPr/>
          <p:nvPr/>
        </p:nvSpPr>
        <p:spPr>
          <a:xfrm>
            <a:off x="5887322" y="5808663"/>
            <a:ext cx="385531" cy="525725"/>
          </a:xfrm>
          <a:prstGeom prst="ben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hord 15"/>
          <p:cNvSpPr/>
          <p:nvPr/>
        </p:nvSpPr>
        <p:spPr>
          <a:xfrm>
            <a:off x="6374222" y="6119717"/>
            <a:ext cx="408897" cy="408897"/>
          </a:xfrm>
          <a:prstGeom prst="chord">
            <a:avLst>
              <a:gd name="adj1" fmla="val 10744762"/>
              <a:gd name="adj2" fmla="val 103101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-Right-Up Arrow 16"/>
          <p:cNvSpPr/>
          <p:nvPr/>
        </p:nvSpPr>
        <p:spPr>
          <a:xfrm rot="10800000">
            <a:off x="4830567" y="5880265"/>
            <a:ext cx="408897" cy="458460"/>
          </a:xfrm>
          <a:prstGeom prst="leftRightUpArrow">
            <a:avLst>
              <a:gd name="adj1" fmla="val 45513"/>
              <a:gd name="adj2" fmla="val 8969"/>
              <a:gd name="adj3" fmla="val 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-Right-Up Arrow 17"/>
          <p:cNvSpPr/>
          <p:nvPr/>
        </p:nvSpPr>
        <p:spPr>
          <a:xfrm rot="10800000">
            <a:off x="7689027" y="5875927"/>
            <a:ext cx="408897" cy="458460"/>
          </a:xfrm>
          <a:prstGeom prst="leftRightUpArrow">
            <a:avLst>
              <a:gd name="adj1" fmla="val 45513"/>
              <a:gd name="adj2" fmla="val 8969"/>
              <a:gd name="adj3" fmla="val 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3196064" y="6347532"/>
            <a:ext cx="4925963" cy="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>
            <a:spLocks/>
          </p:cNvSpPr>
          <p:nvPr/>
        </p:nvSpPr>
        <p:spPr>
          <a:xfrm>
            <a:off x="5780842" y="6284606"/>
            <a:ext cx="625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sp>
        <p:nvSpPr>
          <p:cNvPr id="148" name="TextBox 147"/>
          <p:cNvSpPr txBox="1">
            <a:spLocks/>
          </p:cNvSpPr>
          <p:nvPr/>
        </p:nvSpPr>
        <p:spPr>
          <a:xfrm>
            <a:off x="3889444" y="4797902"/>
            <a:ext cx="625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aTc</a:t>
            </a:r>
            <a:endParaRPr lang="en-US" dirty="0"/>
          </a:p>
        </p:txBody>
      </p:sp>
      <p:sp>
        <p:nvSpPr>
          <p:cNvPr id="154" name="Sun 153"/>
          <p:cNvSpPr/>
          <p:nvPr/>
        </p:nvSpPr>
        <p:spPr>
          <a:xfrm>
            <a:off x="7139646" y="5234877"/>
            <a:ext cx="494375" cy="494375"/>
          </a:xfrm>
          <a:prstGeom prst="su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/>
          <p:cNvSpPr txBox="1">
            <a:spLocks/>
          </p:cNvSpPr>
          <p:nvPr/>
        </p:nvSpPr>
        <p:spPr>
          <a:xfrm>
            <a:off x="7076262" y="5283720"/>
            <a:ext cx="625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GFP</a:t>
            </a:r>
          </a:p>
        </p:txBody>
      </p:sp>
      <p:cxnSp>
        <p:nvCxnSpPr>
          <p:cNvPr id="157" name="Straight Arrow Connector 156"/>
          <p:cNvCxnSpPr/>
          <p:nvPr/>
        </p:nvCxnSpPr>
        <p:spPr>
          <a:xfrm rot="5400000" flipH="1" flipV="1">
            <a:off x="7080242" y="5773474"/>
            <a:ext cx="315193" cy="15240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/>
          <p:nvPr/>
        </p:nvCxnSpPr>
        <p:spPr>
          <a:xfrm flipV="1">
            <a:off x="4278108" y="5606770"/>
            <a:ext cx="405777" cy="35785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stCxn id="73" idx="4"/>
          </p:cNvCxnSpPr>
          <p:nvPr/>
        </p:nvCxnSpPr>
        <p:spPr>
          <a:xfrm>
            <a:off x="5780842" y="5611936"/>
            <a:ext cx="238918" cy="219724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oval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2" name="TextBox 251"/>
          <p:cNvSpPr txBox="1">
            <a:spLocks/>
          </p:cNvSpPr>
          <p:nvPr/>
        </p:nvSpPr>
        <p:spPr>
          <a:xfrm>
            <a:off x="4617275" y="5279035"/>
            <a:ext cx="625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TetR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20451" y="276718"/>
            <a:ext cx="7339640" cy="996539"/>
            <a:chOff x="796571" y="506095"/>
            <a:chExt cx="7339640" cy="996539"/>
          </a:xfrm>
        </p:grpSpPr>
        <p:sp>
          <p:nvSpPr>
            <p:cNvPr id="6" name="TextBox 5"/>
            <p:cNvSpPr txBox="1"/>
            <p:nvPr/>
          </p:nvSpPr>
          <p:spPr>
            <a:xfrm>
              <a:off x="3149600" y="676275"/>
              <a:ext cx="4986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ACTGTGCCGTTAAACGTGATTAAATCCGTACTGATAT…</a:t>
              </a:r>
            </a:p>
          </p:txBody>
        </p:sp>
        <p:sp>
          <p:nvSpPr>
            <p:cNvPr id="239" name="Down Arrow 238"/>
            <p:cNvSpPr/>
            <p:nvPr/>
          </p:nvSpPr>
          <p:spPr>
            <a:xfrm>
              <a:off x="5206049" y="1108075"/>
              <a:ext cx="698500" cy="394559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Content Placeholder 2"/>
            <p:cNvSpPr txBox="1">
              <a:spLocks/>
            </p:cNvSpPr>
            <p:nvPr/>
          </p:nvSpPr>
          <p:spPr>
            <a:xfrm>
              <a:off x="796571" y="506095"/>
              <a:ext cx="1943100" cy="587847"/>
            </a:xfrm>
            <a:prstGeom prst="rect">
              <a:avLst/>
            </a:prstGeom>
          </p:spPr>
          <p:txBody>
            <a:bodyPr vert="horz" lIns="91440" tIns="45720" rIns="91440" bIns="45720" rtlCol="0" anchor="t" anchorCtr="0">
              <a:no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0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0"/>
                </a:spcAft>
                <a:buFont typeface="Arial"/>
                <a:buNone/>
              </a:pPr>
              <a:r>
                <a:rPr lang="en-US" sz="3600" b="1" dirty="0" smtClean="0">
                  <a:solidFill>
                    <a:srgbClr val="0000FF"/>
                  </a:solidFill>
                </a:rPr>
                <a:t>FASTA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41146" y="1577772"/>
            <a:ext cx="7091240" cy="1230780"/>
            <a:chOff x="757304" y="1956659"/>
            <a:chExt cx="7091240" cy="1230780"/>
          </a:xfrm>
        </p:grpSpPr>
        <p:grpSp>
          <p:nvGrpSpPr>
            <p:cNvPr id="224" name="Group 223"/>
            <p:cNvGrpSpPr/>
            <p:nvPr/>
          </p:nvGrpSpPr>
          <p:grpSpPr>
            <a:xfrm>
              <a:off x="3292264" y="1956659"/>
              <a:ext cx="4556280" cy="836221"/>
              <a:chOff x="3296913" y="5745163"/>
              <a:chExt cx="4556280" cy="836221"/>
            </a:xfrm>
          </p:grpSpPr>
          <p:sp>
            <p:nvSpPr>
              <p:cNvPr id="225" name="Right Arrow 224"/>
              <p:cNvSpPr/>
              <p:nvPr/>
            </p:nvSpPr>
            <p:spPr>
              <a:xfrm>
                <a:off x="4161438" y="5945231"/>
                <a:ext cx="822960" cy="327118"/>
              </a:xfrm>
              <a:prstGeom prst="rightArrow">
                <a:avLst>
                  <a:gd name="adj1" fmla="val 100000"/>
                  <a:gd name="adj2" fmla="val 50000"/>
                </a:avLst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>
                    <a:solidFill>
                      <a:srgbClr val="000000"/>
                    </a:solidFill>
                  </a:rPr>
                  <a:t>TetR</a:t>
                </a:r>
                <a:endParaRPr lang="en-US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6" name="Right Arrow 225"/>
              <p:cNvSpPr/>
              <p:nvPr/>
            </p:nvSpPr>
            <p:spPr>
              <a:xfrm>
                <a:off x="6596047" y="5943770"/>
                <a:ext cx="794428" cy="327118"/>
              </a:xfrm>
              <a:prstGeom prst="rightArrow">
                <a:avLst>
                  <a:gd name="adj1" fmla="val 100000"/>
                  <a:gd name="adj2" fmla="val 50000"/>
                </a:avLst>
              </a:prstGeom>
              <a:solidFill>
                <a:srgbClr val="07CD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>
                    <a:solidFill>
                      <a:srgbClr val="000000"/>
                    </a:solidFill>
                  </a:rPr>
                  <a:t>GFP</a:t>
                </a:r>
              </a:p>
            </p:txBody>
          </p:sp>
          <p:sp>
            <p:nvSpPr>
              <p:cNvPr id="227" name="Bent Arrow 226"/>
              <p:cNvSpPr/>
              <p:nvPr/>
            </p:nvSpPr>
            <p:spPr>
              <a:xfrm>
                <a:off x="3466313" y="5746623"/>
                <a:ext cx="385531" cy="525725"/>
              </a:xfrm>
              <a:prstGeom prst="bentArrow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8" name="Chord 227"/>
              <p:cNvSpPr/>
              <p:nvPr/>
            </p:nvSpPr>
            <p:spPr>
              <a:xfrm>
                <a:off x="3635713" y="6057678"/>
                <a:ext cx="408897" cy="408897"/>
              </a:xfrm>
              <a:prstGeom prst="chord">
                <a:avLst>
                  <a:gd name="adj1" fmla="val 10744762"/>
                  <a:gd name="adj2" fmla="val 103101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Bent Arrow 228"/>
              <p:cNvSpPr/>
              <p:nvPr/>
            </p:nvSpPr>
            <p:spPr>
              <a:xfrm>
                <a:off x="5621784" y="5745163"/>
                <a:ext cx="385531" cy="525725"/>
              </a:xfrm>
              <a:prstGeom prst="bentArrow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0" name="Chord 229"/>
              <p:cNvSpPr/>
              <p:nvPr/>
            </p:nvSpPr>
            <p:spPr>
              <a:xfrm>
                <a:off x="6108684" y="6056217"/>
                <a:ext cx="408897" cy="408897"/>
              </a:xfrm>
              <a:prstGeom prst="chord">
                <a:avLst>
                  <a:gd name="adj1" fmla="val 10744762"/>
                  <a:gd name="adj2" fmla="val 103101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Left-Right-Up Arrow 230"/>
              <p:cNvSpPr/>
              <p:nvPr/>
            </p:nvSpPr>
            <p:spPr>
              <a:xfrm rot="10800000">
                <a:off x="5014280" y="5816765"/>
                <a:ext cx="408897" cy="458460"/>
              </a:xfrm>
              <a:prstGeom prst="leftRightUpArrow">
                <a:avLst>
                  <a:gd name="adj1" fmla="val 45513"/>
                  <a:gd name="adj2" fmla="val 8969"/>
                  <a:gd name="adj3" fmla="val 0"/>
                </a:avLst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Left-Right-Up Arrow 231"/>
              <p:cNvSpPr/>
              <p:nvPr/>
            </p:nvSpPr>
            <p:spPr>
              <a:xfrm rot="10800000">
                <a:off x="7423489" y="5812427"/>
                <a:ext cx="408897" cy="458460"/>
              </a:xfrm>
              <a:prstGeom prst="leftRightUpArrow">
                <a:avLst>
                  <a:gd name="adj1" fmla="val 45513"/>
                  <a:gd name="adj2" fmla="val 8969"/>
                  <a:gd name="adj3" fmla="val 0"/>
                </a:avLst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3" name="Straight Connector 232"/>
              <p:cNvCxnSpPr/>
              <p:nvPr/>
            </p:nvCxnSpPr>
            <p:spPr>
              <a:xfrm>
                <a:off x="3296913" y="6284032"/>
                <a:ext cx="4556280" cy="1460"/>
              </a:xfrm>
              <a:prstGeom prst="line">
                <a:avLst/>
              </a:prstGeom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4" name="TextBox 233"/>
              <p:cNvSpPr txBox="1">
                <a:spLocks/>
              </p:cNvSpPr>
              <p:nvPr/>
            </p:nvSpPr>
            <p:spPr>
              <a:xfrm>
                <a:off x="5353619" y="6212052"/>
                <a:ext cx="625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pTet</a:t>
                </a:r>
              </a:p>
            </p:txBody>
          </p:sp>
        </p:grpSp>
        <p:sp>
          <p:nvSpPr>
            <p:cNvPr id="241" name="Down Arrow 240"/>
            <p:cNvSpPr/>
            <p:nvPr/>
          </p:nvSpPr>
          <p:spPr>
            <a:xfrm>
              <a:off x="5206049" y="2792880"/>
              <a:ext cx="698500" cy="394559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Content Placeholder 2"/>
            <p:cNvSpPr txBox="1">
              <a:spLocks/>
            </p:cNvSpPr>
            <p:nvPr/>
          </p:nvSpPr>
          <p:spPr>
            <a:xfrm>
              <a:off x="757304" y="2041994"/>
              <a:ext cx="2115628" cy="501287"/>
            </a:xfrm>
            <a:prstGeom prst="rect">
              <a:avLst/>
            </a:prstGeom>
          </p:spPr>
          <p:txBody>
            <a:bodyPr vert="horz" lIns="91440" tIns="45720" rIns="91440" bIns="45720" rtlCol="0" anchor="t" anchorCtr="0">
              <a:no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0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0"/>
                </a:spcAft>
                <a:buFont typeface="Arial"/>
                <a:buNone/>
              </a:pPr>
              <a:r>
                <a:rPr lang="en-US" sz="3600" b="1" dirty="0" err="1" smtClean="0">
                  <a:solidFill>
                    <a:srgbClr val="0000FF"/>
                  </a:solidFill>
                </a:rPr>
                <a:t>GenBank</a:t>
              </a:r>
              <a:endParaRPr lang="en-US" sz="3600" b="1" dirty="0" smtClean="0">
                <a:solidFill>
                  <a:srgbClr val="0000FF"/>
                </a:solidFill>
              </a:endParaRPr>
            </a:p>
          </p:txBody>
        </p:sp>
      </p:grpSp>
      <p:sp>
        <p:nvSpPr>
          <p:cNvPr id="65" name="Rectangle 64"/>
          <p:cNvSpPr/>
          <p:nvPr/>
        </p:nvSpPr>
        <p:spPr>
          <a:xfrm>
            <a:off x="2962141" y="5140916"/>
            <a:ext cx="5389808" cy="1568977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>
            <a:spLocks/>
          </p:cNvSpPr>
          <p:nvPr/>
        </p:nvSpPr>
        <p:spPr>
          <a:xfrm>
            <a:off x="5471674" y="5283720"/>
            <a:ext cx="626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TetR</a:t>
            </a:r>
            <a:endParaRPr lang="en-US" dirty="0"/>
          </a:p>
        </p:txBody>
      </p:sp>
      <p:grpSp>
        <p:nvGrpSpPr>
          <p:cNvPr id="236" name="Group 235"/>
          <p:cNvGrpSpPr/>
          <p:nvPr/>
        </p:nvGrpSpPr>
        <p:grpSpPr>
          <a:xfrm>
            <a:off x="796571" y="2943651"/>
            <a:ext cx="7325456" cy="2000076"/>
            <a:chOff x="796571" y="3085891"/>
            <a:chExt cx="7325456" cy="2000076"/>
          </a:xfrm>
        </p:grpSpPr>
        <p:sp>
          <p:nvSpPr>
            <p:cNvPr id="204" name="Right Arrow 203"/>
            <p:cNvSpPr/>
            <p:nvPr/>
          </p:nvSpPr>
          <p:spPr>
            <a:xfrm>
              <a:off x="4161438" y="3829470"/>
              <a:ext cx="822960" cy="327118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rgbClr val="000000"/>
                  </a:solidFill>
                </a:rPr>
                <a:t>TetR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205" name="Right Arrow 204"/>
            <p:cNvSpPr/>
            <p:nvPr/>
          </p:nvSpPr>
          <p:spPr>
            <a:xfrm>
              <a:off x="6596047" y="3828009"/>
              <a:ext cx="794428" cy="327118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07CD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rgbClr val="000000"/>
                  </a:solidFill>
                </a:rPr>
                <a:t>GFP</a:t>
              </a:r>
            </a:p>
          </p:txBody>
        </p:sp>
        <p:sp>
          <p:nvSpPr>
            <p:cNvPr id="206" name="Bent Arrow 205"/>
            <p:cNvSpPr/>
            <p:nvPr/>
          </p:nvSpPr>
          <p:spPr>
            <a:xfrm>
              <a:off x="3466313" y="3630862"/>
              <a:ext cx="385531" cy="525725"/>
            </a:xfrm>
            <a:prstGeom prst="bentArrow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7" name="Chord 206"/>
            <p:cNvSpPr/>
            <p:nvPr/>
          </p:nvSpPr>
          <p:spPr>
            <a:xfrm>
              <a:off x="3635713" y="3941917"/>
              <a:ext cx="408897" cy="408897"/>
            </a:xfrm>
            <a:prstGeom prst="chord">
              <a:avLst>
                <a:gd name="adj1" fmla="val 10744762"/>
                <a:gd name="adj2" fmla="val 103101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Bent Arrow 207"/>
            <p:cNvSpPr/>
            <p:nvPr/>
          </p:nvSpPr>
          <p:spPr>
            <a:xfrm>
              <a:off x="5621784" y="3629402"/>
              <a:ext cx="385531" cy="525725"/>
            </a:xfrm>
            <a:prstGeom prst="bentArrow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9" name="Chord 208"/>
            <p:cNvSpPr/>
            <p:nvPr/>
          </p:nvSpPr>
          <p:spPr>
            <a:xfrm>
              <a:off x="6108684" y="3940456"/>
              <a:ext cx="408897" cy="408897"/>
            </a:xfrm>
            <a:prstGeom prst="chord">
              <a:avLst>
                <a:gd name="adj1" fmla="val 10744762"/>
                <a:gd name="adj2" fmla="val 103101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Left-Right-Up Arrow 209"/>
            <p:cNvSpPr/>
            <p:nvPr/>
          </p:nvSpPr>
          <p:spPr>
            <a:xfrm rot="10800000">
              <a:off x="5014280" y="3701004"/>
              <a:ext cx="408897" cy="458460"/>
            </a:xfrm>
            <a:prstGeom prst="leftRightUpArrow">
              <a:avLst>
                <a:gd name="adj1" fmla="val 45513"/>
                <a:gd name="adj2" fmla="val 8969"/>
                <a:gd name="adj3" fmla="val 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Left-Right-Up Arrow 210"/>
            <p:cNvSpPr/>
            <p:nvPr/>
          </p:nvSpPr>
          <p:spPr>
            <a:xfrm rot="10800000">
              <a:off x="7423489" y="3696666"/>
              <a:ext cx="408897" cy="458460"/>
            </a:xfrm>
            <a:prstGeom prst="leftRightUpArrow">
              <a:avLst>
                <a:gd name="adj1" fmla="val 45513"/>
                <a:gd name="adj2" fmla="val 8969"/>
                <a:gd name="adj3" fmla="val 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2" name="Straight Connector 211"/>
            <p:cNvCxnSpPr/>
            <p:nvPr/>
          </p:nvCxnSpPr>
          <p:spPr>
            <a:xfrm>
              <a:off x="3296913" y="4168271"/>
              <a:ext cx="4556280" cy="1460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/>
            <p:cNvSpPr txBox="1">
              <a:spLocks/>
            </p:cNvSpPr>
            <p:nvPr/>
          </p:nvSpPr>
          <p:spPr>
            <a:xfrm>
              <a:off x="5508167" y="4096291"/>
              <a:ext cx="625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pTet</a:t>
              </a: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3065475" y="3197626"/>
              <a:ext cx="2399359" cy="1262439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TextBox 221"/>
            <p:cNvSpPr txBox="1">
              <a:spLocks/>
            </p:cNvSpPr>
            <p:nvPr/>
          </p:nvSpPr>
          <p:spPr>
            <a:xfrm>
              <a:off x="3073400" y="3201882"/>
              <a:ext cx="11985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3" name="TextBox 222"/>
            <p:cNvSpPr txBox="1">
              <a:spLocks/>
            </p:cNvSpPr>
            <p:nvPr/>
          </p:nvSpPr>
          <p:spPr>
            <a:xfrm>
              <a:off x="6631008" y="3197978"/>
              <a:ext cx="13919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551844" y="3199773"/>
              <a:ext cx="2437506" cy="1262439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Down Arrow 239"/>
            <p:cNvSpPr/>
            <p:nvPr/>
          </p:nvSpPr>
          <p:spPr>
            <a:xfrm>
              <a:off x="5206049" y="4691408"/>
              <a:ext cx="698500" cy="394559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Content Placeholder 2"/>
            <p:cNvSpPr txBox="1">
              <a:spLocks/>
            </p:cNvSpPr>
            <p:nvPr/>
          </p:nvSpPr>
          <p:spPr>
            <a:xfrm>
              <a:off x="796571" y="3715412"/>
              <a:ext cx="2165570" cy="482797"/>
            </a:xfrm>
            <a:prstGeom prst="rect">
              <a:avLst/>
            </a:prstGeom>
          </p:spPr>
          <p:txBody>
            <a:bodyPr vert="horz" lIns="91440" tIns="45720" rIns="91440" bIns="45720" rtlCol="0" anchor="t" anchorCtr="0">
              <a:no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0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Arial"/>
                <a:buNone/>
              </a:pPr>
              <a:r>
                <a:rPr lang="en-US" sz="3600" b="1" dirty="0" smtClean="0">
                  <a:solidFill>
                    <a:srgbClr val="0000FF"/>
                  </a:solidFill>
                </a:rPr>
                <a:t>SBOL 1.1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945781" y="3085891"/>
              <a:ext cx="5176246" cy="1503350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2" name="Straight Arrow Connector 111"/>
          <p:cNvCxnSpPr/>
          <p:nvPr/>
        </p:nvCxnSpPr>
        <p:spPr>
          <a:xfrm>
            <a:off x="4416220" y="5066071"/>
            <a:ext cx="267665" cy="242027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oval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10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loud 11"/>
          <p:cNvSpPr/>
          <p:nvPr/>
        </p:nvSpPr>
        <p:spPr>
          <a:xfrm>
            <a:off x="1187896" y="1301384"/>
            <a:ext cx="6893262" cy="4620299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50" name="Picture 2" descr="http://www.aviatainc.com/wp-content/uploads/2014/11/imac-computer-screen-widescreen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885" y="4478395"/>
            <a:ext cx="1939576" cy="1544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http://www.aviatainc.com/wp-content/uploads/2014/11/imac-computer-screen-widescreen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495" y="1250526"/>
            <a:ext cx="1939576" cy="1544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4" descr="iGEM_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535" y="4792590"/>
            <a:ext cx="723308" cy="723308"/>
          </a:xfrm>
          <a:prstGeom prst="rect">
            <a:avLst/>
          </a:prstGeom>
        </p:spPr>
      </p:pic>
      <p:pic>
        <p:nvPicPr>
          <p:cNvPr id="36" name="Picture 35" descr="sbml-badg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0420" y="1675880"/>
            <a:ext cx="1105365" cy="478732"/>
          </a:xfrm>
          <a:prstGeom prst="rect">
            <a:avLst/>
          </a:prstGeom>
        </p:spPr>
      </p:pic>
      <p:pic>
        <p:nvPicPr>
          <p:cNvPr id="52" name="Picture 2" descr="http://www.aviatainc.com/wp-content/uploads/2014/11/imac-computer-screen-widescreen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97" y="2817127"/>
            <a:ext cx="1939576" cy="1544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53" descr="liquid-handling-robot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9261" y="4889008"/>
            <a:ext cx="2025070" cy="1344541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318" y="3178664"/>
            <a:ext cx="1182934" cy="597382"/>
          </a:xfrm>
          <a:prstGeom prst="rect">
            <a:avLst/>
          </a:prstGeom>
        </p:spPr>
      </p:pic>
      <p:pic>
        <p:nvPicPr>
          <p:cNvPr id="59" name="Picture 2" descr="http://www.aviatainc.com/wp-content/uploads/2014/11/imac-computer-screen-widescreen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371" y="1690767"/>
            <a:ext cx="1939576" cy="1544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397911" y="6079665"/>
            <a:ext cx="300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Repositories &amp; Databases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168768" y="2560996"/>
            <a:ext cx="40815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hlinkClick r:id="rId7" action="ppaction://hlinkfile"/>
              </a:rPr>
              <a:t>sbolstandard.org</a:t>
            </a:r>
            <a:endParaRPr lang="en-US" b="1" i="1" dirty="0" smtClean="0"/>
          </a:p>
          <a:p>
            <a:r>
              <a:rPr lang="en-US" b="1" i="1" dirty="0" smtClean="0"/>
              <a:t>SBOL documents (RDF/XML format)</a:t>
            </a:r>
          </a:p>
          <a:p>
            <a:r>
              <a:rPr lang="en-US" b="1" i="1" dirty="0" smtClean="0"/>
              <a:t>open source software libraries (</a:t>
            </a:r>
            <a:r>
              <a:rPr lang="en-US" b="1" i="1" dirty="0" err="1" smtClean="0"/>
              <a:t>libSBOL</a:t>
            </a:r>
            <a:r>
              <a:rPr lang="en-US" b="1" i="1" dirty="0" smtClean="0"/>
              <a:t>)</a:t>
            </a:r>
          </a:p>
          <a:p>
            <a:r>
              <a:rPr lang="en-US" b="1" i="1" dirty="0" smtClean="0"/>
              <a:t>images, fonts, and </a:t>
            </a:r>
            <a:r>
              <a:rPr lang="en-US" b="1" i="1" dirty="0" err="1" smtClean="0"/>
              <a:t>webtools</a:t>
            </a:r>
            <a:endParaRPr lang="en-US" b="1" i="1" dirty="0" smtClean="0"/>
          </a:p>
          <a:p>
            <a:r>
              <a:rPr lang="en-US" b="1" i="1" dirty="0" smtClean="0"/>
              <a:t>converters</a:t>
            </a:r>
          </a:p>
          <a:p>
            <a:r>
              <a:rPr lang="en-US" b="1" i="1" dirty="0" smtClean="0"/>
              <a:t>ontologies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901557" y="5448741"/>
            <a:ext cx="1441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Publication</a:t>
            </a: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227347" y="1043806"/>
            <a:ext cx="1795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CAD/Modeling</a:t>
            </a: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16799" y="4359433"/>
            <a:ext cx="15327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Sequencing </a:t>
            </a:r>
            <a:endParaRPr lang="en-US" sz="20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&amp; </a:t>
            </a:r>
          </a:p>
          <a:p>
            <a:pPr algn="ctr"/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Synthesis</a:t>
            </a: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6" name="Picture 2" descr="http://www.aviatainc.com/wp-content/uploads/2014/11/imac-computer-screen-widescreen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286" y="3908599"/>
            <a:ext cx="1939576" cy="1544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http://2013.igem.org/wiki/images/d/d4/ACS_logo.gif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071"/>
          <a:stretch/>
        </p:blipFill>
        <p:spPr bwMode="auto">
          <a:xfrm>
            <a:off x="6325654" y="4275166"/>
            <a:ext cx="1218032" cy="37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http://2013.igem.org/wiki/images/d/d4/ACS_logo.gif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29" t="22621"/>
          <a:stretch/>
        </p:blipFill>
        <p:spPr bwMode="auto">
          <a:xfrm>
            <a:off x="6325654" y="4632032"/>
            <a:ext cx="923661" cy="28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4187003" y="6279720"/>
            <a:ext cx="1529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Automation</a:t>
            </a: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9220" name="Picture 4" descr="http://tikalon.com/blog/2011/sigmoid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965" y="2078760"/>
            <a:ext cx="1104792" cy="640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TextBox 74"/>
          <p:cNvSpPr txBox="1"/>
          <p:nvPr/>
        </p:nvSpPr>
        <p:spPr>
          <a:xfrm>
            <a:off x="7133568" y="3254043"/>
            <a:ext cx="1718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Measurement</a:t>
            </a: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10048" y="315197"/>
            <a:ext cx="3610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RESOURCES</a:t>
            </a:r>
            <a:endParaRPr lang="en-US" sz="4800" b="1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588835" y="3934126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27"/>
          <p:cNvSpPr/>
          <p:nvPr/>
        </p:nvSpPr>
        <p:spPr>
          <a:xfrm>
            <a:off x="1780420" y="2529108"/>
            <a:ext cx="466622" cy="1488970"/>
          </a:xfrm>
          <a:custGeom>
            <a:avLst/>
            <a:gdLst>
              <a:gd name="connsiteX0" fmla="*/ 1026583 w 1026583"/>
              <a:gd name="connsiteY0" fmla="*/ 52917 h 1437217"/>
              <a:gd name="connsiteX1" fmla="*/ 137583 w 1026583"/>
              <a:gd name="connsiteY1" fmla="*/ 230717 h 1437217"/>
              <a:gd name="connsiteX2" fmla="*/ 201083 w 1026583"/>
              <a:gd name="connsiteY2" fmla="*/ 1437217 h 1437217"/>
              <a:gd name="connsiteX0" fmla="*/ 861922 w 861922"/>
              <a:gd name="connsiteY0" fmla="*/ 26459 h 1410759"/>
              <a:gd name="connsiteX1" fmla="*/ 137583 w 861922"/>
              <a:gd name="connsiteY1" fmla="*/ 478897 h 1410759"/>
              <a:gd name="connsiteX2" fmla="*/ 36422 w 861922"/>
              <a:gd name="connsiteY2" fmla="*/ 1410759 h 1410759"/>
              <a:gd name="connsiteX0" fmla="*/ 834479 w 834479"/>
              <a:gd name="connsiteY0" fmla="*/ 26459 h 1410759"/>
              <a:gd name="connsiteX1" fmla="*/ 110140 w 834479"/>
              <a:gd name="connsiteY1" fmla="*/ 478897 h 1410759"/>
              <a:gd name="connsiteX2" fmla="*/ 173640 w 834479"/>
              <a:gd name="connsiteY2" fmla="*/ 1410759 h 141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4479" h="1410759">
                <a:moveTo>
                  <a:pt x="834479" y="26459"/>
                </a:moveTo>
                <a:cubicBezTo>
                  <a:pt x="458770" y="0"/>
                  <a:pt x="220280" y="248180"/>
                  <a:pt x="110140" y="478897"/>
                </a:cubicBezTo>
                <a:cubicBezTo>
                  <a:pt x="0" y="709614"/>
                  <a:pt x="173640" y="1410759"/>
                  <a:pt x="173640" y="1410759"/>
                </a:cubicBezTo>
              </a:path>
            </a:pathLst>
          </a:custGeom>
          <a:ln w="9207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053520" y="3131989"/>
            <a:ext cx="704511" cy="704511"/>
          </a:xfrm>
          <a:prstGeom prst="rect">
            <a:avLst/>
          </a:prstGeom>
        </p:spPr>
      </p:pic>
      <p:sp>
        <p:nvSpPr>
          <p:cNvPr id="30" name="Freeform 29"/>
          <p:cNvSpPr/>
          <p:nvPr/>
        </p:nvSpPr>
        <p:spPr>
          <a:xfrm flipH="1" flipV="1">
            <a:off x="2556478" y="2776262"/>
            <a:ext cx="398131" cy="1720599"/>
          </a:xfrm>
          <a:custGeom>
            <a:avLst/>
            <a:gdLst>
              <a:gd name="connsiteX0" fmla="*/ 1026583 w 1026583"/>
              <a:gd name="connsiteY0" fmla="*/ 52917 h 1437217"/>
              <a:gd name="connsiteX1" fmla="*/ 137583 w 1026583"/>
              <a:gd name="connsiteY1" fmla="*/ 230717 h 1437217"/>
              <a:gd name="connsiteX2" fmla="*/ 201083 w 1026583"/>
              <a:gd name="connsiteY2" fmla="*/ 1437217 h 1437217"/>
              <a:gd name="connsiteX0" fmla="*/ 861922 w 861922"/>
              <a:gd name="connsiteY0" fmla="*/ 26459 h 1410759"/>
              <a:gd name="connsiteX1" fmla="*/ 137583 w 861922"/>
              <a:gd name="connsiteY1" fmla="*/ 478897 h 1410759"/>
              <a:gd name="connsiteX2" fmla="*/ 36422 w 861922"/>
              <a:gd name="connsiteY2" fmla="*/ 1410759 h 1410759"/>
              <a:gd name="connsiteX0" fmla="*/ 834479 w 834479"/>
              <a:gd name="connsiteY0" fmla="*/ 26459 h 1410759"/>
              <a:gd name="connsiteX1" fmla="*/ 110140 w 834479"/>
              <a:gd name="connsiteY1" fmla="*/ 478897 h 1410759"/>
              <a:gd name="connsiteX2" fmla="*/ 173640 w 834479"/>
              <a:gd name="connsiteY2" fmla="*/ 1410759 h 141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4479" h="1410759">
                <a:moveTo>
                  <a:pt x="834479" y="26459"/>
                </a:moveTo>
                <a:cubicBezTo>
                  <a:pt x="458770" y="0"/>
                  <a:pt x="220280" y="248180"/>
                  <a:pt x="110140" y="478897"/>
                </a:cubicBezTo>
                <a:cubicBezTo>
                  <a:pt x="0" y="709614"/>
                  <a:pt x="173640" y="1410759"/>
                  <a:pt x="173640" y="1410759"/>
                </a:cubicBezTo>
              </a:path>
            </a:pathLst>
          </a:custGeom>
          <a:ln w="9207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8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11427</TotalTime>
  <Words>54</Words>
  <Application>Microsoft Office PowerPoint</Application>
  <PresentationFormat>On-screen Show (4:3)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Corbel</vt:lpstr>
      <vt:lpstr>Parallax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Synthetic Biology Open Language (SBOL): Community-Driven Standard for Communi-cation of Synthetic Biology Designs</dc:title>
  <dc:creator>Bryan Bartley</dc:creator>
  <cp:lastModifiedBy>Bryan Bartley</cp:lastModifiedBy>
  <cp:revision>103</cp:revision>
  <dcterms:created xsi:type="dcterms:W3CDTF">2015-09-30T17:38:27Z</dcterms:created>
  <dcterms:modified xsi:type="dcterms:W3CDTF">2015-10-28T17:06:44Z</dcterms:modified>
</cp:coreProperties>
</file>