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293" r:id="rId3"/>
    <p:sldId id="299" r:id="rId4"/>
    <p:sldId id="276" r:id="rId5"/>
    <p:sldId id="278" r:id="rId6"/>
    <p:sldId id="277" r:id="rId7"/>
    <p:sldId id="294" r:id="rId8"/>
    <p:sldId id="297" r:id="rId9"/>
    <p:sldId id="300" r:id="rId10"/>
    <p:sldId id="295" r:id="rId11"/>
    <p:sldId id="296" r:id="rId12"/>
    <p:sldId id="298" r:id="rId13"/>
  </p:sldIdLst>
  <p:sldSz cx="9144000" cy="6858000" type="screen4x3"/>
  <p:notesSz cx="6858000" cy="9144000"/>
  <p:defaultTextStyle>
    <a:defPPr>
      <a:defRPr lang="en-US"/>
    </a:defPPr>
    <a:lvl1pPr marL="0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3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6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20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92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6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40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12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86" algn="l" defTabSz="914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94406"/>
  </p:normalViewPr>
  <p:slideViewPr>
    <p:cSldViewPr snapToGrid="0" snapToObjects="1">
      <p:cViewPr varScale="1">
        <p:scale>
          <a:sx n="119" d="100"/>
          <a:sy n="119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811B-56D2-4C69-A07A-9EC16204D7C7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A7ED-D15D-416A-877B-BA0F72B05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24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7ED-D15D-416A-877B-BA0F72B05A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94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7ED-D15D-416A-877B-BA0F72B05A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5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1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5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4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3" indent="0">
              <a:buNone/>
              <a:defRPr sz="2000" b="1"/>
            </a:lvl2pPr>
            <a:lvl3pPr marL="914146" indent="0">
              <a:buNone/>
              <a:defRPr sz="1800" b="1"/>
            </a:lvl3pPr>
            <a:lvl4pPr marL="1371220" indent="0">
              <a:buNone/>
              <a:defRPr sz="1600" b="1"/>
            </a:lvl4pPr>
            <a:lvl5pPr marL="1828292" indent="0">
              <a:buNone/>
              <a:defRPr sz="1600" b="1"/>
            </a:lvl5pPr>
            <a:lvl6pPr marL="2285366" indent="0">
              <a:buNone/>
              <a:defRPr sz="1600" b="1"/>
            </a:lvl6pPr>
            <a:lvl7pPr marL="2742440" indent="0">
              <a:buNone/>
              <a:defRPr sz="1600" b="1"/>
            </a:lvl7pPr>
            <a:lvl8pPr marL="3199512" indent="0">
              <a:buNone/>
              <a:defRPr sz="1600" b="1"/>
            </a:lvl8pPr>
            <a:lvl9pPr marL="365658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73" indent="0">
              <a:buNone/>
              <a:defRPr sz="2000" b="1"/>
            </a:lvl2pPr>
            <a:lvl3pPr marL="914146" indent="0">
              <a:buNone/>
              <a:defRPr sz="1800" b="1"/>
            </a:lvl3pPr>
            <a:lvl4pPr marL="1371220" indent="0">
              <a:buNone/>
              <a:defRPr sz="1600" b="1"/>
            </a:lvl4pPr>
            <a:lvl5pPr marL="1828292" indent="0">
              <a:buNone/>
              <a:defRPr sz="1600" b="1"/>
            </a:lvl5pPr>
            <a:lvl6pPr marL="2285366" indent="0">
              <a:buNone/>
              <a:defRPr sz="1600" b="1"/>
            </a:lvl6pPr>
            <a:lvl7pPr marL="2742440" indent="0">
              <a:buNone/>
              <a:defRPr sz="1600" b="1"/>
            </a:lvl7pPr>
            <a:lvl8pPr marL="3199512" indent="0">
              <a:buNone/>
              <a:defRPr sz="1600" b="1"/>
            </a:lvl8pPr>
            <a:lvl9pPr marL="365658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73" indent="0">
              <a:buNone/>
              <a:defRPr sz="1200"/>
            </a:lvl2pPr>
            <a:lvl3pPr marL="914146" indent="0">
              <a:buNone/>
              <a:defRPr sz="1000"/>
            </a:lvl3pPr>
            <a:lvl4pPr marL="1371220" indent="0">
              <a:buNone/>
              <a:defRPr sz="900"/>
            </a:lvl4pPr>
            <a:lvl5pPr marL="1828292" indent="0">
              <a:buNone/>
              <a:defRPr sz="900"/>
            </a:lvl5pPr>
            <a:lvl6pPr marL="2285366" indent="0">
              <a:buNone/>
              <a:defRPr sz="900"/>
            </a:lvl6pPr>
            <a:lvl7pPr marL="2742440" indent="0">
              <a:buNone/>
              <a:defRPr sz="900"/>
            </a:lvl7pPr>
            <a:lvl8pPr marL="3199512" indent="0">
              <a:buNone/>
              <a:defRPr sz="900"/>
            </a:lvl8pPr>
            <a:lvl9pPr marL="365658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73" indent="0">
              <a:buNone/>
              <a:defRPr sz="2800"/>
            </a:lvl2pPr>
            <a:lvl3pPr marL="914146" indent="0">
              <a:buNone/>
              <a:defRPr sz="2400"/>
            </a:lvl3pPr>
            <a:lvl4pPr marL="1371220" indent="0">
              <a:buNone/>
              <a:defRPr sz="2000"/>
            </a:lvl4pPr>
            <a:lvl5pPr marL="1828292" indent="0">
              <a:buNone/>
              <a:defRPr sz="2000"/>
            </a:lvl5pPr>
            <a:lvl6pPr marL="2285366" indent="0">
              <a:buNone/>
              <a:defRPr sz="2000"/>
            </a:lvl6pPr>
            <a:lvl7pPr marL="2742440" indent="0">
              <a:buNone/>
              <a:defRPr sz="2000"/>
            </a:lvl7pPr>
            <a:lvl8pPr marL="3199512" indent="0">
              <a:buNone/>
              <a:defRPr sz="2000"/>
            </a:lvl8pPr>
            <a:lvl9pPr marL="3656586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073" indent="0">
              <a:buNone/>
              <a:defRPr sz="1200"/>
            </a:lvl2pPr>
            <a:lvl3pPr marL="914146" indent="0">
              <a:buNone/>
              <a:defRPr sz="1000"/>
            </a:lvl3pPr>
            <a:lvl4pPr marL="1371220" indent="0">
              <a:buNone/>
              <a:defRPr sz="900"/>
            </a:lvl4pPr>
            <a:lvl5pPr marL="1828292" indent="0">
              <a:buNone/>
              <a:defRPr sz="900"/>
            </a:lvl5pPr>
            <a:lvl6pPr marL="2285366" indent="0">
              <a:buNone/>
              <a:defRPr sz="900"/>
            </a:lvl6pPr>
            <a:lvl7pPr marL="2742440" indent="0">
              <a:buNone/>
              <a:defRPr sz="900"/>
            </a:lvl7pPr>
            <a:lvl8pPr marL="3199512" indent="0">
              <a:buNone/>
              <a:defRPr sz="900"/>
            </a:lvl8pPr>
            <a:lvl9pPr marL="365658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14" tIns="45708" rIns="91414" bIns="4570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4" tIns="45708" rIns="91414" bIns="4570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14" tIns="45708" rIns="91414" bIns="4570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E8446-E0D6-4898-BA2C-899E53D835D0}" type="datetimeFigureOut">
              <a:rPr lang="en-GB" smtClean="0"/>
              <a:pPr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14" tIns="45708" rIns="91414" bIns="4570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14" tIns="45708" rIns="91414" bIns="4570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15D7-3597-46AD-8633-97D2B7612B3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4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05" indent="-342805" algn="l" defTabSz="91414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44" indent="-285670" algn="l" defTabSz="91414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84" indent="-228538" algn="l" defTabSz="91414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56" indent="-228538" algn="l" defTabSz="91414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30" indent="-228538" algn="l" defTabSz="91414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03" indent="-228538" algn="l" defTabSz="9141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76" indent="-228538" algn="l" defTabSz="9141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0" indent="-228538" algn="l" defTabSz="9141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22" indent="-228538" algn="l" defTabSz="9141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3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6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0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2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6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0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12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86" algn="l" defTabSz="914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Provenance and </a:t>
            </a:r>
            <a:r>
              <a:rPr lang="en-GB" dirty="0" err="1"/>
              <a:t>Prov</a:t>
            </a:r>
            <a:r>
              <a:rPr lang="en-GB" dirty="0"/>
              <a:t> – a refresher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Anil </a:t>
            </a:r>
            <a:r>
              <a:rPr lang="en-US" dirty="0" err="1" smtClean="0"/>
              <a:t>Wipat</a:t>
            </a:r>
            <a:r>
              <a:rPr lang="en-US" dirty="0" smtClean="0"/>
              <a:t>, Newcastle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41177" y="1741458"/>
            <a:ext cx="2748748" cy="164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49775" y="2433901"/>
            <a:ext cx="2281646" cy="136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pSB1AT3-GFP_TU</a:t>
            </a:r>
          </a:p>
          <a:p>
            <a:pPr algn="ctr"/>
            <a:r>
              <a:rPr lang="en-GB" dirty="0" smtClean="0"/>
              <a:t>ComponentDefinition</a:t>
            </a:r>
          </a:p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61720" y="3442426"/>
            <a:ext cx="1354183" cy="357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PpSb1AT3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68326" y="3442317"/>
            <a:ext cx="844732" cy="35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GFP_TU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4208807" y="2418131"/>
            <a:ext cx="2281646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pSB1AT3-GFP_TU</a:t>
            </a:r>
          </a:p>
          <a:p>
            <a:pPr algn="ctr"/>
            <a:r>
              <a:rPr lang="en-GB" dirty="0" err="1" smtClean="0"/>
              <a:t>PhysicalComponent</a:t>
            </a:r>
            <a:endParaRPr lang="en-GB" dirty="0" smtClean="0"/>
          </a:p>
          <a:p>
            <a:pPr algn="ctr"/>
            <a:endParaRPr lang="en-GB" dirty="0"/>
          </a:p>
        </p:txBody>
      </p:sp>
      <p:pic>
        <p:nvPicPr>
          <p:cNvPr id="6148" name="Picture 4" descr="Tube, Open, Fluid, Measure, Chemistry, Pe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63" y="1268542"/>
            <a:ext cx="591146" cy="9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thumb/d/d7/Computer.svg/1024px-Computer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" y="2104753"/>
            <a:ext cx="658296" cy="6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5684" y="17022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Eppendorf2738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PhysicalContext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60031" y="2763049"/>
            <a:ext cx="124877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45900" y="2418131"/>
            <a:ext cx="109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742572" y="4043209"/>
            <a:ext cx="2748748" cy="159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4110202" y="4701262"/>
            <a:ext cx="2281646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pSB1AT3-GFP</a:t>
            </a:r>
          </a:p>
          <a:p>
            <a:pPr algn="ctr"/>
            <a:r>
              <a:rPr lang="en-GB" dirty="0" err="1" smtClean="0"/>
              <a:t>PhysicalComponent</a:t>
            </a:r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2564431" y="40410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E. </a:t>
            </a:r>
            <a:r>
              <a:rPr lang="en-GB" i="1" dirty="0">
                <a:solidFill>
                  <a:schemeClr val="bg1"/>
                </a:solidFill>
              </a:rPr>
              <a:t>c</a:t>
            </a:r>
            <a:r>
              <a:rPr lang="en-GB" i="1" dirty="0" smtClean="0">
                <a:solidFill>
                  <a:schemeClr val="bg1"/>
                </a:solidFill>
              </a:rPr>
              <a:t>oli </a:t>
            </a:r>
            <a:r>
              <a:rPr lang="en-GB" dirty="0" smtClean="0">
                <a:solidFill>
                  <a:schemeClr val="bg1"/>
                </a:solidFill>
              </a:rPr>
              <a:t>HB101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PhysicalContext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083">
            <a:off x="3330837" y="3990200"/>
            <a:ext cx="833214" cy="368721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6099472" y="3297697"/>
            <a:ext cx="0" cy="1403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89920" y="5073779"/>
            <a:ext cx="2748748" cy="62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07622" y="5052983"/>
            <a:ext cx="304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Plate Reader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Test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238668" y="5322962"/>
            <a:ext cx="503904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69750" y="6278404"/>
            <a:ext cx="3041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data</a:t>
            </a:r>
            <a:endParaRPr lang="en-GB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rot="5400000">
            <a:off x="5628842" y="4036061"/>
            <a:ext cx="1238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/>
              <a:t>wasDerivedFrom</a:t>
            </a:r>
            <a:endParaRPr lang="en-GB" sz="1200" dirty="0"/>
          </a:p>
        </p:txBody>
      </p:sp>
      <p:sp>
        <p:nvSpPr>
          <p:cNvPr id="40" name="Rectangle 39"/>
          <p:cNvSpPr/>
          <p:nvPr/>
        </p:nvSpPr>
        <p:spPr>
          <a:xfrm>
            <a:off x="6386614" y="3565320"/>
            <a:ext cx="241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Activity: transformation</a:t>
            </a:r>
            <a:endParaRPr lang="en-GB" i="1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64294" y="5699317"/>
            <a:ext cx="0" cy="5790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663614" y="3817726"/>
            <a:ext cx="9138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b="1" dirty="0" smtClean="0"/>
              <a:t>(PROV-O)</a:t>
            </a:r>
            <a:endParaRPr lang="en-GB" sz="1050" b="1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Capturing the realisation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6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93824" y="1653989"/>
            <a:ext cx="2748748" cy="164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61454" y="2330662"/>
            <a:ext cx="2281646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pSB1AT3-GFP_TU</a:t>
            </a:r>
          </a:p>
          <a:p>
            <a:pPr algn="ctr"/>
            <a:r>
              <a:rPr lang="en-GB" dirty="0" err="1" smtClean="0"/>
              <a:t>PhysicalComponent</a:t>
            </a:r>
            <a:endParaRPr lang="en-GB" dirty="0" smtClean="0"/>
          </a:p>
          <a:p>
            <a:pPr algn="ctr"/>
            <a:endParaRPr lang="en-GB" dirty="0"/>
          </a:p>
        </p:txBody>
      </p:sp>
      <p:pic>
        <p:nvPicPr>
          <p:cNvPr id="6148" name="Picture 4" descr="Tube, Open, Fluid, Measure, Chemistry, Pe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0" y="1181073"/>
            <a:ext cx="591146" cy="9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01669" y="9548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Eppendorf2738</a:t>
            </a:r>
          </a:p>
          <a:p>
            <a:pPr algn="ctr"/>
            <a:r>
              <a:rPr lang="en-GB" dirty="0" err="1">
                <a:solidFill>
                  <a:schemeClr val="bg1"/>
                </a:solidFill>
              </a:rPr>
              <a:t>PhysicalContext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3824" y="4913306"/>
            <a:ext cx="2748748" cy="1599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361454" y="5571359"/>
            <a:ext cx="2281646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pSB1AT3-GFP_TU</a:t>
            </a:r>
          </a:p>
          <a:p>
            <a:pPr algn="ctr"/>
            <a:r>
              <a:rPr lang="en-GB" dirty="0" err="1" smtClean="0"/>
              <a:t>PhysicalComponent</a:t>
            </a:r>
            <a:endParaRPr lang="en-GB" dirty="0" smtClean="0"/>
          </a:p>
          <a:p>
            <a:pPr algn="ctr"/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083">
            <a:off x="582089" y="4860297"/>
            <a:ext cx="833214" cy="36872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-2339731" y="4305560"/>
            <a:ext cx="304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Plate Reader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Test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stCxn id="20" idx="3"/>
          </p:cNvCxnSpPr>
          <p:nvPr/>
        </p:nvCxnSpPr>
        <p:spPr>
          <a:xfrm flipV="1">
            <a:off x="3643100" y="4558053"/>
            <a:ext cx="1679160" cy="14530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5322260" y="4010669"/>
            <a:ext cx="4113506" cy="753281"/>
          </a:xfrm>
          <a:prstGeom prst="rect">
            <a:avLst/>
          </a:prstGeom>
        </p:spPr>
        <p:txBody>
          <a:bodyPr vert="horz" lIns="91414" tIns="45708" rIns="91414" bIns="45708" rtlCol="0" anchor="ctr">
            <a:noAutofit/>
          </a:bodyPr>
          <a:lstStyle>
            <a:lvl1pPr algn="ctr" defTabSz="91414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050" b="1" dirty="0" smtClean="0"/>
              <a:t>   </a:t>
            </a:r>
            <a:r>
              <a:rPr lang="en-GB" sz="1050" b="1" dirty="0" err="1" smtClean="0"/>
              <a:t>rdf:type</a:t>
            </a:r>
            <a:r>
              <a:rPr lang="en-GB" sz="1050" b="1" dirty="0" smtClean="0"/>
              <a:t>  OBI:0302912 (electroporation)</a:t>
            </a:r>
          </a:p>
          <a:p>
            <a:pPr algn="l"/>
            <a:r>
              <a:rPr lang="en-GB" sz="1050" b="1" dirty="0" smtClean="0"/>
              <a:t>  </a:t>
            </a:r>
            <a:r>
              <a:rPr lang="en-GB" sz="1050" b="1" dirty="0" err="1" smtClean="0"/>
              <a:t>prov:endedAtTime</a:t>
            </a:r>
            <a:r>
              <a:rPr lang="en-GB" sz="1050" b="1" dirty="0" smtClean="0"/>
              <a:t> …</a:t>
            </a:r>
          </a:p>
          <a:p>
            <a:pPr algn="l"/>
            <a:r>
              <a:rPr lang="en-GB" sz="1050" b="1" dirty="0" smtClean="0"/>
              <a:t>  </a:t>
            </a:r>
            <a:r>
              <a:rPr lang="en-GB" sz="1050" b="1" dirty="0" err="1" smtClean="0"/>
              <a:t>prov:wasInformedBy</a:t>
            </a:r>
            <a:r>
              <a:rPr lang="en-GB" sz="1050" b="1" dirty="0" smtClean="0"/>
              <a:t> …</a:t>
            </a:r>
          </a:p>
          <a:p>
            <a:pPr algn="l"/>
            <a:r>
              <a:rPr lang="en-GB" sz="1050" b="1" dirty="0" smtClean="0"/>
              <a:t>  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 rot="19107362">
            <a:off x="3101734" y="5086354"/>
            <a:ext cx="2940948" cy="651409"/>
          </a:xfrm>
          <a:prstGeom prst="rect">
            <a:avLst/>
          </a:prstGeom>
        </p:spPr>
        <p:txBody>
          <a:bodyPr vert="horz" lIns="91414" tIns="45708" rIns="91414" bIns="45708" rtlCol="0" anchor="ctr">
            <a:normAutofit fontScale="97500"/>
          </a:bodyPr>
          <a:lstStyle>
            <a:lvl1pPr algn="ctr" defTabSz="91414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 err="1" smtClean="0"/>
              <a:t>prov:wasGeneratedBy</a:t>
            </a:r>
            <a:endParaRPr lang="en-GB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660851" y="3327016"/>
            <a:ext cx="1504965" cy="9167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 rot="2104007">
            <a:off x="3104864" y="3269542"/>
            <a:ext cx="2940948" cy="651409"/>
          </a:xfrm>
          <a:prstGeom prst="rect">
            <a:avLst/>
          </a:prstGeom>
        </p:spPr>
        <p:txBody>
          <a:bodyPr vert="horz" lIns="91414" tIns="45708" rIns="91414" bIns="45708" rtlCol="0" anchor="ctr">
            <a:normAutofit fontScale="97500"/>
          </a:bodyPr>
          <a:lstStyle>
            <a:lvl1pPr algn="ctr" defTabSz="91414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 err="1" smtClean="0"/>
              <a:t>prov:used</a:t>
            </a:r>
            <a:endParaRPr lang="en-GB" sz="1200" dirty="0"/>
          </a:p>
        </p:txBody>
      </p:sp>
      <p:pic>
        <p:nvPicPr>
          <p:cNvPr id="45" name="Picture 2" descr="https://lh6.googleusercontent.com/DdFZV3AEzdWqsPi9RkzDSSVyzp3iOo3VN_d1_9RYEhrSLuUS_bC4UNUZYWCvaHCtJ8ro5sZE9m7xLaQrLKe6wpBiBQ18hemKzIInw1BHa0Asv8NuaiVw8AyLr78cZtZwPSHjdJEV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02" y="1202865"/>
            <a:ext cx="2789495" cy="163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021" y="1205207"/>
            <a:ext cx="810144" cy="39967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534" y="4456035"/>
            <a:ext cx="810144" cy="3996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410" y="3031583"/>
            <a:ext cx="1052767" cy="5056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359969" y="3597622"/>
            <a:ext cx="3200268" cy="12055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5411708" y="3718490"/>
            <a:ext cx="2866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EcoliTransformationActivity</a:t>
            </a:r>
            <a:r>
              <a:rPr lang="en-GB" b="1" dirty="0" smtClean="0"/>
              <a:t> </a:t>
            </a:r>
            <a:endParaRPr lang="en-GB" dirty="0"/>
          </a:p>
        </p:txBody>
      </p:sp>
      <p:sp>
        <p:nvSpPr>
          <p:cNvPr id="52" name="Rectangle 51"/>
          <p:cNvSpPr/>
          <p:nvPr/>
        </p:nvSpPr>
        <p:spPr>
          <a:xfrm>
            <a:off x="-101669" y="49107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i="1" dirty="0">
                <a:solidFill>
                  <a:schemeClr val="bg1"/>
                </a:solidFill>
              </a:rPr>
              <a:t>E. coli </a:t>
            </a:r>
            <a:r>
              <a:rPr lang="en-GB" dirty="0">
                <a:solidFill>
                  <a:schemeClr val="bg1"/>
                </a:solidFill>
              </a:rPr>
              <a:t>HB101</a:t>
            </a:r>
          </a:p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PhysicalContext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284094" y="5568917"/>
            <a:ext cx="292251" cy="93926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5576345" y="5904591"/>
            <a:ext cx="3200268" cy="748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3626" y="5417966"/>
            <a:ext cx="901754" cy="568622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5515997" y="6007540"/>
            <a:ext cx="4113506" cy="651409"/>
          </a:xfrm>
          <a:prstGeom prst="rect">
            <a:avLst/>
          </a:prstGeom>
        </p:spPr>
        <p:txBody>
          <a:bodyPr vert="horz" lIns="91414" tIns="45708" rIns="91414" bIns="45708" rtlCol="0" anchor="ctr">
            <a:noAutofit/>
          </a:bodyPr>
          <a:lstStyle>
            <a:lvl1pPr algn="ctr" defTabSz="91414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050" b="1" dirty="0" smtClean="0"/>
              <a:t>  a </a:t>
            </a:r>
            <a:r>
              <a:rPr lang="en-GB" sz="1050" b="1" dirty="0" err="1" smtClean="0"/>
              <a:t>prov:Person</a:t>
            </a:r>
            <a:endParaRPr lang="en-GB" sz="1050" b="1" dirty="0" smtClean="0"/>
          </a:p>
          <a:p>
            <a:pPr algn="l"/>
            <a:r>
              <a:rPr lang="en-GB" sz="1050" b="1" dirty="0"/>
              <a:t> </a:t>
            </a:r>
            <a:r>
              <a:rPr lang="en-GB" sz="1050" b="1" dirty="0" smtClean="0"/>
              <a:t> </a:t>
            </a:r>
            <a:r>
              <a:rPr lang="en-GB" sz="1050" b="1" dirty="0" err="1" smtClean="0"/>
              <a:t>dcterms:title</a:t>
            </a:r>
            <a:r>
              <a:rPr lang="en-GB" sz="1050" b="1" dirty="0" smtClean="0"/>
              <a:t> “Wendy Smith”</a:t>
            </a:r>
          </a:p>
          <a:p>
            <a:pPr algn="l"/>
            <a:r>
              <a:rPr lang="en-GB" sz="1050" b="1" dirty="0" smtClean="0"/>
              <a:t>  </a:t>
            </a:r>
            <a:r>
              <a:rPr lang="en-GB" sz="1050" b="1" dirty="0" err="1" smtClean="0"/>
              <a:t>prov:actedOnBehalfOf</a:t>
            </a:r>
            <a:r>
              <a:rPr lang="en-GB" sz="1050" b="1" dirty="0" smtClean="0"/>
              <a:t>…</a:t>
            </a:r>
          </a:p>
          <a:p>
            <a:pPr algn="l"/>
            <a:r>
              <a:rPr lang="en-GB" sz="1050" b="1" dirty="0" smtClean="0"/>
              <a:t>      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 rot="5400000">
            <a:off x="5482670" y="5028164"/>
            <a:ext cx="2940948" cy="651409"/>
          </a:xfrm>
          <a:prstGeom prst="rect">
            <a:avLst/>
          </a:prstGeom>
        </p:spPr>
        <p:txBody>
          <a:bodyPr vert="horz" lIns="91414" tIns="45708" rIns="91414" bIns="45708" rtlCol="0" anchor="ctr">
            <a:normAutofit fontScale="97500"/>
          </a:bodyPr>
          <a:lstStyle>
            <a:lvl1pPr algn="ctr" defTabSz="91414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" dirty="0" err="1" smtClean="0"/>
              <a:t>prov:wasAssociatedWith</a:t>
            </a:r>
            <a:endParaRPr lang="en-GB" sz="8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6801180" y="4794866"/>
            <a:ext cx="1" cy="1109725"/>
          </a:xfrm>
          <a:prstGeom prst="straightConnector1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091356" y="258600"/>
            <a:ext cx="8150597" cy="114008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Capturing the provenance of the realisation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6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4" y="1715453"/>
            <a:ext cx="8022991" cy="403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“Provenance</a:t>
            </a:r>
            <a:r>
              <a:rPr lang="en-US" dirty="0"/>
              <a:t> is a record that describes the people, institutions, entities, and activities, involved in producing, influencing, or delivering a piece of data or a </a:t>
            </a:r>
            <a:r>
              <a:rPr lang="en-US" dirty="0" smtClean="0"/>
              <a:t>thing”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using PROV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91" y="1316969"/>
            <a:ext cx="7426964" cy="47231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97355" y="20264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Aims to: “achieve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vision of inter-operable interchange of provenance information in heterogeneous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environments”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6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Provenance and </a:t>
            </a:r>
            <a:r>
              <a:rPr lang="en-GB" dirty="0" err="1" smtClean="0"/>
              <a:t>Prov</a:t>
            </a:r>
            <a:r>
              <a:rPr lang="en-GB" dirty="0" smtClean="0"/>
              <a:t> – a refresher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0" y="1417637"/>
            <a:ext cx="8429359" cy="46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bit that matters</a:t>
            </a:r>
            <a:endParaRPr lang="en-GB" dirty="0"/>
          </a:p>
        </p:txBody>
      </p:sp>
      <p:pic>
        <p:nvPicPr>
          <p:cNvPr id="1026" name="Picture 2" descr="https://lh6.googleusercontent.com/DdFZV3AEzdWqsPi9RkzDSSVyzp3iOo3VN_d1_9RYEhrSLuUS_bC4UNUZYWCvaHCtJ8ro5sZE9m7xLaQrLKe6wpBiBQ18hemKzIInw1BHa0Asv8NuaiVw8AyLr78cZtZwPSHjdJE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9430"/>
            <a:ext cx="58959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Attaching provenance to experimental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9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4.googleusercontent.com/l5QvOsa0JZIxBxy0i1S2H7v2xuTtpcjDlFqdLaTlXx2qvEFEH-q7HH6Ekh_Wsy6WfPXczhjnkYDYMWMmrmK3r-1RxBZG45tBzmGiY3tWDim2uQ_R7B5nhYy-RkeGsvIh1Umy_O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8" y="1306467"/>
            <a:ext cx="9105333" cy="404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7620000" y="3290797"/>
            <a:ext cx="126435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57067" y="279964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Test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91167" y="45099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(Build)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39299" y="5176571"/>
            <a:ext cx="278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(Design – already in SBOL?)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82100" y="3928619"/>
            <a:ext cx="15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(Host context)</a:t>
            </a:r>
            <a:endParaRPr lang="en-GB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8191"/>
            <a:ext cx="8229600" cy="1143000"/>
          </a:xfrm>
        </p:spPr>
        <p:txBody>
          <a:bodyPr/>
          <a:lstStyle/>
          <a:p>
            <a:r>
              <a:rPr lang="en-GB" dirty="0" smtClean="0"/>
              <a:t>Reminder: Unified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319"/>
            <a:ext cx="8686800" cy="1438552"/>
          </a:xfrm>
        </p:spPr>
        <p:txBody>
          <a:bodyPr>
            <a:normAutofit/>
          </a:bodyPr>
          <a:lstStyle/>
          <a:p>
            <a:r>
              <a:rPr lang="en-GB" dirty="0" smtClean="0"/>
              <a:t>More complex example in practice: </a:t>
            </a:r>
            <a:br>
              <a:rPr lang="en-GB" dirty="0" smtClean="0"/>
            </a:br>
            <a:r>
              <a:rPr lang="en-GB" dirty="0" smtClean="0"/>
              <a:t>The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53" y="1653871"/>
            <a:ext cx="6942090" cy="50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7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Realisation/</a:t>
            </a:r>
            <a:r>
              <a:rPr lang="en-GB" dirty="0" err="1" smtClean="0"/>
              <a:t>implemenation</a:t>
            </a:r>
            <a:r>
              <a:rPr lang="en-GB" dirty="0" smtClean="0"/>
              <a:t> of the design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" y="1417637"/>
            <a:ext cx="4338063" cy="314400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397188" y="2915104"/>
            <a:ext cx="1559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4397188" y="2294491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Synthesise</a:t>
            </a:r>
            <a:endParaRPr lang="en-GB" dirty="0"/>
          </a:p>
        </p:txBody>
      </p:sp>
      <p:pic>
        <p:nvPicPr>
          <p:cNvPr id="7" name="Picture 4" descr="Tube, Open, Fluid, Measure, Chemistry, Pell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39" y="2442187"/>
            <a:ext cx="591146" cy="94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4854388" y="3476065"/>
            <a:ext cx="1445559" cy="13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5776921" y="4015596"/>
            <a:ext cx="179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Transform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083">
            <a:off x="3764389" y="5103200"/>
            <a:ext cx="833214" cy="368721"/>
          </a:xfrm>
          <a:prstGeom prst="rect">
            <a:avLst/>
          </a:prstGeom>
        </p:spPr>
      </p:pic>
      <p:pic>
        <p:nvPicPr>
          <p:cNvPr id="1026" name="Picture 2" descr="Image result for e.coli petri dis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83" y="5171270"/>
            <a:ext cx="1425711" cy="112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237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1988</TotalTime>
  <Words>164</Words>
  <Application>Microsoft Macintosh PowerPoint</Application>
  <PresentationFormat>On-screen Show (4:3)</PresentationFormat>
  <Paragraphs>63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Default Theme</vt:lpstr>
      <vt:lpstr>Provenance and Prov – a refresher</vt:lpstr>
      <vt:lpstr>Provenance</vt:lpstr>
      <vt:lpstr>Provenance using PROV</vt:lpstr>
      <vt:lpstr>Provenance and Prov – a refresher</vt:lpstr>
      <vt:lpstr>The bit that matters</vt:lpstr>
      <vt:lpstr>Attaching provenance to experimental data</vt:lpstr>
      <vt:lpstr>Reminder: Unified Approach</vt:lpstr>
      <vt:lpstr>More complex example in practice:  The design</vt:lpstr>
      <vt:lpstr>Realisation/implemenation of the design</vt:lpstr>
      <vt:lpstr>Capturing the realisation data</vt:lpstr>
      <vt:lpstr>Capturing the provenance of the realisation data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reality in SynBio</dc:title>
  <dc:creator>Anil Wipat</dc:creator>
  <cp:lastModifiedBy>Jacob Beal</cp:lastModifiedBy>
  <cp:revision>61</cp:revision>
  <dcterms:created xsi:type="dcterms:W3CDTF">2015-10-14T16:56:39Z</dcterms:created>
  <dcterms:modified xsi:type="dcterms:W3CDTF">2017-10-10T14:40:04Z</dcterms:modified>
</cp:coreProperties>
</file>