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2"/>
  </p:notesMasterIdLst>
  <p:handoutMasterIdLst>
    <p:handoutMasterId r:id="rId33"/>
  </p:handoutMasterIdLst>
  <p:sldIdLst>
    <p:sldId id="256" r:id="rId2"/>
    <p:sldId id="319" r:id="rId3"/>
    <p:sldId id="332" r:id="rId4"/>
    <p:sldId id="327" r:id="rId5"/>
    <p:sldId id="259" r:id="rId6"/>
    <p:sldId id="345" r:id="rId7"/>
    <p:sldId id="346" r:id="rId8"/>
    <p:sldId id="347" r:id="rId9"/>
    <p:sldId id="348" r:id="rId10"/>
    <p:sldId id="349" r:id="rId11"/>
    <p:sldId id="350" r:id="rId12"/>
    <p:sldId id="356" r:id="rId13"/>
    <p:sldId id="357" r:id="rId14"/>
    <p:sldId id="358" r:id="rId15"/>
    <p:sldId id="359" r:id="rId16"/>
    <p:sldId id="360" r:id="rId17"/>
    <p:sldId id="361" r:id="rId18"/>
    <p:sldId id="325" r:id="rId19"/>
    <p:sldId id="321" r:id="rId20"/>
    <p:sldId id="336" r:id="rId21"/>
    <p:sldId id="338" r:id="rId22"/>
    <p:sldId id="337" r:id="rId23"/>
    <p:sldId id="339" r:id="rId24"/>
    <p:sldId id="340" r:id="rId25"/>
    <p:sldId id="341" r:id="rId26"/>
    <p:sldId id="342" r:id="rId27"/>
    <p:sldId id="343" r:id="rId28"/>
    <p:sldId id="344" r:id="rId29"/>
    <p:sldId id="362" r:id="rId30"/>
    <p:sldId id="35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26" autoAdjust="0"/>
    <p:restoredTop sz="95532"/>
  </p:normalViewPr>
  <p:slideViewPr>
    <p:cSldViewPr snapToGrid="0">
      <p:cViewPr>
        <p:scale>
          <a:sx n="100" d="100"/>
          <a:sy n="100" d="100"/>
        </p:scale>
        <p:origin x="616" y="3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61A86-5494-5244-8FB4-8B9B0FE298A2}" type="datetimeFigureOut">
              <a:rPr lang="en-US" smtClean="0"/>
              <a:t>8/10/17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90A5B8-1A21-8D47-A6D0-2B8C9A74584D}" type="slidenum">
              <a:rPr lang="en-US" smtClean="0"/>
              <a:t>‹#›</a:t>
            </a:fld>
            <a:endParaRPr lang="en-US"/>
          </a:p>
        </p:txBody>
      </p:sp>
    </p:spTree>
    <p:extLst>
      <p:ext uri="{BB962C8B-B14F-4D97-AF65-F5344CB8AC3E}">
        <p14:creationId xmlns:p14="http://schemas.microsoft.com/office/powerpoint/2010/main" val="894846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A4C15-9D08-44BE-9908-991722DC07A4}" type="datetimeFigureOut">
              <a:rPr lang="en-US" smtClean="0"/>
              <a:t>8/10/17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F963-7693-4E35-9CA6-49D0857ABCBE}" type="slidenum">
              <a:rPr lang="en-US" smtClean="0"/>
              <a:t>‹#›</a:t>
            </a:fld>
            <a:endParaRPr lang="en-US"/>
          </a:p>
        </p:txBody>
      </p:sp>
    </p:spTree>
    <p:extLst>
      <p:ext uri="{BB962C8B-B14F-4D97-AF65-F5344CB8AC3E}">
        <p14:creationId xmlns:p14="http://schemas.microsoft.com/office/powerpoint/2010/main" val="19131822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few slides have introduced the vocabulary</a:t>
            </a:r>
            <a:r>
              <a:rPr lang="en-US" baseline="0" dirty="0" smtClean="0"/>
              <a:t> of synthetic biology and highlighted engineering principles.  Let’s review some of these principles.  </a:t>
            </a:r>
            <a:r>
              <a:rPr lang="en-US" dirty="0" smtClean="0"/>
              <a:t>Ask class, what are other engineering principles?  CAD, mathematical modeling, simulation, Modularity</a:t>
            </a:r>
          </a:p>
          <a:p>
            <a:r>
              <a:rPr lang="en-US" dirty="0" smtClean="0"/>
              <a:t>Decoupling:</a:t>
            </a:r>
            <a:r>
              <a:rPr lang="en-US" baseline="0" dirty="0" smtClean="0"/>
              <a:t>  you don’t have to build it to understand how it works, mention R&amp;D costs in biotech </a:t>
            </a:r>
            <a:r>
              <a:rPr lang="en-US" baseline="0" dirty="0" err="1" smtClean="0"/>
              <a:t>vs</a:t>
            </a:r>
            <a:r>
              <a:rPr lang="en-US" baseline="0" dirty="0" smtClean="0"/>
              <a:t> classical engineering</a:t>
            </a:r>
          </a:p>
          <a:p>
            <a:r>
              <a:rPr lang="en-US" baseline="0" dirty="0" smtClean="0"/>
              <a:t>Composition use the metaphor of a wrench and bolt</a:t>
            </a:r>
            <a:endParaRPr lang="en-US" dirty="0"/>
          </a:p>
        </p:txBody>
      </p:sp>
      <p:sp>
        <p:nvSpPr>
          <p:cNvPr id="4" name="Slide Number Placeholder 3"/>
          <p:cNvSpPr>
            <a:spLocks noGrp="1"/>
          </p:cNvSpPr>
          <p:nvPr>
            <p:ph type="sldNum" sz="quarter" idx="10"/>
          </p:nvPr>
        </p:nvSpPr>
        <p:spPr/>
        <p:txBody>
          <a:bodyPr/>
          <a:lstStyle/>
          <a:p>
            <a:fld id="{0A2A0FA0-30A1-4196-8591-CECEA37DBDB1}" type="slidenum">
              <a:rPr lang="en-US" smtClean="0"/>
              <a:pPr/>
              <a:t>2</a:t>
            </a:fld>
            <a:endParaRPr lang="en-US"/>
          </a:p>
        </p:txBody>
      </p:sp>
    </p:spTree>
    <p:extLst>
      <p:ext uri="{BB962C8B-B14F-4D97-AF65-F5344CB8AC3E}">
        <p14:creationId xmlns:p14="http://schemas.microsoft.com/office/powerpoint/2010/main" val="119955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few slides have introduced the vocabulary</a:t>
            </a:r>
            <a:r>
              <a:rPr lang="en-US" baseline="0" dirty="0" smtClean="0"/>
              <a:t> of synthetic biology and highlighted engineering principles.  Let’s review some of these principles.  </a:t>
            </a:r>
            <a:r>
              <a:rPr lang="en-US" dirty="0" smtClean="0"/>
              <a:t>Ask class, what are other engineering principles?  CAD, mathematical modeling, simulation, Modularity</a:t>
            </a:r>
          </a:p>
          <a:p>
            <a:r>
              <a:rPr lang="en-US" dirty="0" smtClean="0"/>
              <a:t>Decoupling:</a:t>
            </a:r>
            <a:r>
              <a:rPr lang="en-US" baseline="0" dirty="0" smtClean="0"/>
              <a:t>  you don’t have to build it to understand how it works, mention R&amp;D costs in biotech </a:t>
            </a:r>
            <a:r>
              <a:rPr lang="en-US" baseline="0" dirty="0" err="1" smtClean="0"/>
              <a:t>vs</a:t>
            </a:r>
            <a:r>
              <a:rPr lang="en-US" baseline="0" dirty="0" smtClean="0"/>
              <a:t> classical engineering</a:t>
            </a:r>
          </a:p>
          <a:p>
            <a:r>
              <a:rPr lang="en-US" baseline="0" dirty="0" smtClean="0"/>
              <a:t>Composition use the metaphor of a wrench and bolt</a:t>
            </a:r>
            <a:endParaRPr lang="en-US" dirty="0"/>
          </a:p>
        </p:txBody>
      </p:sp>
      <p:sp>
        <p:nvSpPr>
          <p:cNvPr id="4" name="Slide Number Placeholder 3"/>
          <p:cNvSpPr>
            <a:spLocks noGrp="1"/>
          </p:cNvSpPr>
          <p:nvPr>
            <p:ph type="sldNum" sz="quarter" idx="10"/>
          </p:nvPr>
        </p:nvSpPr>
        <p:spPr/>
        <p:txBody>
          <a:bodyPr/>
          <a:lstStyle/>
          <a:p>
            <a:fld id="{0A2A0FA0-30A1-4196-8591-CECEA37DBDB1}" type="slidenum">
              <a:rPr lang="en-US" smtClean="0"/>
              <a:pPr/>
              <a:t>4</a:t>
            </a:fld>
            <a:endParaRPr lang="en-US"/>
          </a:p>
        </p:txBody>
      </p:sp>
    </p:spTree>
    <p:extLst>
      <p:ext uri="{BB962C8B-B14F-4D97-AF65-F5344CB8AC3E}">
        <p14:creationId xmlns:p14="http://schemas.microsoft.com/office/powerpoint/2010/main" val="11252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few slides have introduced the vocabulary</a:t>
            </a:r>
            <a:r>
              <a:rPr lang="en-US" baseline="0" dirty="0" smtClean="0"/>
              <a:t> of synthetic biology and highlighted engineering principles.  Let’s review some of these principles.  </a:t>
            </a:r>
            <a:r>
              <a:rPr lang="en-US" dirty="0" smtClean="0"/>
              <a:t>Ask class, what are other engineering principles?  CAD, mathematical modeling, simulation, Modularity</a:t>
            </a:r>
          </a:p>
          <a:p>
            <a:r>
              <a:rPr lang="en-US" dirty="0" smtClean="0"/>
              <a:t>Decoupling:</a:t>
            </a:r>
            <a:r>
              <a:rPr lang="en-US" baseline="0" dirty="0" smtClean="0"/>
              <a:t>  you don’t have to build it to understand how it works, mention R&amp;D costs in biotech </a:t>
            </a:r>
            <a:r>
              <a:rPr lang="en-US" baseline="0" dirty="0" err="1" smtClean="0"/>
              <a:t>vs</a:t>
            </a:r>
            <a:r>
              <a:rPr lang="en-US" baseline="0" dirty="0" smtClean="0"/>
              <a:t> classical engineering</a:t>
            </a:r>
          </a:p>
          <a:p>
            <a:r>
              <a:rPr lang="en-US" baseline="0" dirty="0" smtClean="0"/>
              <a:t>Composition use the metaphor of a wrench and bolt</a:t>
            </a:r>
            <a:endParaRPr lang="en-US" dirty="0"/>
          </a:p>
        </p:txBody>
      </p:sp>
      <p:sp>
        <p:nvSpPr>
          <p:cNvPr id="4" name="Slide Number Placeholder 3"/>
          <p:cNvSpPr>
            <a:spLocks noGrp="1"/>
          </p:cNvSpPr>
          <p:nvPr>
            <p:ph type="sldNum" sz="quarter" idx="10"/>
          </p:nvPr>
        </p:nvSpPr>
        <p:spPr/>
        <p:txBody>
          <a:bodyPr/>
          <a:lstStyle/>
          <a:p>
            <a:fld id="{0A2A0FA0-30A1-4196-8591-CECEA37DBDB1}" type="slidenum">
              <a:rPr lang="en-US" smtClean="0"/>
              <a:pPr/>
              <a:t>8</a:t>
            </a:fld>
            <a:endParaRPr lang="en-US"/>
          </a:p>
        </p:txBody>
      </p:sp>
    </p:spTree>
    <p:extLst>
      <p:ext uri="{BB962C8B-B14F-4D97-AF65-F5344CB8AC3E}">
        <p14:creationId xmlns:p14="http://schemas.microsoft.com/office/powerpoint/2010/main" val="178019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Computer-aided Engineering (CAE) is the use of simulation tools for forward engineering of products.  For example CAE is often used for design of electronic circuits like radios and microwaves.  SBOL enables forward-design of genetic, metabolic, and protein networks using components obtained from parts repositories. SBOL is used to represent the qualitative structure and function of these networks. SBOL is </a:t>
            </a:r>
            <a:r>
              <a:rPr lang="en-US" dirty="0" err="1" smtClean="0"/>
              <a:t>interconvertible</a:t>
            </a:r>
            <a:r>
              <a:rPr lang="en-US" dirty="0" smtClean="0"/>
              <a:t> with Systems Biology Markup Language (SBML) for </a:t>
            </a:r>
            <a:r>
              <a:rPr lang="en-US" dirty="0" err="1" smtClean="0"/>
              <a:t>biosimulation</a:t>
            </a:r>
            <a:r>
              <a:rPr lang="en-US" dirty="0" smtClean="0"/>
              <a:t>.</a:t>
            </a:r>
          </a:p>
          <a:p>
            <a:endParaRPr lang="en-US" dirty="0" smtClean="0"/>
          </a:p>
          <a:p>
            <a:r>
              <a:rPr lang="en-US" dirty="0" smtClean="0"/>
              <a:t>Computer-aided Design (CAD) is often used by engineers to represent 2D and 3D objects like mechanical components.</a:t>
            </a:r>
          </a:p>
          <a:p>
            <a:r>
              <a:rPr lang="en-US" dirty="0" smtClean="0"/>
              <a:t>CAD for synthetic biology is a relatively new application that involves reasoning about  the structure of genetic information.  SBOL supports design abstraction, modularity, and hierarchy.</a:t>
            </a:r>
          </a:p>
          <a:p>
            <a:endParaRPr lang="en-US" dirty="0" smtClean="0"/>
          </a:p>
          <a:p>
            <a:r>
              <a:rPr lang="en-US" dirty="0" smtClean="0"/>
              <a:t>Reproducibility is still a major challenge for synthetic biologists.  In many cases the full sequence of a genetic circuit is not even included in scientific publications. The SBOL community is working closely with publications like </a:t>
            </a:r>
            <a:r>
              <a:rPr lang="en-US" i="1" dirty="0" smtClean="0"/>
              <a:t>ACS Synthetic Biology </a:t>
            </a:r>
            <a:r>
              <a:rPr lang="en-US" dirty="0" smtClean="0"/>
              <a:t>to encourage authors submit designs / sequences / strains to repositories along with their manuscripts.</a:t>
            </a:r>
          </a:p>
          <a:p>
            <a:endParaRPr lang="en-US" dirty="0" smtClean="0"/>
          </a:p>
          <a:p>
            <a:r>
              <a:rPr lang="en-US" dirty="0" smtClean="0"/>
              <a:t>Failure is the norm in synthetic biology.  Often many variations of a design must be built and tested before a successful design is found.  Failure Modes and Effects Analysis (FMEA) are methodologies that help engineers learn from failure, continuously improve, and construct complex systems. SBOL enables novel Quality Control (QC) visualization tools and FMEA analysis for mutations, assembly errors, and their effect on circuit function. </a:t>
            </a:r>
          </a:p>
          <a:p>
            <a:endParaRPr lang="en-US" dirty="0" smtClean="0"/>
          </a:p>
          <a:p>
            <a:r>
              <a:rPr lang="en-US" dirty="0" smtClean="0"/>
              <a:t>SBOL Stack and </a:t>
            </a:r>
            <a:r>
              <a:rPr lang="en-US" dirty="0" err="1" smtClean="0"/>
              <a:t>VirtualParts</a:t>
            </a:r>
            <a:r>
              <a:rPr lang="en-US" dirty="0" smtClean="0"/>
              <a:t> repositories can be accessed through the cloud using a Web interface, a </a:t>
            </a:r>
            <a:r>
              <a:rPr lang="en-US" dirty="0" err="1" smtClean="0"/>
              <a:t>RESTful</a:t>
            </a:r>
            <a:r>
              <a:rPr lang="en-US" dirty="0" smtClean="0"/>
              <a:t> API, or SPARQL queries.</a:t>
            </a:r>
          </a:p>
          <a:p>
            <a:endParaRPr lang="en-US" dirty="0" smtClean="0"/>
          </a:p>
          <a:p>
            <a:r>
              <a:rPr lang="en-US" dirty="0" smtClean="0"/>
              <a:t>The Joint Bioenergy Institute’s public repository (JBEIR) supports uploading and downloading of SBOL</a:t>
            </a:r>
          </a:p>
          <a:p>
            <a:endParaRPr lang="en-US" dirty="0" smtClean="0"/>
          </a:p>
          <a:p>
            <a:r>
              <a:rPr lang="en-US" dirty="0" smtClean="0"/>
              <a:t>Inventories of well-defined </a:t>
            </a:r>
            <a:r>
              <a:rPr lang="en-US" dirty="0" err="1" smtClean="0"/>
              <a:t>bioparts</a:t>
            </a:r>
            <a:r>
              <a:rPr lang="en-US" dirty="0" smtClean="0"/>
              <a:t> are necessary to construct synthetic systems of interesting complexity.   The DICOM-SB standard enables measurement data to be stored as standard data sheets.</a:t>
            </a:r>
          </a:p>
          <a:p>
            <a:endParaRPr lang="en-US" dirty="0" smtClean="0"/>
          </a:p>
          <a:p>
            <a:r>
              <a:rPr lang="en-US" dirty="0" smtClean="0"/>
              <a:t>Computer-aided manufacturing (CAM) is often a scripted procedure of steps like rough cutting and finishing a manufactured good.  In synthetic biology CAM tools help refine DNA sequences to meet manufacturing constraints, such as %GC or optimal codon usage.  SBOL enables annotation of optimization targets and communication of designs to DNA synthesis and construction vendors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9C3F963-7693-4E35-9CA6-49D0857ABCBE}" type="slidenum">
              <a:rPr lang="en-US" smtClean="0"/>
              <a:t>10</a:t>
            </a:fld>
            <a:endParaRPr lang="en-US"/>
          </a:p>
        </p:txBody>
      </p:sp>
    </p:spTree>
    <p:extLst>
      <p:ext uri="{BB962C8B-B14F-4D97-AF65-F5344CB8AC3E}">
        <p14:creationId xmlns:p14="http://schemas.microsoft.com/office/powerpoint/2010/main" val="194223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5158164-104B-EE4F-A1E4-DFD76C5D5D53}" type="datetime1">
              <a:rPr lang="en-US" smtClean="0"/>
              <a:t>8/10/17</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0200C452-46A9-46DE-B3AC-9F1C16DAFCC5}"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75437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C8E1F3-BE47-4044-A97F-EFC75FD29BC1}" type="datetime1">
              <a:rPr lang="en-US" smtClean="0"/>
              <a:t>8/10/17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163711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031B9-01B9-7047-B552-C013DA4C2A39}" type="datetime1">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423987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77CA6-198C-0F4D-AECB-07C218E4D55F}" type="datetime1">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1605404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BE7C8-AC47-9642-9C4B-4A8081FE5F08}" type="datetime1">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4111561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07479-49B2-D64D-B87A-1D036117BD32}" type="datetime1">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36830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BE2083-98A0-494E-96E5-57A024809BBB}" type="datetime1">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1135167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E362AC-1F4C-A142-BBAB-35DEE19E089C}" type="datetime1">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964189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203DEE-4F0C-BD4D-94D3-7B4048608461}" type="datetime1">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10185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034CD2D-1430-3C44-BF7A-01544DD8062E}" type="datetime1">
              <a:rPr lang="en-US" smtClean="0"/>
              <a:t>8/10/17</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58445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5D642-7D5B-2D46-9E92-88D3869CC61C}" type="datetime1">
              <a:rPr lang="en-US" smtClean="0"/>
              <a:t>8/10/17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3042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9C7A97-83DE-D242-8942-BEEC49C430EC}" type="datetime1">
              <a:rPr lang="en-US" smtClean="0"/>
              <a:t>8/10/17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38610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B8F0D7-076E-8744-BF87-211ABDF40EEE}" type="datetime1">
              <a:rPr lang="en-US" smtClean="0"/>
              <a:t>8/10/17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24980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443501-53DF-9A44-B5A1-F4B6F4F70E65}" type="datetime1">
              <a:rPr lang="en-US" smtClean="0"/>
              <a:t>8/10/17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04348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11CF8-3C51-4448-A604-0A860CF05CF6}" type="datetime1">
              <a:rPr lang="en-US" smtClean="0"/>
              <a:t>8/10/17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1643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9CC5FC-1A63-8441-9C17-2DFBAF0F3052}" type="datetime1">
              <a:rPr lang="en-US" smtClean="0"/>
              <a:t>8/10/17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93346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C2071-2111-F84C-A005-37A8A4EBBECE}" type="datetime1">
              <a:rPr lang="en-US" smtClean="0"/>
              <a:t>8/10/17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9991453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92FCB-93AF-574B-B021-5BAFA3955FB7}" type="datetime1">
              <a:rPr lang="en-US" smtClean="0"/>
              <a:t>8/10/17</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00C452-46A9-46DE-B3AC-9F1C16DAFCC5}" type="slidenum">
              <a:rPr lang="en-US" smtClean="0"/>
              <a:t>‹#›</a:t>
            </a:fld>
            <a:endParaRPr lang="en-US"/>
          </a:p>
        </p:txBody>
      </p:sp>
    </p:spTree>
    <p:extLst>
      <p:ext uri="{BB962C8B-B14F-4D97-AF65-F5344CB8AC3E}">
        <p14:creationId xmlns:p14="http://schemas.microsoft.com/office/powerpoint/2010/main" val="314741995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image" Target="../media/image16.gif"/><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jpeg"/><Relationship Id="rId15" Type="http://schemas.openxmlformats.org/officeDocument/2006/relationships/image" Target="../media/image20.png"/><Relationship Id="rId16"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hyperlink" Target="http://sbolstandard.org/software/libSBOL/java/" TargetMode="External"/><Relationship Id="rId4" Type="http://schemas.openxmlformats.org/officeDocument/2006/relationships/hyperlink" Target="http://sbolstandard.org/software/libsbol/sboljs/" TargetMode="External"/><Relationship Id="rId5" Type="http://schemas.openxmlformats.org/officeDocument/2006/relationships/hyperlink" Target="http://sbolstandard.org/software/libSBOL/cc/" TargetMode="External"/><Relationship Id="rId6" Type="http://schemas.openxmlformats.org/officeDocument/2006/relationships/hyperlink" Target="http://sbolstandard.org/software/libSBOL/python-pysbol/" TargetMode="External"/><Relationship Id="rId7" Type="http://schemas.openxmlformats.org/officeDocument/2006/relationships/hyperlink" Target="http://sbolstandard.org/software/libsbol" TargetMode="External"/><Relationship Id="rId1" Type="http://schemas.openxmlformats.org/officeDocument/2006/relationships/slideLayout" Target="../slideLayouts/slideLayout6.xml"/><Relationship Id="rId2" Type="http://schemas.openxmlformats.org/officeDocument/2006/relationships/hyperlink" Target="https://github.com/SynBioDe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pubs.acs.org/doi/full/10.1021/acssynbio.6b00146" TargetMode="External"/><Relationship Id="rId3" Type="http://schemas.openxmlformats.org/officeDocument/2006/relationships/hyperlink" Target="http://pubs.acs.org/page/asbcd6/audio/index.html" TargetMode="Externa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26.png"/><Relationship Id="rId6" Type="http://schemas.openxmlformats.org/officeDocument/2006/relationships/image" Target="../media/image33.tiff"/><Relationship Id="rId7" Type="http://schemas.openxmlformats.org/officeDocument/2006/relationships/image" Target="../media/image34.tiff"/><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1" Type="http://schemas.openxmlformats.org/officeDocument/2006/relationships/tags" Target="../tags/tag5.xml"/><Relationship Id="rId2"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4.emf"/><Relationship Id="rId1" Type="http://schemas.openxmlformats.org/officeDocument/2006/relationships/tags" Target="../tags/tag7.xml"/><Relationship Id="rId2"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488266"/>
          </a:xfrm>
        </p:spPr>
        <p:txBody>
          <a:bodyPr anchor="t">
            <a:normAutofit/>
          </a:bodyPr>
          <a:lstStyle/>
          <a:p>
            <a:pPr algn="ctr"/>
            <a:r>
              <a:rPr lang="en-US" b="1" dirty="0" smtClean="0"/>
              <a:t>Synthetic Biology Open Language</a:t>
            </a:r>
            <a:endParaRPr lang="en-US" b="1" dirty="0"/>
          </a:p>
        </p:txBody>
      </p:sp>
      <p:sp>
        <p:nvSpPr>
          <p:cNvPr id="3" name="Subtitle 2"/>
          <p:cNvSpPr>
            <a:spLocks noGrp="1"/>
          </p:cNvSpPr>
          <p:nvPr>
            <p:ph type="subTitle" idx="1"/>
          </p:nvPr>
        </p:nvSpPr>
        <p:spPr>
          <a:xfrm>
            <a:off x="0" y="3655180"/>
            <a:ext cx="9143999" cy="3202820"/>
          </a:xfrm>
        </p:spPr>
        <p:txBody>
          <a:bodyPr>
            <a:normAutofit fontScale="25000" lnSpcReduction="20000"/>
          </a:bodyPr>
          <a:lstStyle/>
          <a:p>
            <a:pPr algn="ctr" fontAlgn="base"/>
            <a:r>
              <a:rPr lang="en-US" sz="9600" b="1" dirty="0"/>
              <a:t>Presenter: </a:t>
            </a:r>
            <a:r>
              <a:rPr lang="en-US" sz="9600" dirty="0" smtClean="0"/>
              <a:t>Jacob Beal (BBN Technologies</a:t>
            </a:r>
            <a:r>
              <a:rPr lang="en-US" sz="9600" b="1" dirty="0" smtClean="0"/>
              <a:t>)</a:t>
            </a:r>
            <a:r>
              <a:rPr lang="en-US" sz="9600" dirty="0" smtClean="0"/>
              <a:t>  </a:t>
            </a:r>
            <a:endParaRPr lang="en-US" sz="9600" b="1" dirty="0" smtClean="0"/>
          </a:p>
          <a:p>
            <a:pPr algn="ctr" fontAlgn="base"/>
            <a:r>
              <a:rPr lang="en-US" sz="9600" b="1" dirty="0" smtClean="0"/>
              <a:t>Introductory SBOL Workshop, August 11</a:t>
            </a:r>
            <a:r>
              <a:rPr lang="en-US" sz="9600" b="1" baseline="30000" dirty="0" smtClean="0"/>
              <a:t>th</a:t>
            </a:r>
            <a:r>
              <a:rPr lang="en-US" sz="9600" b="1" dirty="0" smtClean="0"/>
              <a:t>, 2017</a:t>
            </a:r>
          </a:p>
          <a:p>
            <a:pPr algn="ctr" fontAlgn="base"/>
            <a:r>
              <a:rPr lang="en-US" sz="9600" b="1" dirty="0" smtClean="0"/>
              <a:t>Pittsburgh, PA</a:t>
            </a:r>
          </a:p>
          <a:p>
            <a:pPr algn="ctr" fontAlgn="base"/>
            <a:endParaRPr lang="en-US" sz="4800" dirty="0"/>
          </a:p>
          <a:p>
            <a:pPr algn="ctr"/>
            <a:r>
              <a:rPr lang="en-US" sz="7200" b="1" dirty="0" smtClean="0"/>
              <a:t>Editors: </a:t>
            </a:r>
            <a:r>
              <a:rPr lang="en-US" sz="7200" dirty="0" smtClean="0"/>
              <a:t>Robert Sidney Cox III (Kobe University), </a:t>
            </a:r>
            <a:r>
              <a:rPr lang="en-US" sz="7200" dirty="0" err="1" smtClean="0"/>
              <a:t>Raik</a:t>
            </a:r>
            <a:r>
              <a:rPr lang="en-US" sz="7200" dirty="0" smtClean="0"/>
              <a:t> Gruenberg (KAUST), James McLaughlin (Newcastle  University), </a:t>
            </a:r>
            <a:r>
              <a:rPr lang="en-US" sz="7200" dirty="0" err="1" smtClean="0"/>
              <a:t>Tramy</a:t>
            </a:r>
            <a:r>
              <a:rPr lang="en-US" sz="7200" dirty="0" smtClean="0"/>
              <a:t> Nguyen (University of Utah), Nicholas </a:t>
            </a:r>
            <a:r>
              <a:rPr lang="en-US" sz="7200" dirty="0" err="1" smtClean="0"/>
              <a:t>Roehner</a:t>
            </a:r>
            <a:r>
              <a:rPr lang="en-US" sz="7200" dirty="0" smtClean="0"/>
              <a:t> (Boston University)</a:t>
            </a:r>
          </a:p>
          <a:p>
            <a:pPr algn="ctr"/>
            <a:r>
              <a:rPr lang="en-US" sz="7200" b="1" dirty="0" smtClean="0"/>
              <a:t>Chair: </a:t>
            </a:r>
            <a:r>
              <a:rPr lang="en-US" sz="7200" dirty="0" smtClean="0"/>
              <a:t>Anil </a:t>
            </a:r>
            <a:r>
              <a:rPr lang="en-US" sz="7200" dirty="0" err="1" smtClean="0"/>
              <a:t>Wipat</a:t>
            </a:r>
            <a:r>
              <a:rPr lang="en-US" sz="7200" dirty="0" smtClean="0"/>
              <a:t> (Newcastle University)</a:t>
            </a:r>
          </a:p>
          <a:p>
            <a:pPr algn="ctr"/>
            <a:r>
              <a:rPr lang="en-US" sz="7200" b="1" dirty="0" smtClean="0"/>
              <a:t>SBOL Development Group: </a:t>
            </a:r>
            <a:r>
              <a:rPr lang="en-US" sz="7200" dirty="0"/>
              <a:t>120 members from more than </a:t>
            </a:r>
            <a:r>
              <a:rPr lang="en-US" sz="7200" dirty="0" smtClean="0"/>
              <a:t>60 </a:t>
            </a:r>
            <a:r>
              <a:rPr lang="en-US" sz="7200" dirty="0"/>
              <a:t>academic and industrial organizations.</a:t>
            </a:r>
            <a:endParaRPr lang="en-US" sz="7200" b="1" dirty="0"/>
          </a:p>
        </p:txBody>
      </p:sp>
      <p:pic>
        <p:nvPicPr>
          <p:cNvPr id="6" name="Picture 5" descr="Screen Shot 2016-07-12 at 8.4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459" y="1945196"/>
            <a:ext cx="3987082" cy="1620835"/>
          </a:xfrm>
          <a:prstGeom prst="rect">
            <a:avLst/>
          </a:prstGeom>
        </p:spPr>
      </p:pic>
    </p:spTree>
    <p:extLst>
      <p:ext uri="{BB962C8B-B14F-4D97-AF65-F5344CB8AC3E}">
        <p14:creationId xmlns:p14="http://schemas.microsoft.com/office/powerpoint/2010/main" val="3406891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3" y="4800601"/>
            <a:ext cx="7541381" cy="1807028"/>
          </a:xfrm>
        </p:spPr>
        <p:txBody>
          <a:bodyPr>
            <a:normAutofit fontScale="90000"/>
          </a:bodyPr>
          <a:lstStyle/>
          <a:p>
            <a:pPr marL="285750" indent="-285750">
              <a:spcAft>
                <a:spcPts val="1200"/>
              </a:spcAft>
            </a:pPr>
            <a:r>
              <a:rPr lang="en-US" b="1" dirty="0"/>
              <a:t>SBOL </a:t>
            </a:r>
            <a:r>
              <a:rPr lang="en-US" b="1" dirty="0" smtClean="0"/>
              <a:t>helps synthetic biologists to collaborate across different stages </a:t>
            </a:r>
            <a:r>
              <a:rPr lang="en-US" b="1" dirty="0"/>
              <a:t>of </a:t>
            </a:r>
            <a:r>
              <a:rPr lang="en-US" b="1" dirty="0" smtClean="0"/>
              <a:t>(</a:t>
            </a:r>
            <a:r>
              <a:rPr lang="en-US" b="1" dirty="0" smtClean="0"/>
              <a:t>automation-assisted) </a:t>
            </a:r>
            <a:r>
              <a:rPr lang="en-US" b="1" dirty="0" smtClean="0"/>
              <a:t>workflows</a:t>
            </a:r>
            <a:endParaRPr lang="en-US" b="1" dirty="0"/>
          </a:p>
        </p:txBody>
      </p:sp>
      <p:sp>
        <p:nvSpPr>
          <p:cNvPr id="4" name="Rectangle 3"/>
          <p:cNvSpPr/>
          <p:nvPr/>
        </p:nvSpPr>
        <p:spPr>
          <a:xfrm>
            <a:off x="-276315" y="416879"/>
            <a:ext cx="1373273" cy="639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5" name="Rectangle 4"/>
          <p:cNvSpPr/>
          <p:nvPr/>
        </p:nvSpPr>
        <p:spPr>
          <a:xfrm>
            <a:off x="7950635" y="3106535"/>
            <a:ext cx="1137201" cy="639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smtClean="0">
              <a:solidFill>
                <a:schemeClr val="tx1"/>
              </a:solidFill>
            </a:endParaRPr>
          </a:p>
        </p:txBody>
      </p:sp>
      <p:sp>
        <p:nvSpPr>
          <p:cNvPr id="6" name="TextBox 5"/>
          <p:cNvSpPr txBox="1"/>
          <p:nvPr/>
        </p:nvSpPr>
        <p:spPr>
          <a:xfrm>
            <a:off x="-372121" y="2757803"/>
            <a:ext cx="1154139" cy="262990"/>
          </a:xfrm>
          <a:prstGeom prst="rect">
            <a:avLst/>
          </a:prstGeom>
          <a:noFill/>
        </p:spPr>
        <p:txBody>
          <a:bodyPr wrap="square" rtlCol="0">
            <a:spAutoFit/>
          </a:bodyPr>
          <a:lstStyle/>
          <a:p>
            <a:endParaRPr lang="en-US" sz="2400" dirty="0"/>
          </a:p>
        </p:txBody>
      </p:sp>
      <p:sp>
        <p:nvSpPr>
          <p:cNvPr id="7" name="TextBox 6"/>
          <p:cNvSpPr txBox="1"/>
          <p:nvPr/>
        </p:nvSpPr>
        <p:spPr>
          <a:xfrm>
            <a:off x="11225639" y="3517520"/>
            <a:ext cx="1575434" cy="262990"/>
          </a:xfrm>
          <a:prstGeom prst="rect">
            <a:avLst/>
          </a:prstGeom>
          <a:noFill/>
        </p:spPr>
        <p:txBody>
          <a:bodyPr wrap="square" rtlCol="0">
            <a:spAutoFit/>
          </a:bodyPr>
          <a:lstStyle/>
          <a:p>
            <a:endParaRPr lang="en-US" sz="2400" dirty="0"/>
          </a:p>
        </p:txBody>
      </p:sp>
      <p:sp>
        <p:nvSpPr>
          <p:cNvPr id="8" name="TextBox 7"/>
          <p:cNvSpPr txBox="1"/>
          <p:nvPr/>
        </p:nvSpPr>
        <p:spPr>
          <a:xfrm>
            <a:off x="7973885" y="136545"/>
            <a:ext cx="1264645" cy="262990"/>
          </a:xfrm>
          <a:prstGeom prst="rect">
            <a:avLst/>
          </a:prstGeom>
          <a:noFill/>
        </p:spPr>
        <p:txBody>
          <a:bodyPr wrap="square" rtlCol="0">
            <a:spAutoFit/>
          </a:bodyPr>
          <a:lstStyle/>
          <a:p>
            <a:endParaRPr lang="en-US" sz="2400" dirty="0"/>
          </a:p>
        </p:txBody>
      </p:sp>
      <p:sp>
        <p:nvSpPr>
          <p:cNvPr id="9" name="TextBox 8"/>
          <p:cNvSpPr txBox="1"/>
          <p:nvPr/>
        </p:nvSpPr>
        <p:spPr>
          <a:xfrm>
            <a:off x="10955972" y="-657922"/>
            <a:ext cx="1786312" cy="262990"/>
          </a:xfrm>
          <a:prstGeom prst="rect">
            <a:avLst/>
          </a:prstGeom>
          <a:noFill/>
        </p:spPr>
        <p:txBody>
          <a:bodyPr wrap="square" rtlCol="0">
            <a:spAutoFit/>
          </a:bodyPr>
          <a:lstStyle/>
          <a:p>
            <a:endParaRPr lang="en-US" sz="2400" dirty="0"/>
          </a:p>
        </p:txBody>
      </p:sp>
      <p:sp>
        <p:nvSpPr>
          <p:cNvPr id="11" name="Cloud 10"/>
          <p:cNvSpPr/>
          <p:nvPr/>
        </p:nvSpPr>
        <p:spPr>
          <a:xfrm>
            <a:off x="1354377" y="423931"/>
            <a:ext cx="6350915" cy="3904117"/>
          </a:xfrm>
          <a:prstGeom prst="cloud">
            <a:avLst/>
          </a:prstGeom>
          <a:solidFill>
            <a:srgbClr val="CCECFF"/>
          </a:solidFill>
          <a:ln w="9525" cap="rnd" cmpd="sng" algn="ctr">
            <a:solidFill>
              <a:srgbClr val="30ACEC">
                <a:tint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 name="Arc 11"/>
          <p:cNvSpPr/>
          <p:nvPr/>
        </p:nvSpPr>
        <p:spPr>
          <a:xfrm flipH="1">
            <a:off x="1555473" y="1562401"/>
            <a:ext cx="282665" cy="966209"/>
          </a:xfrm>
          <a:prstGeom prst="arc">
            <a:avLst>
              <a:gd name="adj1" fmla="val 16295160"/>
              <a:gd name="adj2" fmla="val 5595646"/>
            </a:avLst>
          </a:prstGeom>
          <a:ln w="152400">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a:off x="4182088" y="1156502"/>
            <a:ext cx="278099" cy="278099"/>
          </a:xfrm>
          <a:prstGeom prst="line">
            <a:avLst/>
          </a:prstGeom>
          <a:noFill/>
          <a:ln w="9525" cap="rnd" cmpd="sng" algn="ctr">
            <a:solidFill>
              <a:srgbClr val="30ACEC">
                <a:tint val="60000"/>
              </a:srgbClr>
            </a:solidFill>
            <a:prstDash val="solid"/>
          </a:ln>
          <a:effectLst/>
        </p:spPr>
      </p:cxnSp>
      <p:pic>
        <p:nvPicPr>
          <p:cNvPr id="90" name="Picture 2" descr="http://www.aviatainc.com/wp-content/uploads/2014/11/imac-computer-screen-widescree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333" y="162268"/>
            <a:ext cx="1565700" cy="1197748"/>
          </a:xfrm>
          <a:prstGeom prst="rect">
            <a:avLst/>
          </a:prstGeom>
          <a:noFill/>
          <a:extLst>
            <a:ext uri="{909E8E84-426E-40dd-AFC4-6F175D3DCCD1}">
              <a14:hiddenFill xmlns="" xmlns:a14="http://schemas.microsoft.com/office/drawing/2010/main">
                <a:solidFill>
                  <a:srgbClr val="FFFFFF"/>
                </a:solidFill>
              </a14:hiddenFill>
            </a:ext>
          </a:extLst>
        </p:spPr>
      </p:pic>
      <p:sp>
        <p:nvSpPr>
          <p:cNvPr id="91" name="TextBox 90"/>
          <p:cNvSpPr txBox="1"/>
          <p:nvPr/>
        </p:nvSpPr>
        <p:spPr>
          <a:xfrm>
            <a:off x="611266" y="1323514"/>
            <a:ext cx="2223686" cy="646331"/>
          </a:xfrm>
          <a:prstGeom prst="rect">
            <a:avLst/>
          </a:prstGeom>
          <a:noFill/>
        </p:spPr>
        <p:txBody>
          <a:bodyPr wrap="none" rtlCol="0">
            <a:spAutoFit/>
          </a:bodyPr>
          <a:lstStyle/>
          <a:p>
            <a:pPr defTabSz="914400"/>
            <a:r>
              <a:rPr lang="en-US" b="1" dirty="0" smtClean="0">
                <a:solidFill>
                  <a:srgbClr val="D64787">
                    <a:lumMod val="75000"/>
                  </a:srgbClr>
                </a:solidFill>
                <a:latin typeface="Arial" panose="020B0604020202020204" pitchFamily="34" charset="0"/>
                <a:cs typeface="Arial" panose="020B0604020202020204" pitchFamily="34" charset="0"/>
              </a:rPr>
              <a:t>Computer Aided</a:t>
            </a:r>
          </a:p>
          <a:p>
            <a:pPr defTabSz="914400"/>
            <a:r>
              <a:rPr lang="en-US" b="1" dirty="0" smtClean="0">
                <a:solidFill>
                  <a:srgbClr val="D64787">
                    <a:lumMod val="75000"/>
                  </a:srgbClr>
                </a:solidFill>
                <a:latin typeface="Arial" panose="020B0604020202020204" pitchFamily="34" charset="0"/>
                <a:cs typeface="Arial" panose="020B0604020202020204" pitchFamily="34" charset="0"/>
              </a:rPr>
              <a:t>Engineering (CAE)</a:t>
            </a:r>
            <a:endParaRPr lang="en-US" b="1" dirty="0">
              <a:solidFill>
                <a:srgbClr val="D64787">
                  <a:lumMod val="75000"/>
                </a:srgbClr>
              </a:solidFill>
              <a:latin typeface="Arial" panose="020B0604020202020204" pitchFamily="34" charset="0"/>
              <a:cs typeface="Arial" panose="020B0604020202020204" pitchFamily="34" charset="0"/>
            </a:endParaRPr>
          </a:p>
        </p:txBody>
      </p:sp>
      <p:pic>
        <p:nvPicPr>
          <p:cNvPr id="92" name="Picture 8" descr="https://www.researchgate.net/publication/269715003/figure/fig11/Figure-1-Repressilator-circuit-modeled-in-iBioSi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4119" y="619910"/>
            <a:ext cx="840983" cy="385186"/>
          </a:xfrm>
          <a:prstGeom prst="rect">
            <a:avLst/>
          </a:prstGeom>
          <a:noFill/>
          <a:extLst>
            <a:ext uri="{909E8E84-426E-40dd-AFC4-6F175D3DCCD1}">
              <a14:hiddenFill xmlns="" xmlns:a14="http://schemas.microsoft.com/office/drawing/2010/main">
                <a:solidFill>
                  <a:srgbClr val="FFFFFF"/>
                </a:solidFill>
              </a14:hiddenFill>
            </a:ext>
          </a:extLst>
        </p:spPr>
      </p:pic>
      <p:pic>
        <p:nvPicPr>
          <p:cNvPr id="88" name="Picture 87"/>
          <p:cNvPicPr>
            <a:picLocks noChangeAspect="1"/>
          </p:cNvPicPr>
          <p:nvPr/>
        </p:nvPicPr>
        <p:blipFill rotWithShape="1">
          <a:blip r:embed="rId5"/>
          <a:srcRect l="54631" t="18635" r="2025" b="40615"/>
          <a:stretch/>
        </p:blipFill>
        <p:spPr>
          <a:xfrm>
            <a:off x="1258467" y="385528"/>
            <a:ext cx="1119713" cy="639585"/>
          </a:xfrm>
          <a:prstGeom prst="rect">
            <a:avLst/>
          </a:prstGeom>
        </p:spPr>
      </p:pic>
      <p:pic>
        <p:nvPicPr>
          <p:cNvPr id="85" name="Picture 2" descr="http://www.aviatainc.com/wp-content/uploads/2014/11/imac-computer-screen-widescreen-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6087" y="2353057"/>
            <a:ext cx="1535031" cy="1247302"/>
          </a:xfrm>
          <a:prstGeom prst="rect">
            <a:avLst/>
          </a:prstGeom>
          <a:noFill/>
          <a:extLst>
            <a:ext uri="{909E8E84-426E-40dd-AFC4-6F175D3DCCD1}">
              <a14:hiddenFill xmlns="" xmlns:a14="http://schemas.microsoft.com/office/drawing/2010/main">
                <a:solidFill>
                  <a:srgbClr val="FFFFFF"/>
                </a:solidFill>
              </a14:hiddenFill>
            </a:ext>
          </a:extLst>
        </p:spPr>
      </p:pic>
      <p:sp>
        <p:nvSpPr>
          <p:cNvPr id="86" name="TextBox 85"/>
          <p:cNvSpPr txBox="1"/>
          <p:nvPr/>
        </p:nvSpPr>
        <p:spPr>
          <a:xfrm>
            <a:off x="826459" y="3467667"/>
            <a:ext cx="1971437" cy="646331"/>
          </a:xfrm>
          <a:prstGeom prst="rect">
            <a:avLst/>
          </a:prstGeom>
          <a:noFill/>
        </p:spPr>
        <p:txBody>
          <a:bodyPr wrap="none" rtlCol="0">
            <a:spAutoFit/>
          </a:bodyPr>
          <a:lstStyle/>
          <a:p>
            <a:pPr algn="ctr" defTabSz="914400"/>
            <a:r>
              <a:rPr lang="en-US" b="1" dirty="0" smtClean="0">
                <a:solidFill>
                  <a:srgbClr val="D64787">
                    <a:lumMod val="75000"/>
                  </a:srgbClr>
                </a:solidFill>
                <a:latin typeface="Arial" panose="020B0604020202020204" pitchFamily="34" charset="0"/>
                <a:cs typeface="Arial" panose="020B0604020202020204" pitchFamily="34" charset="0"/>
              </a:rPr>
              <a:t>Computer Aided</a:t>
            </a:r>
            <a:endParaRPr lang="en-US" b="1" dirty="0">
              <a:solidFill>
                <a:srgbClr val="D64787">
                  <a:lumMod val="75000"/>
                </a:srgbClr>
              </a:solidFill>
              <a:latin typeface="Arial" panose="020B0604020202020204" pitchFamily="34" charset="0"/>
              <a:cs typeface="Arial" panose="020B0604020202020204" pitchFamily="34" charset="0"/>
            </a:endParaRPr>
          </a:p>
          <a:p>
            <a:pPr defTabSz="914400"/>
            <a:r>
              <a:rPr lang="en-US" b="1" dirty="0" smtClean="0">
                <a:solidFill>
                  <a:srgbClr val="D64787">
                    <a:lumMod val="75000"/>
                  </a:srgbClr>
                </a:solidFill>
                <a:latin typeface="Arial" panose="020B0604020202020204" pitchFamily="34" charset="0"/>
                <a:cs typeface="Arial" panose="020B0604020202020204" pitchFamily="34" charset="0"/>
              </a:rPr>
              <a:t>Design (CAD)</a:t>
            </a:r>
          </a:p>
        </p:txBody>
      </p:sp>
      <p:sp>
        <p:nvSpPr>
          <p:cNvPr id="83" name="Rectangle 82"/>
          <p:cNvSpPr/>
          <p:nvPr/>
        </p:nvSpPr>
        <p:spPr>
          <a:xfrm>
            <a:off x="1269368" y="2593296"/>
            <a:ext cx="1062735" cy="648770"/>
          </a:xfrm>
          <a:prstGeom prst="rect">
            <a:avLst/>
          </a:prstGeom>
          <a:solidFill>
            <a:sysClr val="window" lastClr="FFFFFF"/>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smtClean="0">
              <a:ln>
                <a:noFill/>
              </a:ln>
              <a:solidFill>
                <a:prstClr val="white"/>
              </a:solidFill>
              <a:effectLst/>
              <a:uLnTx/>
              <a:uFillTx/>
              <a:latin typeface="Corbel" panose="020B0503020204020204"/>
              <a:ea typeface="+mn-ea"/>
              <a:cs typeface="+mn-cs"/>
            </a:endParaRPr>
          </a:p>
        </p:txBody>
      </p:sp>
      <p:pic>
        <p:nvPicPr>
          <p:cNvPr id="84" name="Picture 83"/>
          <p:cNvPicPr>
            <a:picLocks noChangeAspect="1"/>
          </p:cNvPicPr>
          <p:nvPr/>
        </p:nvPicPr>
        <p:blipFill>
          <a:blip r:embed="rId7"/>
          <a:stretch>
            <a:fillRect/>
          </a:stretch>
        </p:blipFill>
        <p:spPr>
          <a:xfrm>
            <a:off x="1315504" y="2717812"/>
            <a:ext cx="1016600" cy="351565"/>
          </a:xfrm>
          <a:prstGeom prst="rect">
            <a:avLst/>
          </a:prstGeom>
        </p:spPr>
      </p:pic>
      <p:grpSp>
        <p:nvGrpSpPr>
          <p:cNvPr id="76" name="Group 75"/>
          <p:cNvGrpSpPr/>
          <p:nvPr/>
        </p:nvGrpSpPr>
        <p:grpSpPr>
          <a:xfrm>
            <a:off x="2315106" y="3086184"/>
            <a:ext cx="4369531" cy="1484957"/>
            <a:chOff x="1280845" y="4483275"/>
            <a:chExt cx="8095604" cy="2751239"/>
          </a:xfrm>
        </p:grpSpPr>
        <p:pic>
          <p:nvPicPr>
            <p:cNvPr id="79" name="Picture 2" descr="http://www.aviatainc.com/wp-content/uploads/2014/11/imac-computer-screen-widescreen-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40864" y="4483275"/>
              <a:ext cx="2905253" cy="2313029"/>
            </a:xfrm>
            <a:prstGeom prst="rect">
              <a:avLst/>
            </a:prstGeom>
            <a:noFill/>
            <a:extLst>
              <a:ext uri="{909E8E84-426E-40dd-AFC4-6F175D3DCCD1}">
                <a14:hiddenFill xmlns="" xmlns:a14="http://schemas.microsoft.com/office/drawing/2010/main">
                  <a:solidFill>
                    <a:srgbClr val="FFFFFF"/>
                  </a:solidFill>
                </a14:hiddenFill>
              </a:ext>
            </a:extLst>
          </p:spPr>
        </p:pic>
        <p:sp>
          <p:nvSpPr>
            <p:cNvPr id="80" name="TextBox 79"/>
            <p:cNvSpPr txBox="1"/>
            <p:nvPr/>
          </p:nvSpPr>
          <p:spPr>
            <a:xfrm>
              <a:off x="1280845" y="6550238"/>
              <a:ext cx="8095604" cy="684276"/>
            </a:xfrm>
            <a:prstGeom prst="rect">
              <a:avLst/>
            </a:prstGeom>
            <a:noFill/>
          </p:spPr>
          <p:txBody>
            <a:bodyPr wrap="none" rtlCol="0">
              <a:spAutoFit/>
            </a:bodyPr>
            <a:lstStyle/>
            <a:p>
              <a:pPr algn="ctr" defTabSz="914400"/>
              <a:r>
                <a:rPr lang="en-US" b="1" dirty="0" smtClean="0">
                  <a:solidFill>
                    <a:srgbClr val="D64787">
                      <a:lumMod val="75000"/>
                    </a:srgbClr>
                  </a:solidFill>
                  <a:latin typeface="Arial" panose="020B0604020202020204" pitchFamily="34" charset="0"/>
                  <a:cs typeface="Arial" panose="020B0604020202020204" pitchFamily="34" charset="0"/>
                </a:rPr>
                <a:t>Computer Aided Manufacturing (CAM)</a:t>
              </a:r>
              <a:endParaRPr lang="en-US" b="1" dirty="0">
                <a:solidFill>
                  <a:srgbClr val="D64787">
                    <a:lumMod val="75000"/>
                  </a:srgbClr>
                </a:solidFill>
                <a:latin typeface="Arial" panose="020B0604020202020204" pitchFamily="34" charset="0"/>
                <a:cs typeface="Arial" panose="020B0604020202020204" pitchFamily="34" charset="0"/>
              </a:endParaRPr>
            </a:p>
          </p:txBody>
        </p:sp>
      </p:grpSp>
      <p:sp>
        <p:nvSpPr>
          <p:cNvPr id="78" name="Rectangle 77"/>
          <p:cNvSpPr/>
          <p:nvPr/>
        </p:nvSpPr>
        <p:spPr>
          <a:xfrm>
            <a:off x="3945372" y="3326641"/>
            <a:ext cx="1085618" cy="649360"/>
          </a:xfrm>
          <a:prstGeom prst="rect">
            <a:avLst/>
          </a:prstGeom>
          <a:solidFill>
            <a:sysClr val="window" lastClr="FFFFFF"/>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smtClean="0">
              <a:ln>
                <a:noFill/>
              </a:ln>
              <a:solidFill>
                <a:prstClr val="white"/>
              </a:solidFill>
              <a:effectLst/>
              <a:uLnTx/>
              <a:uFillTx/>
              <a:latin typeface="Corbel" panose="020B0503020204020204"/>
              <a:ea typeface="+mn-ea"/>
              <a:cs typeface="+mn-cs"/>
            </a:endParaRPr>
          </a:p>
        </p:txBody>
      </p:sp>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l="18553" t="64335" r="43853" b="12227"/>
          <a:stretch/>
        </p:blipFill>
        <p:spPr>
          <a:xfrm>
            <a:off x="3945372" y="3409941"/>
            <a:ext cx="1084390" cy="501634"/>
          </a:xfrm>
          <a:prstGeom prst="rect">
            <a:avLst/>
          </a:prstGeom>
        </p:spPr>
      </p:pic>
      <p:grpSp>
        <p:nvGrpSpPr>
          <p:cNvPr id="69" name="Group 68"/>
          <p:cNvGrpSpPr/>
          <p:nvPr/>
        </p:nvGrpSpPr>
        <p:grpSpPr>
          <a:xfrm>
            <a:off x="6464897" y="161799"/>
            <a:ext cx="1565700" cy="1483946"/>
            <a:chOff x="3840867" y="4483270"/>
            <a:chExt cx="2905255" cy="2751865"/>
          </a:xfrm>
        </p:grpSpPr>
        <p:pic>
          <p:nvPicPr>
            <p:cNvPr id="72" name="Picture 2" descr="http://www.aviatainc.com/wp-content/uploads/2014/11/imac-computer-screen-widescreen-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40867" y="4483270"/>
              <a:ext cx="2905255" cy="2313027"/>
            </a:xfrm>
            <a:prstGeom prst="rect">
              <a:avLst/>
            </a:prstGeom>
            <a:noFill/>
            <a:extLst>
              <a:ext uri="{909E8E84-426E-40dd-AFC4-6F175D3DCCD1}">
                <a14:hiddenFill xmlns="" xmlns:a14="http://schemas.microsoft.com/office/drawing/2010/main">
                  <a:solidFill>
                    <a:srgbClr val="FFFFFF"/>
                  </a:solidFill>
                </a14:hiddenFill>
              </a:ext>
            </a:extLst>
          </p:spPr>
        </p:pic>
        <p:sp>
          <p:nvSpPr>
            <p:cNvPr id="73" name="TextBox 72"/>
            <p:cNvSpPr txBox="1"/>
            <p:nvPr/>
          </p:nvSpPr>
          <p:spPr>
            <a:xfrm>
              <a:off x="4003219" y="6550237"/>
              <a:ext cx="2650850" cy="684898"/>
            </a:xfrm>
            <a:prstGeom prst="rect">
              <a:avLst/>
            </a:prstGeom>
            <a:noFill/>
          </p:spPr>
          <p:txBody>
            <a:bodyPr wrap="none" rtlCol="0">
              <a:spAutoFit/>
            </a:bodyPr>
            <a:lstStyle/>
            <a:p>
              <a:pPr algn="ctr" defTabSz="914400"/>
              <a:r>
                <a:rPr lang="en-US" b="1" dirty="0" smtClean="0">
                  <a:solidFill>
                    <a:srgbClr val="D64787">
                      <a:lumMod val="75000"/>
                    </a:srgbClr>
                  </a:solidFill>
                  <a:latin typeface="Arial" panose="020B0604020202020204" pitchFamily="34" charset="0"/>
                  <a:cs typeface="Arial" panose="020B0604020202020204" pitchFamily="34" charset="0"/>
                </a:rPr>
                <a:t>Publication</a:t>
              </a:r>
              <a:endParaRPr lang="en-US" b="1" dirty="0">
                <a:solidFill>
                  <a:srgbClr val="D64787">
                    <a:lumMod val="75000"/>
                  </a:srgbClr>
                </a:solidFill>
                <a:latin typeface="Arial" panose="020B0604020202020204" pitchFamily="34" charset="0"/>
                <a:cs typeface="Arial" panose="020B0604020202020204" pitchFamily="34" charset="0"/>
              </a:endParaRPr>
            </a:p>
          </p:txBody>
        </p:sp>
      </p:grpSp>
      <p:sp>
        <p:nvSpPr>
          <p:cNvPr id="70" name="TextBox 69"/>
          <p:cNvSpPr txBox="1"/>
          <p:nvPr/>
        </p:nvSpPr>
        <p:spPr>
          <a:xfrm>
            <a:off x="6552523" y="1497746"/>
            <a:ext cx="99555" cy="199162"/>
          </a:xfrm>
          <a:prstGeom prst="rect">
            <a:avLst/>
          </a:prstGeom>
          <a:noFill/>
        </p:spPr>
        <p:txBody>
          <a:bodyPr wrap="none" rtlCol="0">
            <a:spAutoFit/>
          </a:bodyPr>
          <a:lstStyle/>
          <a:p>
            <a:pPr defTabSz="914400"/>
            <a:endParaRPr lang="en-US" sz="1800" dirty="0">
              <a:solidFill>
                <a:prstClr val="black"/>
              </a:solidFill>
              <a:latin typeface="Corbel" panose="020B0503020204020204"/>
            </a:endParaRPr>
          </a:p>
        </p:txBody>
      </p:sp>
      <p:sp>
        <p:nvSpPr>
          <p:cNvPr id="71" name="Rectangle 70"/>
          <p:cNvSpPr/>
          <p:nvPr/>
        </p:nvSpPr>
        <p:spPr>
          <a:xfrm>
            <a:off x="6713039" y="402038"/>
            <a:ext cx="1083967" cy="648770"/>
          </a:xfrm>
          <a:prstGeom prst="rect">
            <a:avLst/>
          </a:prstGeom>
          <a:solidFill>
            <a:sysClr val="window" lastClr="FFFFFF"/>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smtClean="0">
              <a:ln>
                <a:noFill/>
              </a:ln>
              <a:solidFill>
                <a:prstClr val="white"/>
              </a:solidFill>
              <a:effectLst/>
              <a:uLnTx/>
              <a:uFillTx/>
              <a:latin typeface="Corbel" panose="020B0503020204020204"/>
              <a:ea typeface="+mn-ea"/>
              <a:cs typeface="+mn-cs"/>
            </a:endParaRPr>
          </a:p>
        </p:txBody>
      </p:sp>
      <p:pic>
        <p:nvPicPr>
          <p:cNvPr id="67" name="Picture 2" descr="http://2013.igem.org/wiki/images/d/d4/ACS_logo.gif"/>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43071"/>
          <a:stretch/>
        </p:blipFill>
        <p:spPr bwMode="auto">
          <a:xfrm>
            <a:off x="6777059" y="469472"/>
            <a:ext cx="946823" cy="291321"/>
          </a:xfrm>
          <a:prstGeom prst="rect">
            <a:avLst/>
          </a:prstGeom>
          <a:noFill/>
          <a:extLst>
            <a:ext uri="{909E8E84-426E-40dd-AFC4-6F175D3DCCD1}">
              <a14:hiddenFill xmlns="" xmlns:a14="http://schemas.microsoft.com/office/drawing/2010/main">
                <a:solidFill>
                  <a:srgbClr val="FFFFFF"/>
                </a:solidFill>
              </a14:hiddenFill>
            </a:ext>
          </a:extLst>
        </p:spPr>
      </p:pic>
      <p:pic>
        <p:nvPicPr>
          <p:cNvPr id="68" name="Picture 2" descr="http://2013.igem.org/wiki/images/d/d4/ACS_logo.gif"/>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56829" t="22621"/>
          <a:stretch/>
        </p:blipFill>
        <p:spPr bwMode="auto">
          <a:xfrm>
            <a:off x="6800596" y="744566"/>
            <a:ext cx="717997" cy="22542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0" name="Group 59"/>
          <p:cNvGrpSpPr/>
          <p:nvPr/>
        </p:nvGrpSpPr>
        <p:grpSpPr>
          <a:xfrm>
            <a:off x="6163897" y="2353057"/>
            <a:ext cx="2416047" cy="1620387"/>
            <a:chOff x="3363197" y="4483274"/>
            <a:chExt cx="4483231" cy="3006797"/>
          </a:xfrm>
        </p:grpSpPr>
        <p:pic>
          <p:nvPicPr>
            <p:cNvPr id="63" name="Picture 2" descr="http://www.aviatainc.com/wp-content/uploads/2014/11/imac-computer-screen-widescreen-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40865" y="4483274"/>
              <a:ext cx="2905254" cy="2313029"/>
            </a:xfrm>
            <a:prstGeom prst="rect">
              <a:avLst/>
            </a:prstGeom>
            <a:noFill/>
            <a:extLst>
              <a:ext uri="{909E8E84-426E-40dd-AFC4-6F175D3DCCD1}">
                <a14:hiddenFill xmlns="" xmlns:a14="http://schemas.microsoft.com/office/drawing/2010/main">
                  <a:solidFill>
                    <a:srgbClr val="FFFFFF"/>
                  </a:solidFill>
                </a14:hiddenFill>
              </a:ext>
            </a:extLst>
          </p:spPr>
        </p:pic>
        <p:sp>
          <p:nvSpPr>
            <p:cNvPr id="64" name="TextBox 63"/>
            <p:cNvSpPr txBox="1"/>
            <p:nvPr/>
          </p:nvSpPr>
          <p:spPr>
            <a:xfrm>
              <a:off x="3363197" y="6804737"/>
              <a:ext cx="4483231" cy="685334"/>
            </a:xfrm>
            <a:prstGeom prst="rect">
              <a:avLst/>
            </a:prstGeom>
            <a:noFill/>
          </p:spPr>
          <p:txBody>
            <a:bodyPr wrap="none" rtlCol="0">
              <a:spAutoFit/>
            </a:bodyPr>
            <a:lstStyle/>
            <a:p>
              <a:pPr algn="ctr" defTabSz="914400"/>
              <a:r>
                <a:rPr lang="en-US" b="1" dirty="0" smtClean="0">
                  <a:solidFill>
                    <a:srgbClr val="D64787">
                      <a:lumMod val="75000"/>
                    </a:srgbClr>
                  </a:solidFill>
                  <a:latin typeface="Arial" panose="020B0604020202020204" pitchFamily="34" charset="0"/>
                  <a:cs typeface="Arial" panose="020B0604020202020204" pitchFamily="34" charset="0"/>
                </a:rPr>
                <a:t>Quality Control (QC)</a:t>
              </a:r>
              <a:endParaRPr lang="en-US" b="1" dirty="0">
                <a:solidFill>
                  <a:srgbClr val="D64787">
                    <a:lumMod val="75000"/>
                  </a:srgbClr>
                </a:solidFill>
                <a:latin typeface="Arial" panose="020B0604020202020204" pitchFamily="34" charset="0"/>
                <a:cs typeface="Arial" panose="020B0604020202020204" pitchFamily="34" charset="0"/>
              </a:endParaRPr>
            </a:p>
          </p:txBody>
        </p:sp>
      </p:grpSp>
      <p:sp>
        <p:nvSpPr>
          <p:cNvPr id="62" name="Rectangle 61"/>
          <p:cNvSpPr/>
          <p:nvPr/>
        </p:nvSpPr>
        <p:spPr>
          <a:xfrm>
            <a:off x="6669451" y="2593143"/>
            <a:ext cx="1083942" cy="648358"/>
          </a:xfrm>
          <a:prstGeom prst="rect">
            <a:avLst/>
          </a:prstGeom>
          <a:solidFill>
            <a:sysClr val="window" lastClr="FFFFFF"/>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smtClean="0">
              <a:ln>
                <a:noFill/>
              </a:ln>
              <a:solidFill>
                <a:prstClr val="white"/>
              </a:solidFill>
              <a:effectLst/>
              <a:uLnTx/>
              <a:uFillTx/>
              <a:latin typeface="Corbel" panose="020B0503020204020204"/>
              <a:ea typeface="+mn-ea"/>
              <a:cs typeface="+mn-cs"/>
            </a:endParaRPr>
          </a:p>
        </p:txBody>
      </p:sp>
      <p:pic>
        <p:nvPicPr>
          <p:cNvPr id="59" name="Picture 58"/>
          <p:cNvPicPr>
            <a:picLocks noChangeAspect="1"/>
          </p:cNvPicPr>
          <p:nvPr/>
        </p:nvPicPr>
        <p:blipFill>
          <a:blip r:embed="rId12"/>
          <a:stretch>
            <a:fillRect/>
          </a:stretch>
        </p:blipFill>
        <p:spPr>
          <a:xfrm>
            <a:off x="6702142" y="2607079"/>
            <a:ext cx="940466" cy="630422"/>
          </a:xfrm>
          <a:prstGeom prst="rect">
            <a:avLst/>
          </a:prstGeom>
        </p:spPr>
      </p:pic>
      <p:grpSp>
        <p:nvGrpSpPr>
          <p:cNvPr id="52" name="Group 51"/>
          <p:cNvGrpSpPr/>
          <p:nvPr/>
        </p:nvGrpSpPr>
        <p:grpSpPr>
          <a:xfrm>
            <a:off x="3879257" y="1132971"/>
            <a:ext cx="2223686" cy="1636068"/>
            <a:chOff x="9511426" y="2375978"/>
            <a:chExt cx="4565046" cy="3358712"/>
          </a:xfrm>
        </p:grpSpPr>
        <p:sp>
          <p:nvSpPr>
            <p:cNvPr id="54" name="TextBox 53"/>
            <p:cNvSpPr txBox="1"/>
            <p:nvPr/>
          </p:nvSpPr>
          <p:spPr>
            <a:xfrm>
              <a:off x="9511426" y="4976482"/>
              <a:ext cx="4565046" cy="75820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D64787">
                      <a:lumMod val="75000"/>
                    </a:srgbClr>
                  </a:solidFill>
                  <a:effectLst/>
                  <a:uLnTx/>
                  <a:uFillTx/>
                  <a:latin typeface="Arial" panose="020B0604020202020204" pitchFamily="34" charset="0"/>
                  <a:cs typeface="Arial" panose="020B0604020202020204" pitchFamily="34" charset="0"/>
                </a:rPr>
                <a:t>Parts Repositories</a:t>
              </a:r>
            </a:p>
          </p:txBody>
        </p:sp>
        <p:sp>
          <p:nvSpPr>
            <p:cNvPr id="55" name="Can 54"/>
            <p:cNvSpPr/>
            <p:nvPr/>
          </p:nvSpPr>
          <p:spPr>
            <a:xfrm>
              <a:off x="9721320" y="2375978"/>
              <a:ext cx="2076451" cy="2527911"/>
            </a:xfrm>
            <a:prstGeom prst="can">
              <a:avLst>
                <a:gd name="adj" fmla="val 32636"/>
              </a:avLst>
            </a:prstGeom>
            <a:solidFill>
              <a:sysClr val="window" lastClr="FFFFFF"/>
            </a:solidFill>
            <a:ln w="571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56" name="Picture 2" descr="http://sbolstack.org/img/stack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861518" y="3109814"/>
              <a:ext cx="1930817" cy="495414"/>
            </a:xfrm>
            <a:prstGeom prst="rect">
              <a:avLst/>
            </a:prstGeom>
            <a:noFill/>
            <a:extLst>
              <a:ext uri="{909E8E84-426E-40dd-AFC4-6F175D3DCCD1}">
                <a14:hiddenFill xmlns="" xmlns:a14="http://schemas.microsoft.com/office/drawing/2010/main">
                  <a:solidFill>
                    <a:srgbClr val="FFFFFF"/>
                  </a:solidFill>
                </a14:hiddenFill>
              </a:ext>
            </a:extLst>
          </p:spPr>
        </p:pic>
        <p:pic>
          <p:nvPicPr>
            <p:cNvPr id="57" name="Picture 6" descr="http://www.jbei.org/wp-content/uploads/2013/03/JBEI_registrar.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57822" y="3639832"/>
              <a:ext cx="1003446" cy="568621"/>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53" name="Picture 4" descr="http://www.virtualparts.org/images/banner.pn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r="80163"/>
          <a:stretch/>
        </p:blipFill>
        <p:spPr bwMode="auto">
          <a:xfrm>
            <a:off x="4208225" y="1981692"/>
            <a:ext cx="629196" cy="245773"/>
          </a:xfrm>
          <a:prstGeom prst="rect">
            <a:avLst/>
          </a:prstGeom>
          <a:noFill/>
          <a:extLst>
            <a:ext uri="{909E8E84-426E-40dd-AFC4-6F175D3DCCD1}">
              <a14:hiddenFill xmlns="" xmlns:a14="http://schemas.microsoft.com/office/drawing/2010/main">
                <a:solidFill>
                  <a:srgbClr val="FFFFFF"/>
                </a:solidFill>
              </a14:hiddenFill>
            </a:ext>
          </a:extLst>
        </p:spPr>
      </p:pic>
      <p:sp>
        <p:nvSpPr>
          <p:cNvPr id="48" name="TextBox 47"/>
          <p:cNvSpPr txBox="1"/>
          <p:nvPr/>
        </p:nvSpPr>
        <p:spPr>
          <a:xfrm>
            <a:off x="3847717" y="762778"/>
            <a:ext cx="99555" cy="199162"/>
          </a:xfrm>
          <a:prstGeom prst="rect">
            <a:avLst/>
          </a:prstGeom>
          <a:noFill/>
        </p:spPr>
        <p:txBody>
          <a:bodyPr wrap="none" rtlCol="0">
            <a:spAutoFit/>
          </a:bodyPr>
          <a:lstStyle/>
          <a:p>
            <a:pPr defTabSz="914400"/>
            <a:endParaRPr lang="en-US" sz="1800" dirty="0">
              <a:solidFill>
                <a:prstClr val="black"/>
              </a:solidFill>
              <a:latin typeface="Corbel" panose="020B0503020204020204"/>
            </a:endParaRPr>
          </a:p>
        </p:txBody>
      </p:sp>
      <p:sp>
        <p:nvSpPr>
          <p:cNvPr id="22" name="Arc 21"/>
          <p:cNvSpPr/>
          <p:nvPr/>
        </p:nvSpPr>
        <p:spPr>
          <a:xfrm flipV="1">
            <a:off x="3913850" y="2102692"/>
            <a:ext cx="2655420" cy="1619060"/>
          </a:xfrm>
          <a:prstGeom prst="arc">
            <a:avLst>
              <a:gd name="adj1" fmla="val 16200000"/>
              <a:gd name="adj2" fmla="val 20800248"/>
            </a:avLst>
          </a:prstGeom>
          <a:ln w="149225">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7117145" y="1522312"/>
            <a:ext cx="282665" cy="966209"/>
          </a:xfrm>
          <a:prstGeom prst="arc">
            <a:avLst>
              <a:gd name="adj1" fmla="val 16295160"/>
              <a:gd name="adj2" fmla="val 5595646"/>
            </a:avLst>
          </a:prstGeom>
          <a:ln w="152400">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flipV="1">
            <a:off x="2312106" y="2145516"/>
            <a:ext cx="2958343" cy="1619060"/>
          </a:xfrm>
          <a:prstGeom prst="arc">
            <a:avLst>
              <a:gd name="adj1" fmla="val 11638956"/>
              <a:gd name="adj2" fmla="val 16160198"/>
            </a:avLst>
          </a:prstGeom>
          <a:ln w="152400">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p:nvPr/>
        </p:nvCxnSpPr>
        <p:spPr>
          <a:xfrm rot="4380000" flipH="1">
            <a:off x="3232932" y="1750535"/>
            <a:ext cx="758"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4380000" flipH="1" flipV="1">
            <a:off x="3311227" y="1838595"/>
            <a:ext cx="151"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60191" y="2563026"/>
            <a:ext cx="933827" cy="369332"/>
          </a:xfrm>
          <a:prstGeom prst="rect">
            <a:avLst/>
          </a:prstGeom>
          <a:noFill/>
        </p:spPr>
        <p:txBody>
          <a:bodyPr wrap="square" rtlCol="0">
            <a:spAutoFit/>
          </a:bodyPr>
          <a:lstStyle/>
          <a:p>
            <a:pPr defTabSz="914400"/>
            <a:r>
              <a:rPr lang="en-US" b="1" dirty="0" smtClean="0">
                <a:solidFill>
                  <a:prstClr val="black"/>
                </a:solidFill>
                <a:latin typeface="Arial" panose="020B0604020202020204" pitchFamily="34" charset="0"/>
                <a:cs typeface="Arial" panose="020B0604020202020204" pitchFamily="34" charset="0"/>
              </a:rPr>
              <a:t>SBOL</a:t>
            </a:r>
            <a:endParaRPr lang="en-US" b="1" dirty="0">
              <a:solidFill>
                <a:prstClr val="black"/>
              </a:solidFill>
              <a:latin typeface="Arial" panose="020B0604020202020204" pitchFamily="34" charset="0"/>
              <a:cs typeface="Arial" panose="020B0604020202020204" pitchFamily="34" charset="0"/>
            </a:endParaRPr>
          </a:p>
        </p:txBody>
      </p:sp>
      <p:pic>
        <p:nvPicPr>
          <p:cNvPr id="42" name="Picture 4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035086" y="1912509"/>
            <a:ext cx="501783" cy="645511"/>
          </a:xfrm>
          <a:prstGeom prst="rect">
            <a:avLst/>
          </a:prstGeom>
        </p:spPr>
      </p:pic>
      <p:cxnSp>
        <p:nvCxnSpPr>
          <p:cNvPr id="39" name="Straight Arrow Connector 38"/>
          <p:cNvCxnSpPr/>
          <p:nvPr/>
        </p:nvCxnSpPr>
        <p:spPr>
          <a:xfrm rot="17220000">
            <a:off x="5860156" y="1728910"/>
            <a:ext cx="758"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7220000" flipV="1">
            <a:off x="5782468" y="1816970"/>
            <a:ext cx="151"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4380000" flipV="1">
            <a:off x="5836975" y="541950"/>
            <a:ext cx="758"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4380000">
            <a:off x="5759287" y="453889"/>
            <a:ext cx="151"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7220000" flipH="1" flipV="1">
            <a:off x="3219985" y="574663"/>
            <a:ext cx="758"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7220000" flipH="1">
            <a:off x="3298280" y="486602"/>
            <a:ext cx="151"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527550" y="2695731"/>
            <a:ext cx="7971" cy="479269"/>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390695" y="2644635"/>
            <a:ext cx="0" cy="529382"/>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13580148" y="2269573"/>
            <a:ext cx="1994320" cy="461665"/>
          </a:xfrm>
          <a:prstGeom prst="rect">
            <a:avLst/>
          </a:prstGeom>
        </p:spPr>
        <p:txBody>
          <a:bodyPr wrap="square">
            <a:spAutoFit/>
          </a:bodyPr>
          <a:lstStyle/>
          <a:p>
            <a:endParaRPr lang="en-US" sz="2400" dirty="0"/>
          </a:p>
        </p:txBody>
      </p:sp>
      <p:sp>
        <p:nvSpPr>
          <p:cNvPr id="61"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10</a:t>
            </a:fld>
            <a:endParaRPr lang="en-US" sz="1400" b="1"/>
          </a:p>
        </p:txBody>
      </p:sp>
    </p:spTree>
    <p:extLst>
      <p:ext uri="{BB962C8B-B14F-4D97-AF65-F5344CB8AC3E}">
        <p14:creationId xmlns:p14="http://schemas.microsoft.com/office/powerpoint/2010/main" val="1580414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0"/>
            <a:ext cx="9144000" cy="646331"/>
          </a:xfrm>
          <a:prstGeom prst="rect">
            <a:avLst/>
          </a:prstGeom>
          <a:noFill/>
        </p:spPr>
        <p:txBody>
          <a:bodyPr wrap="square" rtlCol="0">
            <a:spAutoFit/>
          </a:bodyPr>
          <a:lstStyle/>
          <a:p>
            <a:pPr algn="ctr"/>
            <a:r>
              <a:rPr lang="en-US" sz="3600" b="1" dirty="0" smtClean="0"/>
              <a:t>Data Repositories: </a:t>
            </a:r>
            <a:r>
              <a:rPr lang="en-US" sz="3600" b="1" dirty="0" err="1" smtClean="0"/>
              <a:t>SBOLme</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596900"/>
            <a:ext cx="8470900" cy="5242859"/>
          </a:xfrm>
          <a:prstGeom prst="rect">
            <a:avLst/>
          </a:prstGeom>
          <a:ln>
            <a:solidFill>
              <a:schemeClr val="tx1">
                <a:lumMod val="50000"/>
                <a:lumOff val="50000"/>
              </a:schemeClr>
            </a:solidFill>
          </a:ln>
        </p:spPr>
      </p:pic>
      <p:sp>
        <p:nvSpPr>
          <p:cNvPr id="6" name="Content Placeholder 5"/>
          <p:cNvSpPr>
            <a:spLocks noGrp="1"/>
          </p:cNvSpPr>
          <p:nvPr>
            <p:ph idx="1"/>
          </p:nvPr>
        </p:nvSpPr>
        <p:spPr>
          <a:xfrm>
            <a:off x="0" y="5803900"/>
            <a:ext cx="9144000" cy="957916"/>
          </a:xfrm>
        </p:spPr>
        <p:txBody>
          <a:bodyPr>
            <a:noAutofit/>
          </a:bodyPr>
          <a:lstStyle/>
          <a:p>
            <a:pPr marL="0" indent="0" algn="ctr">
              <a:buNone/>
            </a:pPr>
            <a:r>
              <a:rPr lang="en-US" dirty="0" err="1"/>
              <a:t>Kuwahara</a:t>
            </a:r>
            <a:r>
              <a:rPr lang="en-US" dirty="0"/>
              <a:t> et al., ACS Synthetic Biology (2017)</a:t>
            </a:r>
            <a:br>
              <a:rPr lang="en-US" dirty="0"/>
            </a:br>
            <a:r>
              <a:rPr lang="en-US" dirty="0"/>
              <a:t>Includes 28,437 chemical compounds, 6,883 enzyme classes, 9,909 metabolic reactions, and 3,173,238 proteins from 3,908 organisms. </a:t>
            </a:r>
            <a:endParaRPr lang="en-US" dirty="0"/>
          </a:p>
        </p:txBody>
      </p:sp>
    </p:spTree>
    <p:extLst>
      <p:ext uri="{BB962C8B-B14F-4D97-AF65-F5344CB8AC3E}">
        <p14:creationId xmlns:p14="http://schemas.microsoft.com/office/powerpoint/2010/main" val="2066912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0"/>
            <a:ext cx="9144000" cy="646331"/>
          </a:xfrm>
          <a:prstGeom prst="rect">
            <a:avLst/>
          </a:prstGeom>
          <a:noFill/>
        </p:spPr>
        <p:txBody>
          <a:bodyPr wrap="square" rtlCol="0">
            <a:spAutoFit/>
          </a:bodyPr>
          <a:lstStyle/>
          <a:p>
            <a:pPr algn="ctr"/>
            <a:r>
              <a:rPr lang="en-US" sz="3600" b="1" dirty="0" smtClean="0"/>
              <a:t>Data Repositories: ICE</a:t>
            </a:r>
            <a:endParaRPr lang="en-US" sz="3600" b="1" dirty="0"/>
          </a:p>
        </p:txBody>
      </p:sp>
      <p:sp>
        <p:nvSpPr>
          <p:cNvPr id="6" name="Content Placeholder 5"/>
          <p:cNvSpPr>
            <a:spLocks noGrp="1"/>
          </p:cNvSpPr>
          <p:nvPr>
            <p:ph idx="1"/>
          </p:nvPr>
        </p:nvSpPr>
        <p:spPr>
          <a:xfrm>
            <a:off x="0" y="5803900"/>
            <a:ext cx="9144000" cy="957916"/>
          </a:xfrm>
        </p:spPr>
        <p:txBody>
          <a:bodyPr>
            <a:noAutofit/>
          </a:bodyPr>
          <a:lstStyle/>
          <a:p>
            <a:pPr marL="0" indent="0" algn="ctr">
              <a:buNone/>
            </a:pPr>
            <a:r>
              <a:rPr lang="en-US" dirty="0"/>
              <a:t>Ham et al., Nucleic Acid Research (2012)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833656"/>
            <a:ext cx="8928100" cy="5063907"/>
          </a:xfrm>
          <a:prstGeom prst="rect">
            <a:avLst/>
          </a:prstGeom>
          <a:ln>
            <a:solidFill>
              <a:schemeClr val="tx1">
                <a:lumMod val="50000"/>
                <a:lumOff val="50000"/>
              </a:schemeClr>
            </a:solidFill>
          </a:ln>
        </p:spPr>
      </p:pic>
    </p:spTree>
    <p:extLst>
      <p:ext uri="{BB962C8B-B14F-4D97-AF65-F5344CB8AC3E}">
        <p14:creationId xmlns:p14="http://schemas.microsoft.com/office/powerpoint/2010/main" val="8567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0"/>
            <a:ext cx="9144000" cy="646331"/>
          </a:xfrm>
          <a:prstGeom prst="rect">
            <a:avLst/>
          </a:prstGeom>
          <a:noFill/>
        </p:spPr>
        <p:txBody>
          <a:bodyPr wrap="square" rtlCol="0">
            <a:spAutoFit/>
          </a:bodyPr>
          <a:lstStyle/>
          <a:p>
            <a:pPr algn="ctr"/>
            <a:r>
              <a:rPr lang="en-US" sz="3600" b="1" dirty="0" smtClean="0"/>
              <a:t>Data Repositories: </a:t>
            </a:r>
            <a:r>
              <a:rPr lang="en-US" sz="3600" b="1" dirty="0" err="1" smtClean="0"/>
              <a:t>SynBioHub</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646331"/>
            <a:ext cx="5626100" cy="5956300"/>
          </a:xfrm>
          <a:prstGeom prst="rect">
            <a:avLst/>
          </a:prstGeom>
          <a:ln>
            <a:solidFill>
              <a:schemeClr val="tx1">
                <a:lumMod val="50000"/>
                <a:lumOff val="50000"/>
              </a:schemeClr>
            </a:solidFill>
          </a:ln>
        </p:spPr>
      </p:pic>
      <p:grpSp>
        <p:nvGrpSpPr>
          <p:cNvPr id="7" name="Group 6"/>
          <p:cNvGrpSpPr/>
          <p:nvPr/>
        </p:nvGrpSpPr>
        <p:grpSpPr>
          <a:xfrm>
            <a:off x="6946024" y="2591168"/>
            <a:ext cx="1931276" cy="1232512"/>
            <a:chOff x="1115848" y="3116318"/>
            <a:chExt cx="1931276" cy="1232512"/>
          </a:xfrm>
        </p:grpSpPr>
        <p:sp>
          <p:nvSpPr>
            <p:cNvPr id="8" name="TextBox 7"/>
            <p:cNvSpPr txBox="1"/>
            <p:nvPr/>
          </p:nvSpPr>
          <p:spPr>
            <a:xfrm>
              <a:off x="1115848" y="3702499"/>
              <a:ext cx="1931276" cy="646331"/>
            </a:xfrm>
            <a:prstGeom prst="rect">
              <a:avLst/>
            </a:prstGeom>
            <a:noFill/>
          </p:spPr>
          <p:txBody>
            <a:bodyPr wrap="square" rtlCol="0">
              <a:spAutoFit/>
            </a:bodyPr>
            <a:lstStyle/>
            <a:p>
              <a:pPr algn="ctr"/>
              <a:r>
                <a:rPr lang="en-US" b="1" dirty="0" smtClean="0"/>
                <a:t>James </a:t>
              </a:r>
              <a:r>
                <a:rPr lang="en-US" b="1" dirty="0" err="1" smtClean="0"/>
                <a:t>McLauglin</a:t>
              </a:r>
              <a:endParaRPr lang="en-US" b="1" dirty="0" smtClean="0"/>
            </a:p>
            <a:p>
              <a:pPr algn="ctr"/>
              <a:r>
                <a:rPr lang="en-US" b="1" dirty="0" smtClean="0"/>
                <a:t>Anil </a:t>
              </a:r>
              <a:r>
                <a:rPr lang="en-US" b="1" dirty="0" err="1" smtClean="0"/>
                <a:t>Wipat</a:t>
              </a:r>
              <a:endParaRPr lang="en-US" b="1" dirty="0"/>
            </a:p>
          </p:txBody>
        </p:sp>
        <p:pic>
          <p:nvPicPr>
            <p:cNvPr id="9" name="Picture 10"/>
            <p:cNvPicPr>
              <a:picLocks noChangeAspect="1" noChangeArrowheads="1"/>
            </p:cNvPicPr>
            <p:nvPr/>
          </p:nvPicPr>
          <p:blipFill>
            <a:blip r:embed="rId3" cstate="print"/>
            <a:srcRect/>
            <a:stretch>
              <a:fillRect/>
            </a:stretch>
          </p:blipFill>
          <p:spPr bwMode="auto">
            <a:xfrm>
              <a:off x="1257901" y="3116318"/>
              <a:ext cx="1613055" cy="572374"/>
            </a:xfrm>
            <a:prstGeom prst="rect">
              <a:avLst/>
            </a:prstGeom>
            <a:noFill/>
            <a:ln w="9525">
              <a:noFill/>
              <a:miter lim="800000"/>
              <a:headEnd/>
              <a:tailEnd/>
            </a:ln>
          </p:spPr>
        </p:pic>
      </p:grpSp>
      <p:grpSp>
        <p:nvGrpSpPr>
          <p:cNvPr id="10" name="Group 9"/>
          <p:cNvGrpSpPr/>
          <p:nvPr/>
        </p:nvGrpSpPr>
        <p:grpSpPr>
          <a:xfrm>
            <a:off x="6917752" y="4230153"/>
            <a:ext cx="1887096" cy="1219757"/>
            <a:chOff x="1173611" y="4255587"/>
            <a:chExt cx="1887096" cy="1219757"/>
          </a:xfrm>
        </p:grpSpPr>
        <p:sp>
          <p:nvSpPr>
            <p:cNvPr id="11" name="TextBox 10"/>
            <p:cNvSpPr txBox="1"/>
            <p:nvPr/>
          </p:nvSpPr>
          <p:spPr>
            <a:xfrm>
              <a:off x="1173611" y="4829013"/>
              <a:ext cx="1887089" cy="646331"/>
            </a:xfrm>
            <a:prstGeom prst="rect">
              <a:avLst/>
            </a:prstGeom>
            <a:noFill/>
          </p:spPr>
          <p:txBody>
            <a:bodyPr wrap="square" rtlCol="0">
              <a:spAutoFit/>
            </a:bodyPr>
            <a:lstStyle/>
            <a:p>
              <a:pPr algn="ctr"/>
              <a:r>
                <a:rPr lang="en-US" b="1" dirty="0" smtClean="0"/>
                <a:t>Zach </a:t>
              </a:r>
              <a:r>
                <a:rPr lang="en-US" b="1" dirty="0" err="1" smtClean="0"/>
                <a:t>Zundel</a:t>
              </a:r>
              <a:endParaRPr lang="en-US" b="1" dirty="0" smtClean="0"/>
            </a:p>
            <a:p>
              <a:pPr algn="ctr"/>
              <a:r>
                <a:rPr lang="en-US" b="1" dirty="0" smtClean="0"/>
                <a:t>Chris Myers</a:t>
              </a:r>
              <a:endParaRPr lang="en-US" b="1" dirty="0"/>
            </a:p>
          </p:txBody>
        </p:sp>
        <p:pic>
          <p:nvPicPr>
            <p:cNvPr id="12" name="Picture 11"/>
            <p:cNvPicPr>
              <a:picLocks noChangeAspect="1"/>
            </p:cNvPicPr>
            <p:nvPr/>
          </p:nvPicPr>
          <p:blipFill>
            <a:blip r:embed="rId4"/>
            <a:stretch>
              <a:fillRect/>
            </a:stretch>
          </p:blipFill>
          <p:spPr>
            <a:xfrm>
              <a:off x="1209073" y="4255587"/>
              <a:ext cx="1851634" cy="476524"/>
            </a:xfrm>
            <a:prstGeom prst="rect">
              <a:avLst/>
            </a:prstGeom>
          </p:spPr>
        </p:pic>
      </p:grpSp>
    </p:spTree>
    <p:extLst>
      <p:ext uri="{BB962C8B-B14F-4D97-AF65-F5344CB8AC3E}">
        <p14:creationId xmlns:p14="http://schemas.microsoft.com/office/powerpoint/2010/main" val="1375250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0"/>
            <a:ext cx="9144000" cy="646331"/>
          </a:xfrm>
          <a:prstGeom prst="rect">
            <a:avLst/>
          </a:prstGeom>
          <a:noFill/>
        </p:spPr>
        <p:txBody>
          <a:bodyPr wrap="square" rtlCol="0">
            <a:spAutoFit/>
          </a:bodyPr>
          <a:lstStyle/>
          <a:p>
            <a:pPr algn="ctr"/>
            <a:r>
              <a:rPr lang="en-US" sz="3600" b="1" dirty="0" smtClean="0"/>
              <a:t>Sequence Editor: </a:t>
            </a:r>
            <a:r>
              <a:rPr lang="en-US" sz="3600" b="1" dirty="0" err="1" smtClean="0"/>
              <a:t>Benchling</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204020"/>
            <a:ext cx="8763000" cy="4908649"/>
          </a:xfrm>
          <a:prstGeom prst="rect">
            <a:avLst/>
          </a:prstGeom>
          <a:ln>
            <a:solidFill>
              <a:schemeClr val="tx1">
                <a:lumMod val="50000"/>
                <a:lumOff val="50000"/>
              </a:schemeClr>
            </a:solidFill>
          </a:ln>
        </p:spPr>
      </p:pic>
    </p:spTree>
    <p:extLst>
      <p:ext uri="{BB962C8B-B14F-4D97-AF65-F5344CB8AC3E}">
        <p14:creationId xmlns:p14="http://schemas.microsoft.com/office/powerpoint/2010/main" val="309681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0"/>
            <a:ext cx="9144000" cy="646331"/>
          </a:xfrm>
          <a:prstGeom prst="rect">
            <a:avLst/>
          </a:prstGeom>
          <a:noFill/>
        </p:spPr>
        <p:txBody>
          <a:bodyPr wrap="square" rtlCol="0">
            <a:spAutoFit/>
          </a:bodyPr>
          <a:lstStyle/>
          <a:p>
            <a:pPr algn="ctr"/>
            <a:r>
              <a:rPr lang="en-US" sz="3600" b="1" dirty="0" smtClean="0"/>
              <a:t>Sequence Editor: SBOL Designer</a:t>
            </a:r>
            <a:endParaRPr lang="en-US" sz="3600" b="1" dirty="0"/>
          </a:p>
        </p:txBody>
      </p:sp>
      <p:sp>
        <p:nvSpPr>
          <p:cNvPr id="6" name="Content Placeholder 5"/>
          <p:cNvSpPr>
            <a:spLocks noGrp="1"/>
          </p:cNvSpPr>
          <p:nvPr>
            <p:ph idx="1"/>
          </p:nvPr>
        </p:nvSpPr>
        <p:spPr>
          <a:xfrm>
            <a:off x="0" y="5803900"/>
            <a:ext cx="9144000" cy="957916"/>
          </a:xfrm>
        </p:spPr>
        <p:txBody>
          <a:bodyPr>
            <a:noAutofit/>
          </a:bodyPr>
          <a:lstStyle/>
          <a:p>
            <a:pPr marL="0" indent="0" algn="ctr">
              <a:buNone/>
            </a:pPr>
            <a:r>
              <a:rPr lang="en-US" dirty="0"/>
              <a:t>Other sequence editors that support SBOL: </a:t>
            </a:r>
            <a:r>
              <a:rPr lang="en-US" dirty="0" smtClean="0"/>
              <a:t> </a:t>
            </a:r>
            <a:r>
              <a:rPr lang="en-US" b="1" dirty="0" err="1" smtClean="0"/>
              <a:t>DeviceEditor</a:t>
            </a:r>
            <a:r>
              <a:rPr lang="en-US" b="1" dirty="0"/>
              <a:t>, J5, </a:t>
            </a:r>
            <a:r>
              <a:rPr lang="en-US" b="1" dirty="0" err="1"/>
              <a:t>VectorEditor</a:t>
            </a:r>
            <a:r>
              <a:rPr lang="en-US" b="1" dirty="0"/>
              <a:t> (JBEI), </a:t>
            </a:r>
            <a:r>
              <a:rPr lang="en-US" b="1" dirty="0" err="1"/>
              <a:t>DNAPlotLib</a:t>
            </a:r>
            <a:r>
              <a:rPr lang="en-US" b="1" dirty="0"/>
              <a:t> (MIT/UW/Bristol), Eugene (Boston), </a:t>
            </a:r>
            <a:r>
              <a:rPr lang="en-US" b="1" dirty="0" err="1"/>
              <a:t>GenoCAD</a:t>
            </a:r>
            <a:r>
              <a:rPr lang="en-US" b="1" dirty="0"/>
              <a:t> (VBI), BOOST (JGI), etc.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775671"/>
            <a:ext cx="8902700" cy="4252882"/>
          </a:xfrm>
          <a:prstGeom prst="rect">
            <a:avLst/>
          </a:prstGeom>
          <a:ln>
            <a:solidFill>
              <a:schemeClr val="tx1">
                <a:lumMod val="50000"/>
                <a:lumOff val="50000"/>
              </a:schemeClr>
            </a:solidFill>
          </a:ln>
        </p:spPr>
      </p:pic>
      <p:sp>
        <p:nvSpPr>
          <p:cNvPr id="4" name="Rectangle 3"/>
          <p:cNvSpPr/>
          <p:nvPr/>
        </p:nvSpPr>
        <p:spPr>
          <a:xfrm>
            <a:off x="2424553" y="5231560"/>
            <a:ext cx="4294894" cy="369332"/>
          </a:xfrm>
          <a:prstGeom prst="rect">
            <a:avLst/>
          </a:prstGeom>
        </p:spPr>
        <p:txBody>
          <a:bodyPr wrap="none">
            <a:spAutoFit/>
          </a:bodyPr>
          <a:lstStyle/>
          <a:p>
            <a:r>
              <a:rPr lang="en-US">
                <a:latin typeface="NimbusSanL" charset="0"/>
              </a:rPr>
              <a:t>Zhang et al., ACS Synthetic Biology (2017) </a:t>
            </a:r>
            <a:endParaRPr lang="en-US">
              <a:effectLst/>
            </a:endParaRPr>
          </a:p>
        </p:txBody>
      </p:sp>
    </p:spTree>
    <p:extLst>
      <p:ext uri="{BB962C8B-B14F-4D97-AF65-F5344CB8AC3E}">
        <p14:creationId xmlns:p14="http://schemas.microsoft.com/office/powerpoint/2010/main" val="414125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0"/>
            <a:ext cx="9144000" cy="646331"/>
          </a:xfrm>
          <a:prstGeom prst="rect">
            <a:avLst/>
          </a:prstGeom>
          <a:noFill/>
        </p:spPr>
        <p:txBody>
          <a:bodyPr wrap="square" rtlCol="0">
            <a:spAutoFit/>
          </a:bodyPr>
          <a:lstStyle/>
          <a:p>
            <a:pPr algn="ctr"/>
            <a:r>
              <a:rPr lang="en-US" sz="3600" b="1" dirty="0" smtClean="0"/>
              <a:t>Circuit Desig</a:t>
            </a:r>
            <a:r>
              <a:rPr lang="en-US" sz="3600" b="1" dirty="0" smtClean="0"/>
              <a:t>n Tools: Cello</a:t>
            </a:r>
            <a:endParaRPr lang="en-US" sz="3600" b="1" dirty="0"/>
          </a:p>
        </p:txBody>
      </p:sp>
      <p:sp>
        <p:nvSpPr>
          <p:cNvPr id="6" name="Content Placeholder 5"/>
          <p:cNvSpPr>
            <a:spLocks noGrp="1"/>
          </p:cNvSpPr>
          <p:nvPr>
            <p:ph idx="1"/>
          </p:nvPr>
        </p:nvSpPr>
        <p:spPr>
          <a:xfrm>
            <a:off x="0" y="6104070"/>
            <a:ext cx="9144000" cy="657745"/>
          </a:xfrm>
        </p:spPr>
        <p:txBody>
          <a:bodyPr>
            <a:noAutofit/>
          </a:bodyPr>
          <a:lstStyle/>
          <a:p>
            <a:pPr marL="0" indent="0" algn="ctr">
              <a:buNone/>
            </a:pPr>
            <a:r>
              <a:rPr lang="en-US" dirty="0"/>
              <a:t>Nielsen et al., Science (2016)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97939"/>
            <a:ext cx="7874000" cy="5406132"/>
          </a:xfrm>
          <a:prstGeom prst="rect">
            <a:avLst/>
          </a:prstGeom>
          <a:ln>
            <a:solidFill>
              <a:schemeClr val="tx1">
                <a:lumMod val="50000"/>
                <a:lumOff val="50000"/>
              </a:schemeClr>
            </a:solidFill>
          </a:ln>
        </p:spPr>
      </p:pic>
    </p:spTree>
    <p:extLst>
      <p:ext uri="{BB962C8B-B14F-4D97-AF65-F5344CB8AC3E}">
        <p14:creationId xmlns:p14="http://schemas.microsoft.com/office/powerpoint/2010/main" val="1790401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0"/>
            <a:ext cx="9144000" cy="646331"/>
          </a:xfrm>
          <a:prstGeom prst="rect">
            <a:avLst/>
          </a:prstGeom>
          <a:noFill/>
        </p:spPr>
        <p:txBody>
          <a:bodyPr wrap="square" rtlCol="0">
            <a:spAutoFit/>
          </a:bodyPr>
          <a:lstStyle/>
          <a:p>
            <a:pPr algn="ctr"/>
            <a:r>
              <a:rPr lang="en-US" sz="3600" b="1" dirty="0" smtClean="0"/>
              <a:t>Circuit Desig</a:t>
            </a:r>
            <a:r>
              <a:rPr lang="en-US" sz="3600" b="1" dirty="0" smtClean="0"/>
              <a:t>n Tools: </a:t>
            </a:r>
            <a:r>
              <a:rPr lang="en-US" sz="3600" b="1" dirty="0" err="1" smtClean="0"/>
              <a:t>iBioSim</a:t>
            </a:r>
            <a:endParaRPr lang="en-US" sz="3600" b="1" dirty="0"/>
          </a:p>
        </p:txBody>
      </p:sp>
      <p:sp>
        <p:nvSpPr>
          <p:cNvPr id="6" name="Content Placeholder 5"/>
          <p:cNvSpPr>
            <a:spLocks noGrp="1"/>
          </p:cNvSpPr>
          <p:nvPr>
            <p:ph idx="1"/>
          </p:nvPr>
        </p:nvSpPr>
        <p:spPr>
          <a:xfrm>
            <a:off x="0" y="6104070"/>
            <a:ext cx="9144000" cy="657745"/>
          </a:xfrm>
        </p:spPr>
        <p:txBody>
          <a:bodyPr>
            <a:noAutofit/>
          </a:bodyPr>
          <a:lstStyle/>
          <a:p>
            <a:pPr marL="0" indent="0" algn="ctr">
              <a:buNone/>
            </a:pPr>
            <a:r>
              <a:rPr lang="en-US" dirty="0"/>
              <a:t>Madsen et al., IEEE Design &amp; Test (2012)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99766"/>
            <a:ext cx="8890000" cy="4153297"/>
          </a:xfrm>
          <a:prstGeom prst="rect">
            <a:avLst/>
          </a:prstGeom>
        </p:spPr>
      </p:pic>
    </p:spTree>
    <p:extLst>
      <p:ext uri="{BB962C8B-B14F-4D97-AF65-F5344CB8AC3E}">
        <p14:creationId xmlns:p14="http://schemas.microsoft.com/office/powerpoint/2010/main" val="1537566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96" y="0"/>
            <a:ext cx="7704667" cy="1981200"/>
          </a:xfrm>
        </p:spPr>
        <p:txBody>
          <a:bodyPr/>
          <a:lstStyle/>
          <a:p>
            <a:r>
              <a:rPr lang="en-US" b="1" dirty="0" smtClean="0"/>
              <a:t>Open Source Libraries</a:t>
            </a:r>
            <a:endParaRPr lang="en-US" b="1" dirty="0"/>
          </a:p>
        </p:txBody>
      </p:sp>
      <p:sp>
        <p:nvSpPr>
          <p:cNvPr id="4" name="Rectangle 3"/>
          <p:cNvSpPr/>
          <p:nvPr/>
        </p:nvSpPr>
        <p:spPr>
          <a:xfrm>
            <a:off x="520259" y="1760337"/>
            <a:ext cx="8166539" cy="4247317"/>
          </a:xfrm>
          <a:prstGeom prst="rect">
            <a:avLst/>
          </a:prstGeom>
        </p:spPr>
        <p:txBody>
          <a:bodyPr wrap="square">
            <a:spAutoFit/>
          </a:bodyPr>
          <a:lstStyle/>
          <a:p>
            <a:r>
              <a:rPr lang="en-US" dirty="0">
                <a:solidFill>
                  <a:srgbClr val="333333"/>
                </a:solidFill>
                <a:latin typeface="Helvetica Neue" charset="0"/>
              </a:rPr>
              <a:t>Software libraries which import and export SBOL files are freely available at the </a:t>
            </a:r>
            <a:r>
              <a:rPr lang="en-US" dirty="0">
                <a:solidFill>
                  <a:srgbClr val="337AB7"/>
                </a:solidFill>
                <a:latin typeface="Helvetica Neue" charset="0"/>
                <a:hlinkClick r:id="rId2"/>
              </a:rPr>
              <a:t>Synthetic Biology Data Exchange</a:t>
            </a:r>
            <a:r>
              <a:rPr lang="en-US" dirty="0">
                <a:solidFill>
                  <a:srgbClr val="333333"/>
                </a:solidFill>
                <a:latin typeface="Helvetica Neue" charset="0"/>
              </a:rPr>
              <a:t> on </a:t>
            </a:r>
            <a:r>
              <a:rPr lang="en-US" dirty="0" err="1">
                <a:solidFill>
                  <a:srgbClr val="333333"/>
                </a:solidFill>
                <a:latin typeface="Helvetica Neue" charset="0"/>
              </a:rPr>
              <a:t>GitHub</a:t>
            </a:r>
            <a:r>
              <a:rPr lang="en-US" dirty="0">
                <a:solidFill>
                  <a:srgbClr val="333333"/>
                </a:solidFill>
                <a:latin typeface="Helvetica Neue" charset="0"/>
              </a:rPr>
              <a:t> under the Apache 2.0 license. Libraries are implemented in:</a:t>
            </a:r>
          </a:p>
          <a:p>
            <a:pPr marL="328613" indent="-328613">
              <a:buFont typeface="Arial" charset="0"/>
              <a:buChar char="•"/>
            </a:pPr>
            <a:r>
              <a:rPr lang="en-US" dirty="0" smtClean="0">
                <a:solidFill>
                  <a:srgbClr val="337AB7"/>
                </a:solidFill>
                <a:latin typeface="Helvetica Neue" charset="0"/>
                <a:hlinkClick r:id="rId3" tooltip="Java"/>
              </a:rPr>
              <a:t>Java</a:t>
            </a:r>
            <a:endParaRPr lang="en-US" dirty="0">
              <a:solidFill>
                <a:srgbClr val="333333"/>
              </a:solidFill>
              <a:latin typeface="Helvetica Neue" charset="0"/>
            </a:endParaRPr>
          </a:p>
          <a:p>
            <a:pPr marL="328613" indent="-328613">
              <a:buFont typeface="Arial" charset="0"/>
              <a:buChar char="•"/>
            </a:pPr>
            <a:r>
              <a:rPr lang="en-US" dirty="0" smtClean="0">
                <a:solidFill>
                  <a:srgbClr val="337AB7"/>
                </a:solidFill>
                <a:latin typeface="Helvetica Neue" charset="0"/>
                <a:hlinkClick r:id="rId4" tooltip="Javascript (sboljs)"/>
              </a:rPr>
              <a:t>Javascript</a:t>
            </a:r>
            <a:endParaRPr lang="en-US" dirty="0">
              <a:solidFill>
                <a:srgbClr val="333333"/>
              </a:solidFill>
              <a:latin typeface="Helvetica Neue" charset="0"/>
            </a:endParaRPr>
          </a:p>
          <a:p>
            <a:pPr marL="328613" indent="-328613">
              <a:buFont typeface="Arial" charset="0"/>
              <a:buChar char="•"/>
            </a:pPr>
            <a:r>
              <a:rPr lang="en-US" dirty="0" smtClean="0">
                <a:solidFill>
                  <a:srgbClr val="337AB7"/>
                </a:solidFill>
                <a:latin typeface="Helvetica Neue" charset="0"/>
                <a:hlinkClick r:id="rId5" tooltip="C/C++"/>
              </a:rPr>
              <a:t>C/C++</a:t>
            </a:r>
            <a:endParaRPr lang="en-US" dirty="0">
              <a:solidFill>
                <a:srgbClr val="333333"/>
              </a:solidFill>
              <a:latin typeface="Helvetica Neue" charset="0"/>
            </a:endParaRPr>
          </a:p>
          <a:p>
            <a:pPr marL="328613" indent="-328613">
              <a:buFont typeface="Arial" charset="0"/>
              <a:buChar char="•"/>
            </a:pPr>
            <a:r>
              <a:rPr lang="en-US" dirty="0">
                <a:solidFill>
                  <a:srgbClr val="337AB7"/>
                </a:solidFill>
                <a:latin typeface="Helvetica Neue" charset="0"/>
                <a:hlinkClick r:id="rId6" tooltip="Python (pySBOL)"/>
              </a:rPr>
              <a:t>Python</a:t>
            </a:r>
            <a:endParaRPr lang="en-US" dirty="0">
              <a:solidFill>
                <a:srgbClr val="333333"/>
              </a:solidFill>
              <a:latin typeface="Helvetica Neue" charset="0"/>
            </a:endParaRPr>
          </a:p>
          <a:p>
            <a:endParaRPr lang="en-US" dirty="0" smtClean="0">
              <a:solidFill>
                <a:srgbClr val="333333"/>
              </a:solidFill>
              <a:latin typeface="Helvetica Neue" charset="0"/>
            </a:endParaRPr>
          </a:p>
          <a:p>
            <a:r>
              <a:rPr lang="en-US" dirty="0" smtClean="0">
                <a:solidFill>
                  <a:srgbClr val="333333"/>
                </a:solidFill>
                <a:latin typeface="Helvetica Neue" charset="0"/>
              </a:rPr>
              <a:t>Developer support includes (</a:t>
            </a:r>
            <a:r>
              <a:rPr lang="en-US" dirty="0">
                <a:solidFill>
                  <a:srgbClr val="333333"/>
                </a:solidFill>
                <a:latin typeface="Helvetica Neue" charset="0"/>
              </a:rPr>
              <a:t>see </a:t>
            </a:r>
            <a:r>
              <a:rPr lang="en-US" dirty="0" smtClean="0">
                <a:solidFill>
                  <a:srgbClr val="333333"/>
                </a:solidFill>
                <a:latin typeface="Helvetica Neue" charset="0"/>
                <a:hlinkClick r:id="rId7"/>
              </a:rPr>
              <a:t>http://sbolstandard.org/software/libsbol</a:t>
            </a:r>
            <a:r>
              <a:rPr lang="en-US" dirty="0" smtClean="0">
                <a:solidFill>
                  <a:srgbClr val="333333"/>
                </a:solidFill>
                <a:latin typeface="Helvetica Neue" charset="0"/>
              </a:rPr>
              <a:t>)</a:t>
            </a:r>
          </a:p>
          <a:p>
            <a:pPr marL="285750" indent="-285750">
              <a:buFont typeface="Arial" charset="0"/>
              <a:buChar char="•"/>
            </a:pPr>
            <a:r>
              <a:rPr lang="en-US" dirty="0" smtClean="0">
                <a:solidFill>
                  <a:srgbClr val="333333"/>
                </a:solidFill>
                <a:latin typeface="Helvetica Neue" charset="0"/>
              </a:rPr>
              <a:t>Online documentation</a:t>
            </a:r>
          </a:p>
          <a:p>
            <a:pPr marL="285750" indent="-285750">
              <a:buFont typeface="Arial" charset="0"/>
              <a:buChar char="•"/>
            </a:pPr>
            <a:r>
              <a:rPr lang="en-US" dirty="0" smtClean="0">
                <a:solidFill>
                  <a:srgbClr val="333333"/>
                </a:solidFill>
                <a:latin typeface="Helvetica Neue" charset="0"/>
              </a:rPr>
              <a:t>Getting started tutorials</a:t>
            </a:r>
          </a:p>
          <a:p>
            <a:pPr marL="285750" indent="-285750">
              <a:buFont typeface="Arial" charset="0"/>
              <a:buChar char="•"/>
            </a:pPr>
            <a:r>
              <a:rPr lang="en-US" dirty="0" smtClean="0">
                <a:solidFill>
                  <a:srgbClr val="333333"/>
                </a:solidFill>
                <a:latin typeface="Helvetica Neue" charset="0"/>
              </a:rPr>
              <a:t>Sample projects</a:t>
            </a:r>
          </a:p>
          <a:p>
            <a:pPr marL="285750" indent="-285750">
              <a:buFont typeface="Arial" charset="0"/>
              <a:buChar char="•"/>
            </a:pPr>
            <a:r>
              <a:rPr lang="en-US" dirty="0" smtClean="0">
                <a:solidFill>
                  <a:srgbClr val="333333"/>
                </a:solidFill>
                <a:latin typeface="Helvetica Neue" charset="0"/>
              </a:rPr>
              <a:t>Code examples</a:t>
            </a:r>
            <a:endParaRPr lang="en-US" dirty="0">
              <a:solidFill>
                <a:srgbClr val="333333"/>
              </a:solidFill>
              <a:latin typeface="Helvetica Neue" charset="0"/>
            </a:endParaRPr>
          </a:p>
          <a:p>
            <a:r>
              <a:rPr lang="en-US" dirty="0"/>
              <a:t/>
            </a:r>
            <a:br>
              <a:rPr lang="en-US" dirty="0"/>
            </a:br>
            <a:endParaRPr lang="en-US" dirty="0"/>
          </a:p>
        </p:txBody>
      </p:sp>
      <p:sp>
        <p:nvSpPr>
          <p:cNvPr id="5"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18</a:t>
            </a:fld>
            <a:endParaRPr lang="en-US" sz="1400" b="1"/>
          </a:p>
        </p:txBody>
      </p:sp>
    </p:spTree>
    <p:extLst>
      <p:ext uri="{BB962C8B-B14F-4D97-AF65-F5344CB8AC3E}">
        <p14:creationId xmlns:p14="http://schemas.microsoft.com/office/powerpoint/2010/main" val="338346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normAutofit/>
          </a:bodyPr>
          <a:lstStyle/>
          <a:p>
            <a:r>
              <a:rPr lang="en-US" b="1" dirty="0" smtClean="0"/>
              <a:t>ACS Synthetic Biology has </a:t>
            </a:r>
            <a:r>
              <a:rPr lang="en-US" b="1" dirty="0"/>
              <a:t>officially adopted SBOL as </a:t>
            </a:r>
            <a:r>
              <a:rPr lang="en-US" b="1" dirty="0" smtClean="0"/>
              <a:t>publication standard </a:t>
            </a:r>
            <a:endParaRPr lang="en-US" b="1" dirty="0"/>
          </a:p>
        </p:txBody>
      </p:sp>
      <p:sp>
        <p:nvSpPr>
          <p:cNvPr id="3" name="TextBox 2"/>
          <p:cNvSpPr txBox="1"/>
          <p:nvPr/>
        </p:nvSpPr>
        <p:spPr>
          <a:xfrm>
            <a:off x="241156" y="2171701"/>
            <a:ext cx="8572644" cy="4247317"/>
          </a:xfrm>
          <a:prstGeom prst="rect">
            <a:avLst/>
          </a:prstGeom>
          <a:noFill/>
        </p:spPr>
        <p:txBody>
          <a:bodyPr wrap="square" rtlCol="0">
            <a:spAutoFit/>
          </a:bodyPr>
          <a:lstStyle/>
          <a:p>
            <a:endParaRPr lang="en-US" dirty="0" smtClean="0"/>
          </a:p>
          <a:p>
            <a:pPr marL="285750" indent="-285750">
              <a:buFont typeface="Arial" charset="0"/>
              <a:buChar char="•"/>
            </a:pPr>
            <a:r>
              <a:rPr lang="en-US" b="1" dirty="0" smtClean="0"/>
              <a:t>SBOL Visual </a:t>
            </a:r>
            <a:r>
              <a:rPr lang="en-US" dirty="0" smtClean="0"/>
              <a:t>is the recommended graphical notation for depicting genetic constructs </a:t>
            </a:r>
          </a:p>
          <a:p>
            <a:pPr marL="285750" indent="-285750">
              <a:buFont typeface="Arial" charset="0"/>
              <a:buChar char="•"/>
            </a:pPr>
            <a:endParaRPr lang="en-US" dirty="0" smtClean="0"/>
          </a:p>
          <a:p>
            <a:pPr marL="285750" indent="-285750">
              <a:buFont typeface="Arial" charset="0"/>
              <a:buChar char="•"/>
            </a:pPr>
            <a:r>
              <a:rPr lang="en-US" b="1" dirty="0" smtClean="0"/>
              <a:t>SBOL 2.0 Data Model</a:t>
            </a:r>
            <a:r>
              <a:rPr lang="en-US" dirty="0" smtClean="0"/>
              <a:t> </a:t>
            </a:r>
            <a:r>
              <a:rPr lang="en-US" dirty="0"/>
              <a:t>is the preferred format for nucleic acid sequences. </a:t>
            </a:r>
            <a:endParaRPr lang="en-US" dirty="0" smtClean="0"/>
          </a:p>
          <a:p>
            <a:pPr marL="285750" indent="-285750">
              <a:buFont typeface="Arial" charset="0"/>
              <a:buChar char="•"/>
            </a:pPr>
            <a:endParaRPr lang="en-US" dirty="0"/>
          </a:p>
          <a:p>
            <a:pPr marL="285750" indent="-285750">
              <a:buFont typeface="Arial" charset="0"/>
              <a:buChar char="•"/>
            </a:pPr>
            <a:r>
              <a:rPr lang="en-US" dirty="0" smtClean="0"/>
              <a:t>Manuscript </a:t>
            </a:r>
            <a:r>
              <a:rPr lang="en-US" dirty="0"/>
              <a:t>submission, review, and production </a:t>
            </a:r>
            <a:r>
              <a:rPr lang="en-US" dirty="0" smtClean="0"/>
              <a:t>process is linked to SBOL-enabled repositories</a:t>
            </a:r>
          </a:p>
          <a:p>
            <a:pPr marL="285750" indent="-285750">
              <a:buFont typeface="Arial" charset="0"/>
              <a:buChar char="•"/>
            </a:pPr>
            <a:endParaRPr lang="en-US" dirty="0" smtClean="0"/>
          </a:p>
          <a:p>
            <a:pPr marL="285750" indent="-285750">
              <a:buFont typeface="Arial" charset="0"/>
              <a:buChar char="•"/>
            </a:pPr>
            <a:r>
              <a:rPr lang="en-US" b="1" dirty="0" smtClean="0"/>
              <a:t>Joint Bioenergy Institute (JBEI) </a:t>
            </a:r>
            <a:r>
              <a:rPr lang="en-US" dirty="0"/>
              <a:t>has set up </a:t>
            </a:r>
            <a:r>
              <a:rPr lang="en-US" dirty="0" smtClean="0"/>
              <a:t>the initial repository.</a:t>
            </a:r>
            <a:endParaRPr lang="en-US" dirty="0"/>
          </a:p>
          <a:p>
            <a:pPr algn="ctr"/>
            <a:endParaRPr lang="en-US" dirty="0" smtClean="0"/>
          </a:p>
          <a:p>
            <a:pPr algn="ctr"/>
            <a:r>
              <a:rPr lang="en-US" dirty="0" smtClean="0"/>
              <a:t>Read </a:t>
            </a:r>
            <a:r>
              <a:rPr lang="en-US" dirty="0"/>
              <a:t>all about it in the ACS Synthetic Biology viewpoint article: </a:t>
            </a:r>
            <a:r>
              <a:rPr lang="en-US" dirty="0">
                <a:hlinkClick r:id="rId2"/>
              </a:rPr>
              <a:t>Improving Synthetic Biology Communication: Recommended Practices for Visual Depiction and Digital Submission of Genetic Designs</a:t>
            </a:r>
            <a:r>
              <a:rPr lang="en-US" dirty="0"/>
              <a:t>, or </a:t>
            </a:r>
            <a:r>
              <a:rPr lang="en-US" dirty="0">
                <a:hlinkClick r:id="rId3"/>
              </a:rPr>
              <a:t>listen to the interview with Jake Beal and Nathan Hillson</a:t>
            </a:r>
            <a:r>
              <a:rPr lang="en-US" dirty="0"/>
              <a:t>.</a:t>
            </a:r>
          </a:p>
          <a:p>
            <a:endParaRPr lang="en-US" dirty="0"/>
          </a:p>
        </p:txBody>
      </p:sp>
      <p:sp>
        <p:nvSpPr>
          <p:cNvPr id="5"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19</a:t>
            </a:fld>
            <a:endParaRPr lang="en-US" sz="1400" b="1"/>
          </a:p>
        </p:txBody>
      </p:sp>
    </p:spTree>
    <p:extLst>
      <p:ext uri="{BB962C8B-B14F-4D97-AF65-F5344CB8AC3E}">
        <p14:creationId xmlns:p14="http://schemas.microsoft.com/office/powerpoint/2010/main" val="772970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54000" y="5303838"/>
            <a:ext cx="8534400" cy="1143000"/>
          </a:xfrm>
        </p:spPr>
        <p:txBody>
          <a:bodyPr>
            <a:noAutofit/>
          </a:bodyPr>
          <a:lstStyle/>
          <a:p>
            <a:r>
              <a:rPr lang="en-US" b="1" dirty="0" smtClean="0"/>
              <a:t>Standards are a foundational principle of synthetic biology</a:t>
            </a:r>
            <a:endParaRPr lang="en-US" sz="3600" dirty="0"/>
          </a:p>
        </p:txBody>
      </p:sp>
      <p:sp>
        <p:nvSpPr>
          <p:cNvPr id="3" name="Content Placeholder 2"/>
          <p:cNvSpPr>
            <a:spLocks noGrp="1"/>
          </p:cNvSpPr>
          <p:nvPr>
            <p:ph idx="1"/>
            <p:custDataLst>
              <p:tags r:id="rId3"/>
            </p:custDataLst>
          </p:nvPr>
        </p:nvSpPr>
        <p:spPr>
          <a:xfrm>
            <a:off x="470776" y="304800"/>
            <a:ext cx="8100849" cy="4707522"/>
          </a:xfrm>
          <a:solidFill>
            <a:schemeClr val="bg1"/>
          </a:solidFill>
          <a:ln>
            <a:noFill/>
          </a:ln>
        </p:spPr>
        <p:txBody>
          <a:bodyPr>
            <a:noAutofit/>
          </a:bodyPr>
          <a:lstStyle/>
          <a:p>
            <a:r>
              <a:rPr lang="en-US" sz="1800" dirty="0" smtClean="0"/>
              <a:t>Three foundational </a:t>
            </a:r>
            <a:r>
              <a:rPr lang="en-US" sz="1800" dirty="0"/>
              <a:t>principles of synthetic biology based on engineering practice (</a:t>
            </a:r>
            <a:r>
              <a:rPr lang="en-US" sz="1800" dirty="0" err="1"/>
              <a:t>Endy</a:t>
            </a:r>
            <a:r>
              <a:rPr lang="en-US" sz="1800" dirty="0"/>
              <a:t> 2005):</a:t>
            </a:r>
          </a:p>
          <a:p>
            <a:pPr lvl="1"/>
            <a:r>
              <a:rPr lang="en-US" b="1" dirty="0"/>
              <a:t>Standardization</a:t>
            </a:r>
          </a:p>
          <a:p>
            <a:pPr lvl="1"/>
            <a:r>
              <a:rPr lang="en-US" b="1" dirty="0"/>
              <a:t>Abstraction</a:t>
            </a:r>
          </a:p>
          <a:p>
            <a:pPr lvl="1"/>
            <a:r>
              <a:rPr lang="en-US" b="1" dirty="0"/>
              <a:t>Decoupling</a:t>
            </a:r>
          </a:p>
          <a:p>
            <a:r>
              <a:rPr lang="en-US" sz="1800" dirty="0" smtClean="0"/>
              <a:t>Synthetic </a:t>
            </a:r>
            <a:r>
              <a:rPr lang="en-US" sz="1800" dirty="0"/>
              <a:t>biology was born with the broad goal of engineering or 'wiring' biological circuitry — be it genetic, protein, viral, pathway or genomic — for manifesting logical forms of cellular control. </a:t>
            </a:r>
            <a:r>
              <a:rPr lang="en-US" sz="1800" dirty="0" smtClean="0"/>
              <a:t> (Collins 2010)</a:t>
            </a:r>
          </a:p>
          <a:p>
            <a:r>
              <a:rPr lang="en-US" sz="1800" dirty="0"/>
              <a:t>Biology has long surpassed its mainly descriptive stage, and the questions now asked are increasingly amenable to experimental approaches and theoretical concepts taken from the physical and engineering sciences. (</a:t>
            </a:r>
            <a:r>
              <a:rPr lang="en-US" sz="1800" dirty="0" err="1"/>
              <a:t>Scwhille</a:t>
            </a:r>
            <a:r>
              <a:rPr lang="en-US" sz="1800" dirty="0"/>
              <a:t> 2011)</a:t>
            </a:r>
          </a:p>
          <a:p>
            <a:endParaRPr lang="en-US" sz="1800" dirty="0" smtClean="0"/>
          </a:p>
        </p:txBody>
      </p:sp>
      <p:sp>
        <p:nvSpPr>
          <p:cNvPr id="4"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a:t>
            </a:fld>
            <a:endParaRPr lang="en-US" sz="1400" b="1"/>
          </a:p>
        </p:txBody>
      </p:sp>
    </p:spTree>
    <p:custDataLst>
      <p:tags r:id="rId1"/>
    </p:custDataLst>
    <p:extLst>
      <p:ext uri="{BB962C8B-B14F-4D97-AF65-F5344CB8AC3E}">
        <p14:creationId xmlns:p14="http://schemas.microsoft.com/office/powerpoint/2010/main" val="2204306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a:t>Representing Designs in SBOL</a:t>
            </a:r>
          </a:p>
        </p:txBody>
      </p:sp>
      <p:pic>
        <p:nvPicPr>
          <p:cNvPr id="10" name="Picture 9" descr="Screen Shot 2016-07-12 at 8.48.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97" y="2486507"/>
            <a:ext cx="8329068" cy="3317860"/>
          </a:xfrm>
          <a:prstGeom prst="rect">
            <a:avLst/>
          </a:prstGeom>
        </p:spPr>
      </p:pic>
      <p:sp>
        <p:nvSpPr>
          <p:cNvPr id="11" name="Rectangle 10"/>
          <p:cNvSpPr/>
          <p:nvPr/>
        </p:nvSpPr>
        <p:spPr>
          <a:xfrm>
            <a:off x="972015" y="2643307"/>
            <a:ext cx="5236342" cy="3324141"/>
          </a:xfrm>
          <a:prstGeom prst="rect">
            <a:avLst/>
          </a:pr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91373" y="1937710"/>
            <a:ext cx="8156765" cy="4217895"/>
          </a:xfrm>
          <a:prstGeom prst="rect">
            <a:avLst/>
          </a:prstGeom>
          <a:noFill/>
          <a:ln w="3175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87693" y="2658987"/>
            <a:ext cx="1740221" cy="369332"/>
          </a:xfrm>
          <a:prstGeom prst="rect">
            <a:avLst/>
          </a:prstGeom>
          <a:noFill/>
        </p:spPr>
        <p:txBody>
          <a:bodyPr wrap="square" rtlCol="0">
            <a:spAutoFit/>
          </a:bodyPr>
          <a:lstStyle/>
          <a:p>
            <a:r>
              <a:rPr lang="en-US" b="1" dirty="0" smtClean="0">
                <a:solidFill>
                  <a:srgbClr val="FF0000"/>
                </a:solidFill>
              </a:rPr>
              <a:t>SBOL v1.1.0</a:t>
            </a:r>
            <a:endParaRPr lang="en-US" b="1" dirty="0">
              <a:solidFill>
                <a:srgbClr val="FF0000"/>
              </a:solidFill>
            </a:endParaRPr>
          </a:p>
        </p:txBody>
      </p:sp>
      <p:sp>
        <p:nvSpPr>
          <p:cNvPr id="14" name="TextBox 13"/>
          <p:cNvSpPr txBox="1"/>
          <p:nvPr/>
        </p:nvSpPr>
        <p:spPr>
          <a:xfrm>
            <a:off x="622732" y="1933311"/>
            <a:ext cx="1740221" cy="369332"/>
          </a:xfrm>
          <a:prstGeom prst="rect">
            <a:avLst/>
          </a:prstGeom>
          <a:noFill/>
        </p:spPr>
        <p:txBody>
          <a:bodyPr wrap="square" rtlCol="0">
            <a:spAutoFit/>
          </a:bodyPr>
          <a:lstStyle/>
          <a:p>
            <a:r>
              <a:rPr lang="en-US" b="1" dirty="0" smtClean="0">
                <a:solidFill>
                  <a:srgbClr val="0000FF"/>
                </a:solidFill>
              </a:rPr>
              <a:t>SBOL v2.0.0</a:t>
            </a:r>
            <a:endParaRPr lang="en-US" b="1" dirty="0">
              <a:solidFill>
                <a:srgbClr val="0000FF"/>
              </a:solidFill>
            </a:endParaRPr>
          </a:p>
        </p:txBody>
      </p:sp>
      <p:sp>
        <p:nvSpPr>
          <p:cNvPr id="15"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20</a:t>
            </a:fld>
            <a:endParaRPr lang="en-US" sz="1400" b="1"/>
          </a:p>
        </p:txBody>
      </p:sp>
    </p:spTree>
    <p:extLst>
      <p:ext uri="{BB962C8B-B14F-4D97-AF65-F5344CB8AC3E}">
        <p14:creationId xmlns:p14="http://schemas.microsoft.com/office/powerpoint/2010/main" val="1424090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err="1" smtClean="0"/>
              <a:t>ComponentDefinition</a:t>
            </a:r>
            <a:endParaRPr lang="en-US" b="1" dirty="0"/>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21</a:t>
            </a:fld>
            <a:endParaRPr lang="en-US" sz="1400" b="1"/>
          </a:p>
        </p:txBody>
      </p:sp>
      <p:sp>
        <p:nvSpPr>
          <p:cNvPr id="3" name="Rectangle 2"/>
          <p:cNvSpPr/>
          <p:nvPr/>
        </p:nvSpPr>
        <p:spPr>
          <a:xfrm>
            <a:off x="2692400" y="1841500"/>
            <a:ext cx="3860800" cy="2616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err="1" smtClean="0">
                <a:solidFill>
                  <a:schemeClr val="tx1"/>
                </a:solidFill>
              </a:rPr>
              <a:t>ComponentDefinition</a:t>
            </a:r>
            <a:endParaRPr lang="en-US" b="1" u="sng" dirty="0" smtClean="0">
              <a:solidFill>
                <a:schemeClr val="tx1"/>
              </a:solidFill>
            </a:endParaRPr>
          </a:p>
          <a:p>
            <a:r>
              <a:rPr lang="en-US" dirty="0">
                <a:solidFill>
                  <a:schemeClr val="tx1"/>
                </a:solidFill>
              </a:rPr>
              <a:t>i</a:t>
            </a:r>
            <a:r>
              <a:rPr lang="en-US" dirty="0" smtClean="0">
                <a:solidFill>
                  <a:schemeClr val="tx1"/>
                </a:solidFill>
              </a:rPr>
              <a:t>dentity: iGEM#I13504</a:t>
            </a:r>
          </a:p>
          <a:p>
            <a:r>
              <a:rPr lang="en-US" dirty="0" smtClean="0">
                <a:solidFill>
                  <a:schemeClr val="tx1"/>
                </a:solidFill>
              </a:rPr>
              <a:t>name: “</a:t>
            </a:r>
            <a:r>
              <a:rPr lang="en-US" dirty="0" err="1" smtClean="0">
                <a:solidFill>
                  <a:schemeClr val="tx1"/>
                </a:solidFill>
              </a:rPr>
              <a:t>iGEM</a:t>
            </a:r>
            <a:r>
              <a:rPr lang="en-US" dirty="0" smtClean="0">
                <a:solidFill>
                  <a:schemeClr val="tx1"/>
                </a:solidFill>
              </a:rPr>
              <a:t> 2016 </a:t>
            </a:r>
            <a:r>
              <a:rPr lang="en-US" dirty="0" err="1" smtClean="0">
                <a:solidFill>
                  <a:schemeClr val="tx1"/>
                </a:solidFill>
              </a:rPr>
              <a:t>interlab</a:t>
            </a:r>
            <a:r>
              <a:rPr lang="en-US" dirty="0" smtClean="0">
                <a:solidFill>
                  <a:schemeClr val="tx1"/>
                </a:solidFill>
              </a:rPr>
              <a:t> reporter”</a:t>
            </a:r>
          </a:p>
          <a:p>
            <a:pPr marL="457200" indent="-457200"/>
            <a:r>
              <a:rPr lang="en-US" dirty="0" smtClean="0">
                <a:solidFill>
                  <a:schemeClr val="tx1"/>
                </a:solidFill>
              </a:rPr>
              <a:t>description: “GFP expression cassette used for </a:t>
            </a:r>
            <a:r>
              <a:rPr lang="en-US" dirty="0">
                <a:solidFill>
                  <a:schemeClr val="tx1"/>
                </a:solidFill>
              </a:rPr>
              <a:t>2016</a:t>
            </a:r>
            <a:r>
              <a:rPr lang="en-US" dirty="0" smtClean="0">
                <a:solidFill>
                  <a:schemeClr val="tx1"/>
                </a:solidFill>
              </a:rPr>
              <a:t> </a:t>
            </a:r>
            <a:r>
              <a:rPr lang="en-US" dirty="0" err="1" smtClean="0">
                <a:solidFill>
                  <a:schemeClr val="tx1"/>
                </a:solidFill>
              </a:rPr>
              <a:t>iGEM</a:t>
            </a:r>
            <a:r>
              <a:rPr lang="en-US" dirty="0" smtClean="0">
                <a:solidFill>
                  <a:schemeClr val="tx1"/>
                </a:solidFill>
              </a:rPr>
              <a:t> </a:t>
            </a:r>
            <a:r>
              <a:rPr lang="en-US" dirty="0" err="1" smtClean="0">
                <a:solidFill>
                  <a:schemeClr val="tx1"/>
                </a:solidFill>
              </a:rPr>
              <a:t>interlab</a:t>
            </a:r>
            <a:r>
              <a:rPr lang="en-US" dirty="0" smtClean="0">
                <a:solidFill>
                  <a:schemeClr val="tx1"/>
                </a:solidFill>
              </a:rPr>
              <a:t>”</a:t>
            </a:r>
          </a:p>
          <a:p>
            <a:pPr marL="457200" indent="-457200"/>
            <a:r>
              <a:rPr lang="en-US" dirty="0" smtClean="0">
                <a:solidFill>
                  <a:schemeClr val="tx1"/>
                </a:solidFill>
              </a:rPr>
              <a:t>type</a:t>
            </a:r>
            <a:r>
              <a:rPr lang="en-US" dirty="0">
                <a:solidFill>
                  <a:schemeClr val="tx1"/>
                </a:solidFill>
              </a:rPr>
              <a:t>: </a:t>
            </a:r>
            <a:r>
              <a:rPr lang="en-US" dirty="0" err="1" smtClean="0">
                <a:solidFill>
                  <a:schemeClr val="tx1"/>
                </a:solidFill>
              </a:rPr>
              <a:t>biopax#DnaRegion</a:t>
            </a:r>
            <a:endParaRPr lang="en-US" dirty="0" smtClean="0">
              <a:solidFill>
                <a:schemeClr val="tx1"/>
              </a:solidFill>
            </a:endParaRPr>
          </a:p>
          <a:p>
            <a:pPr marL="457200" indent="-457200"/>
            <a:r>
              <a:rPr lang="en-US" dirty="0">
                <a:solidFill>
                  <a:schemeClr val="tx1"/>
                </a:solidFill>
              </a:rPr>
              <a:t>role: SO:0000804 </a:t>
            </a:r>
            <a:r>
              <a:rPr lang="en-US" dirty="0" smtClean="0">
                <a:solidFill>
                  <a:schemeClr val="tx1"/>
                </a:solidFill>
              </a:rPr>
              <a:t>(Engineered Region)</a:t>
            </a:r>
            <a:endParaRPr lang="en-US" dirty="0">
              <a:solidFill>
                <a:schemeClr val="tx1"/>
              </a:solidFill>
            </a:endParaRPr>
          </a:p>
          <a:p>
            <a:pPr marL="457200" indent="-457200"/>
            <a:endParaRPr lang="en-US" dirty="0">
              <a:solidFill>
                <a:schemeClr val="tx1"/>
              </a:solidFill>
            </a:endParaRPr>
          </a:p>
        </p:txBody>
      </p:sp>
      <p:grpSp>
        <p:nvGrpSpPr>
          <p:cNvPr id="18" name="Group 17"/>
          <p:cNvGrpSpPr/>
          <p:nvPr/>
        </p:nvGrpSpPr>
        <p:grpSpPr>
          <a:xfrm>
            <a:off x="3505200" y="3924300"/>
            <a:ext cx="2019300" cy="533400"/>
            <a:chOff x="3581400" y="5067300"/>
            <a:chExt cx="2019300" cy="533400"/>
          </a:xfrm>
        </p:grpSpPr>
        <p:cxnSp>
          <p:nvCxnSpPr>
            <p:cNvPr id="11" name="Straight Connector 10"/>
            <p:cNvCxnSpPr/>
            <p:nvPr/>
          </p:nvCxnSpPr>
          <p:spPr>
            <a:xfrm>
              <a:off x="3581400" y="5422900"/>
              <a:ext cx="2019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hord 12"/>
            <p:cNvSpPr/>
            <p:nvPr/>
          </p:nvSpPr>
          <p:spPr>
            <a:xfrm>
              <a:off x="3733800"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a:off x="4337050"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Up Arrow 15"/>
            <p:cNvSpPr/>
            <p:nvPr/>
          </p:nvSpPr>
          <p:spPr>
            <a:xfrm rot="10800000">
              <a:off x="5175250"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147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smtClean="0"/>
              <a:t>Component</a:t>
            </a:r>
            <a:endParaRPr lang="en-US" b="1" dirty="0"/>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22</a:t>
            </a:fld>
            <a:endParaRPr lang="en-US" sz="1400" b="1"/>
          </a:p>
        </p:txBody>
      </p:sp>
      <p:sp>
        <p:nvSpPr>
          <p:cNvPr id="3" name="Rectangle 2"/>
          <p:cNvSpPr/>
          <p:nvPr/>
        </p:nvSpPr>
        <p:spPr>
          <a:xfrm>
            <a:off x="2692400" y="1841500"/>
            <a:ext cx="3860800"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a:solidFill>
                  <a:schemeClr val="tx1"/>
                </a:solidFill>
              </a:rPr>
              <a:t>iGEM#I13504</a:t>
            </a:r>
            <a:endParaRPr lang="en-US" dirty="0" smtClean="0">
              <a:solidFill>
                <a:schemeClr val="tx1"/>
              </a:solidFill>
            </a:endParaRPr>
          </a:p>
          <a:p>
            <a:pPr marL="457200" indent="-457200"/>
            <a:endParaRPr lang="en-US" dirty="0">
              <a:solidFill>
                <a:schemeClr val="tx1"/>
              </a:solidFill>
            </a:endParaRPr>
          </a:p>
        </p:txBody>
      </p:sp>
      <p:grpSp>
        <p:nvGrpSpPr>
          <p:cNvPr id="18" name="Group 17"/>
          <p:cNvGrpSpPr/>
          <p:nvPr/>
        </p:nvGrpSpPr>
        <p:grpSpPr>
          <a:xfrm>
            <a:off x="3562349" y="2324100"/>
            <a:ext cx="2019300" cy="533400"/>
            <a:chOff x="3581400" y="5067300"/>
            <a:chExt cx="2019300" cy="533400"/>
          </a:xfrm>
        </p:grpSpPr>
        <p:cxnSp>
          <p:nvCxnSpPr>
            <p:cNvPr id="11" name="Straight Connector 10"/>
            <p:cNvCxnSpPr/>
            <p:nvPr/>
          </p:nvCxnSpPr>
          <p:spPr>
            <a:xfrm>
              <a:off x="3581400" y="5422900"/>
              <a:ext cx="2019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hord 12"/>
            <p:cNvSpPr/>
            <p:nvPr/>
          </p:nvSpPr>
          <p:spPr>
            <a:xfrm>
              <a:off x="3733800"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a:off x="4337050"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Up Arrow 15"/>
            <p:cNvSpPr/>
            <p:nvPr/>
          </p:nvSpPr>
          <p:spPr>
            <a:xfrm rot="10800000">
              <a:off x="5175250"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228600" y="3759197"/>
            <a:ext cx="8738394" cy="2797175"/>
            <a:chOff x="228600" y="3759197"/>
            <a:chExt cx="8738394" cy="2797175"/>
          </a:xfrm>
        </p:grpSpPr>
        <p:grpSp>
          <p:nvGrpSpPr>
            <p:cNvPr id="34" name="Group 33"/>
            <p:cNvGrpSpPr/>
            <p:nvPr/>
          </p:nvGrpSpPr>
          <p:grpSpPr>
            <a:xfrm>
              <a:off x="228600" y="4444998"/>
              <a:ext cx="2711452" cy="2111374"/>
              <a:chOff x="-146051" y="4432299"/>
              <a:chExt cx="2711452" cy="2111374"/>
            </a:xfrm>
          </p:grpSpPr>
          <p:sp>
            <p:nvSpPr>
              <p:cNvPr id="26" name="Rectangle 25"/>
              <p:cNvSpPr/>
              <p:nvPr/>
            </p:nvSpPr>
            <p:spPr>
              <a:xfrm>
                <a:off x="-146051" y="4432299"/>
                <a:ext cx="2711452" cy="2060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err="1" smtClean="0">
                    <a:solidFill>
                      <a:schemeClr val="tx1"/>
                    </a:solidFill>
                  </a:rPr>
                  <a:t>ComponentDefinition</a:t>
                </a:r>
                <a:endParaRPr lang="en-US" b="1" u="sng" dirty="0" smtClean="0">
                  <a:solidFill>
                    <a:schemeClr val="tx1"/>
                  </a:solidFill>
                </a:endParaRPr>
              </a:p>
              <a:p>
                <a:r>
                  <a:rPr lang="en-US" dirty="0">
                    <a:solidFill>
                      <a:schemeClr val="tx1"/>
                    </a:solidFill>
                  </a:rPr>
                  <a:t>i</a:t>
                </a:r>
                <a:r>
                  <a:rPr lang="en-US" dirty="0" smtClean="0">
                    <a:solidFill>
                      <a:schemeClr val="tx1"/>
                    </a:solidFill>
                  </a:rPr>
                  <a:t>dentity: iGEM#B0034</a:t>
                </a:r>
              </a:p>
              <a:p>
                <a:r>
                  <a:rPr lang="en-US" dirty="0" smtClean="0">
                    <a:solidFill>
                      <a:schemeClr val="tx1"/>
                    </a:solidFill>
                  </a:rPr>
                  <a:t>name</a:t>
                </a:r>
                <a:r>
                  <a:rPr lang="en-US" dirty="0">
                    <a:solidFill>
                      <a:schemeClr val="tx1"/>
                    </a:solidFill>
                  </a:rPr>
                  <a:t>: RBS (</a:t>
                </a:r>
                <a:r>
                  <a:rPr lang="en-US" dirty="0" err="1">
                    <a:solidFill>
                      <a:schemeClr val="tx1"/>
                    </a:solidFill>
                  </a:rPr>
                  <a:t>Elowitz</a:t>
                </a:r>
                <a:r>
                  <a:rPr lang="en-US" dirty="0">
                    <a:solidFill>
                      <a:schemeClr val="tx1"/>
                    </a:solidFill>
                  </a:rPr>
                  <a:t> 1999)</a:t>
                </a:r>
                <a:endParaRPr lang="en-US" dirty="0" smtClean="0">
                  <a:solidFill>
                    <a:schemeClr val="tx1"/>
                  </a:solidFill>
                </a:endParaRPr>
              </a:p>
              <a:p>
                <a:pPr marL="457200" indent="-457200"/>
                <a:r>
                  <a:rPr lang="en-US" dirty="0" smtClean="0">
                    <a:solidFill>
                      <a:schemeClr val="tx1"/>
                    </a:solidFill>
                  </a:rPr>
                  <a:t>type</a:t>
                </a:r>
                <a:r>
                  <a:rPr lang="en-US" dirty="0">
                    <a:solidFill>
                      <a:schemeClr val="tx1"/>
                    </a:solidFill>
                  </a:rPr>
                  <a:t>: </a:t>
                </a:r>
                <a:r>
                  <a:rPr lang="en-US" dirty="0" err="1" smtClean="0">
                    <a:solidFill>
                      <a:schemeClr val="tx1"/>
                    </a:solidFill>
                  </a:rPr>
                  <a:t>biopax#DnaRegion</a:t>
                </a:r>
                <a:endParaRPr lang="en-US" dirty="0" smtClean="0">
                  <a:solidFill>
                    <a:schemeClr val="tx1"/>
                  </a:solidFill>
                </a:endParaRPr>
              </a:p>
              <a:p>
                <a:pPr marL="457200" indent="-457200"/>
                <a:r>
                  <a:rPr lang="en-US" dirty="0">
                    <a:solidFill>
                      <a:schemeClr val="tx1"/>
                    </a:solidFill>
                  </a:rPr>
                  <a:t>role: </a:t>
                </a:r>
                <a:r>
                  <a:rPr lang="en-US" dirty="0" smtClean="0">
                    <a:solidFill>
                      <a:schemeClr val="tx1"/>
                    </a:solidFill>
                  </a:rPr>
                  <a:t>SO:0000139 (Ribosome Entry Site)</a:t>
                </a:r>
                <a:endParaRPr lang="en-US" dirty="0">
                  <a:solidFill>
                    <a:schemeClr val="tx1"/>
                  </a:solidFill>
                </a:endParaRPr>
              </a:p>
              <a:p>
                <a:pPr marL="457200" indent="-457200"/>
                <a:endParaRPr lang="en-US" dirty="0">
                  <a:solidFill>
                    <a:schemeClr val="tx1"/>
                  </a:solidFill>
                </a:endParaRPr>
              </a:p>
            </p:txBody>
          </p:sp>
          <p:grpSp>
            <p:nvGrpSpPr>
              <p:cNvPr id="29" name="Group 28"/>
              <p:cNvGrpSpPr/>
              <p:nvPr/>
            </p:nvGrpSpPr>
            <p:grpSpPr>
              <a:xfrm>
                <a:off x="866773" y="6137273"/>
                <a:ext cx="758827" cy="406400"/>
                <a:chOff x="3581400" y="5257800"/>
                <a:chExt cx="758827" cy="406400"/>
              </a:xfrm>
            </p:grpSpPr>
            <p:cxnSp>
              <p:nvCxnSpPr>
                <p:cNvPr id="30" name="Straight Connector 29"/>
                <p:cNvCxnSpPr/>
                <p:nvPr/>
              </p:nvCxnSpPr>
              <p:spPr>
                <a:xfrm>
                  <a:off x="3581400" y="5486400"/>
                  <a:ext cx="7588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hord 30"/>
                <p:cNvSpPr/>
                <p:nvPr/>
              </p:nvSpPr>
              <p:spPr>
                <a:xfrm>
                  <a:off x="3733800" y="52578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p:cNvGrpSpPr/>
            <p:nvPr/>
          </p:nvGrpSpPr>
          <p:grpSpPr>
            <a:xfrm>
              <a:off x="6319833" y="4444997"/>
              <a:ext cx="2647161" cy="2060575"/>
              <a:chOff x="-146052" y="4432299"/>
              <a:chExt cx="2647161" cy="2060575"/>
            </a:xfrm>
          </p:grpSpPr>
          <p:sp>
            <p:nvSpPr>
              <p:cNvPr id="36" name="Rectangle 35"/>
              <p:cNvSpPr/>
              <p:nvPr/>
            </p:nvSpPr>
            <p:spPr>
              <a:xfrm>
                <a:off x="-146052" y="4432299"/>
                <a:ext cx="2647161" cy="2060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err="1" smtClean="0">
                    <a:solidFill>
                      <a:schemeClr val="tx1"/>
                    </a:solidFill>
                  </a:rPr>
                  <a:t>ComponentDefinition</a:t>
                </a:r>
                <a:endParaRPr lang="en-US" b="1" u="sng" dirty="0" smtClean="0">
                  <a:solidFill>
                    <a:schemeClr val="tx1"/>
                  </a:solidFill>
                </a:endParaRPr>
              </a:p>
              <a:p>
                <a:r>
                  <a:rPr lang="en-US" dirty="0">
                    <a:solidFill>
                      <a:schemeClr val="tx1"/>
                    </a:solidFill>
                  </a:rPr>
                  <a:t>i</a:t>
                </a:r>
                <a:r>
                  <a:rPr lang="en-US" dirty="0" smtClean="0">
                    <a:solidFill>
                      <a:schemeClr val="tx1"/>
                    </a:solidFill>
                  </a:rPr>
                  <a:t>dentity: iGEM#B0015</a:t>
                </a:r>
              </a:p>
              <a:p>
                <a:r>
                  <a:rPr lang="en-US" dirty="0" smtClean="0">
                    <a:solidFill>
                      <a:schemeClr val="tx1"/>
                    </a:solidFill>
                  </a:rPr>
                  <a:t>name</a:t>
                </a:r>
                <a:r>
                  <a:rPr lang="en-US" dirty="0">
                    <a:solidFill>
                      <a:schemeClr val="tx1"/>
                    </a:solidFill>
                  </a:rPr>
                  <a:t>: double </a:t>
                </a:r>
                <a:r>
                  <a:rPr lang="en-US" dirty="0" smtClean="0">
                    <a:solidFill>
                      <a:schemeClr val="tx1"/>
                    </a:solidFill>
                  </a:rPr>
                  <a:t>terminator</a:t>
                </a:r>
                <a:endParaRPr lang="en-US" dirty="0">
                  <a:solidFill>
                    <a:schemeClr val="tx1"/>
                  </a:solidFill>
                </a:endParaRPr>
              </a:p>
              <a:p>
                <a:pPr marL="457200" indent="-457200"/>
                <a:r>
                  <a:rPr lang="en-US" dirty="0" smtClean="0">
                    <a:solidFill>
                      <a:schemeClr val="tx1"/>
                    </a:solidFill>
                  </a:rPr>
                  <a:t>type</a:t>
                </a:r>
                <a:r>
                  <a:rPr lang="en-US" dirty="0">
                    <a:solidFill>
                      <a:schemeClr val="tx1"/>
                    </a:solidFill>
                  </a:rPr>
                  <a:t>: </a:t>
                </a:r>
                <a:r>
                  <a:rPr lang="en-US" dirty="0" err="1" smtClean="0">
                    <a:solidFill>
                      <a:schemeClr val="tx1"/>
                    </a:solidFill>
                  </a:rPr>
                  <a:t>biopax#DnaRegion</a:t>
                </a:r>
                <a:endParaRPr lang="en-US" dirty="0" smtClean="0">
                  <a:solidFill>
                    <a:schemeClr val="tx1"/>
                  </a:solidFill>
                </a:endParaRPr>
              </a:p>
              <a:p>
                <a:pPr marL="457200" indent="-457200"/>
                <a:r>
                  <a:rPr lang="en-US" dirty="0">
                    <a:solidFill>
                      <a:schemeClr val="tx1"/>
                    </a:solidFill>
                  </a:rPr>
                  <a:t>role: </a:t>
                </a:r>
                <a:r>
                  <a:rPr lang="en-US" dirty="0" smtClean="0">
                    <a:solidFill>
                      <a:schemeClr val="tx1"/>
                    </a:solidFill>
                  </a:rPr>
                  <a:t>SO:0000141 (Terminator)</a:t>
                </a:r>
                <a:endParaRPr lang="en-US" dirty="0">
                  <a:solidFill>
                    <a:schemeClr val="tx1"/>
                  </a:solidFill>
                </a:endParaRPr>
              </a:p>
              <a:p>
                <a:pPr marL="457200" indent="-457200"/>
                <a:endParaRPr lang="en-US" dirty="0">
                  <a:solidFill>
                    <a:schemeClr val="tx1"/>
                  </a:solidFill>
                </a:endParaRPr>
              </a:p>
            </p:txBody>
          </p:sp>
          <p:grpSp>
            <p:nvGrpSpPr>
              <p:cNvPr id="37" name="Group 36"/>
              <p:cNvGrpSpPr/>
              <p:nvPr/>
            </p:nvGrpSpPr>
            <p:grpSpPr>
              <a:xfrm>
                <a:off x="910439" y="6099172"/>
                <a:ext cx="558800" cy="349250"/>
                <a:chOff x="3625066" y="5219699"/>
                <a:chExt cx="558800" cy="349250"/>
              </a:xfrm>
            </p:grpSpPr>
            <p:cxnSp>
              <p:nvCxnSpPr>
                <p:cNvPr id="38" name="Straight Connector 37"/>
                <p:cNvCxnSpPr/>
                <p:nvPr/>
              </p:nvCxnSpPr>
              <p:spPr>
                <a:xfrm>
                  <a:off x="3625066" y="5568949"/>
                  <a:ext cx="55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Left-Right-Up Arrow 40"/>
                <p:cNvSpPr/>
                <p:nvPr/>
              </p:nvSpPr>
              <p:spPr>
                <a:xfrm rot="10800000">
                  <a:off x="3734599" y="5219699"/>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3259138" y="4444998"/>
              <a:ext cx="2727325" cy="2060575"/>
              <a:chOff x="3856034" y="4190998"/>
              <a:chExt cx="2727325" cy="2060575"/>
            </a:xfrm>
          </p:grpSpPr>
          <p:sp>
            <p:nvSpPr>
              <p:cNvPr id="43" name="Rectangle 42"/>
              <p:cNvSpPr/>
              <p:nvPr/>
            </p:nvSpPr>
            <p:spPr>
              <a:xfrm>
                <a:off x="3856034" y="4190998"/>
                <a:ext cx="2727325" cy="2060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err="1" smtClean="0">
                    <a:solidFill>
                      <a:schemeClr val="tx1"/>
                    </a:solidFill>
                  </a:rPr>
                  <a:t>ComponentDefinition</a:t>
                </a:r>
                <a:endParaRPr lang="en-US" b="1" u="sng" dirty="0" smtClean="0">
                  <a:solidFill>
                    <a:schemeClr val="tx1"/>
                  </a:solidFill>
                </a:endParaRPr>
              </a:p>
              <a:p>
                <a:r>
                  <a:rPr lang="en-US" dirty="0">
                    <a:solidFill>
                      <a:schemeClr val="tx1"/>
                    </a:solidFill>
                  </a:rPr>
                  <a:t>i</a:t>
                </a:r>
                <a:r>
                  <a:rPr lang="en-US" dirty="0" smtClean="0">
                    <a:solidFill>
                      <a:schemeClr val="tx1"/>
                    </a:solidFill>
                  </a:rPr>
                  <a:t>dentity: iGEM#E0040</a:t>
                </a:r>
              </a:p>
              <a:p>
                <a:r>
                  <a:rPr lang="en-US" dirty="0" smtClean="0">
                    <a:solidFill>
                      <a:schemeClr val="tx1"/>
                    </a:solidFill>
                  </a:rPr>
                  <a:t>name</a:t>
                </a:r>
                <a:r>
                  <a:rPr lang="en-US" dirty="0">
                    <a:solidFill>
                      <a:schemeClr val="tx1"/>
                    </a:solidFill>
                  </a:rPr>
                  <a:t>: </a:t>
                </a:r>
                <a:r>
                  <a:rPr lang="en-US" dirty="0" smtClean="0">
                    <a:solidFill>
                      <a:schemeClr val="tx1"/>
                    </a:solidFill>
                  </a:rPr>
                  <a:t>GFP</a:t>
                </a:r>
              </a:p>
              <a:p>
                <a:pPr marL="457200" indent="-457200"/>
                <a:r>
                  <a:rPr lang="en-US" dirty="0" smtClean="0">
                    <a:solidFill>
                      <a:schemeClr val="tx1"/>
                    </a:solidFill>
                  </a:rPr>
                  <a:t>type</a:t>
                </a:r>
                <a:r>
                  <a:rPr lang="en-US" dirty="0">
                    <a:solidFill>
                      <a:schemeClr val="tx1"/>
                    </a:solidFill>
                  </a:rPr>
                  <a:t>: </a:t>
                </a:r>
                <a:r>
                  <a:rPr lang="en-US" dirty="0" err="1" smtClean="0">
                    <a:solidFill>
                      <a:schemeClr val="tx1"/>
                    </a:solidFill>
                  </a:rPr>
                  <a:t>biopax#DnaRegion</a:t>
                </a:r>
                <a:endParaRPr lang="en-US" dirty="0" smtClean="0">
                  <a:solidFill>
                    <a:schemeClr val="tx1"/>
                  </a:solidFill>
                </a:endParaRPr>
              </a:p>
              <a:p>
                <a:pPr marL="457200" indent="-457200"/>
                <a:r>
                  <a:rPr lang="en-US" dirty="0">
                    <a:solidFill>
                      <a:schemeClr val="tx1"/>
                    </a:solidFill>
                  </a:rPr>
                  <a:t>role: </a:t>
                </a:r>
                <a:r>
                  <a:rPr lang="en-US" dirty="0" smtClean="0">
                    <a:solidFill>
                      <a:schemeClr val="tx1"/>
                    </a:solidFill>
                  </a:rPr>
                  <a:t>SO:0000316 (CDS)</a:t>
                </a:r>
                <a:endParaRPr lang="en-US" dirty="0">
                  <a:solidFill>
                    <a:schemeClr val="tx1"/>
                  </a:solidFill>
                </a:endParaRPr>
              </a:p>
              <a:p>
                <a:pPr marL="457200" indent="-457200"/>
                <a:endParaRPr lang="en-US" dirty="0">
                  <a:solidFill>
                    <a:schemeClr val="tx1"/>
                  </a:solidFill>
                </a:endParaRPr>
              </a:p>
            </p:txBody>
          </p:sp>
          <p:grpSp>
            <p:nvGrpSpPr>
              <p:cNvPr id="44" name="Group 43"/>
              <p:cNvGrpSpPr/>
              <p:nvPr/>
            </p:nvGrpSpPr>
            <p:grpSpPr>
              <a:xfrm>
                <a:off x="4692649" y="5883273"/>
                <a:ext cx="993775" cy="254000"/>
                <a:chOff x="7407276" y="5003800"/>
                <a:chExt cx="993775" cy="254000"/>
              </a:xfrm>
            </p:grpSpPr>
            <p:cxnSp>
              <p:nvCxnSpPr>
                <p:cNvPr id="45" name="Straight Connector 44"/>
                <p:cNvCxnSpPr/>
                <p:nvPr/>
              </p:nvCxnSpPr>
              <p:spPr>
                <a:xfrm>
                  <a:off x="7407276" y="5257800"/>
                  <a:ext cx="993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Pentagon 46"/>
                <p:cNvSpPr/>
                <p:nvPr/>
              </p:nvSpPr>
              <p:spPr>
                <a:xfrm>
                  <a:off x="7559676" y="50038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57" name="Straight Arrow Connector 54"/>
            <p:cNvCxnSpPr>
              <a:stCxn id="24" idx="2"/>
              <a:endCxn id="36" idx="0"/>
            </p:cNvCxnSpPr>
            <p:nvPr/>
          </p:nvCxnSpPr>
          <p:spPr>
            <a:xfrm rot="16200000" flipH="1">
              <a:off x="6968134" y="3769716"/>
              <a:ext cx="660397" cy="690164"/>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4"/>
            <p:cNvCxnSpPr>
              <a:stCxn id="25" idx="2"/>
              <a:endCxn id="43" idx="0"/>
            </p:cNvCxnSpPr>
            <p:nvPr/>
          </p:nvCxnSpPr>
          <p:spPr>
            <a:xfrm rot="16200000" flipH="1">
              <a:off x="4292601" y="4114798"/>
              <a:ext cx="660398" cy="1"/>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4"/>
            <p:cNvCxnSpPr>
              <a:stCxn id="23" idx="2"/>
              <a:endCxn id="26" idx="0"/>
            </p:cNvCxnSpPr>
            <p:nvPr/>
          </p:nvCxnSpPr>
          <p:spPr>
            <a:xfrm rot="5400000">
              <a:off x="1633539" y="3735387"/>
              <a:ext cx="660398" cy="758824"/>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316157" y="3759197"/>
              <a:ext cx="901209" cy="307777"/>
            </a:xfrm>
            <a:prstGeom prst="rect">
              <a:avLst/>
            </a:prstGeom>
            <a:noFill/>
            <a:ln>
              <a:noFill/>
            </a:ln>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sp>
          <p:nvSpPr>
            <p:cNvPr id="73" name="TextBox 72"/>
            <p:cNvSpPr txBox="1"/>
            <p:nvPr/>
          </p:nvSpPr>
          <p:spPr>
            <a:xfrm>
              <a:off x="4577305" y="3783209"/>
              <a:ext cx="901209" cy="307777"/>
            </a:xfrm>
            <a:prstGeom prst="rect">
              <a:avLst/>
            </a:prstGeom>
            <a:noFill/>
            <a:ln>
              <a:noFill/>
            </a:ln>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sp>
          <p:nvSpPr>
            <p:cNvPr id="74" name="TextBox 73"/>
            <p:cNvSpPr txBox="1"/>
            <p:nvPr/>
          </p:nvSpPr>
          <p:spPr>
            <a:xfrm>
              <a:off x="6909645" y="3770407"/>
              <a:ext cx="901209" cy="307777"/>
            </a:xfrm>
            <a:prstGeom prst="rect">
              <a:avLst/>
            </a:prstGeom>
            <a:noFill/>
            <a:ln>
              <a:noFill/>
            </a:ln>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grpSp>
      <p:grpSp>
        <p:nvGrpSpPr>
          <p:cNvPr id="76" name="Group 75"/>
          <p:cNvGrpSpPr/>
          <p:nvPr/>
        </p:nvGrpSpPr>
        <p:grpSpPr>
          <a:xfrm>
            <a:off x="1625600" y="2827635"/>
            <a:ext cx="6045200" cy="956965"/>
            <a:chOff x="1625600" y="2827635"/>
            <a:chExt cx="6045200" cy="956965"/>
          </a:xfrm>
        </p:grpSpPr>
        <p:sp>
          <p:nvSpPr>
            <p:cNvPr id="23" name="Rectangle 22"/>
            <p:cNvSpPr/>
            <p:nvPr/>
          </p:nvSpPr>
          <p:spPr>
            <a:xfrm>
              <a:off x="1625600" y="3378200"/>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sp>
          <p:nvSpPr>
            <p:cNvPr id="24" name="Rectangle 23"/>
            <p:cNvSpPr/>
            <p:nvPr/>
          </p:nvSpPr>
          <p:spPr>
            <a:xfrm>
              <a:off x="6235700" y="3378200"/>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sp>
          <p:nvSpPr>
            <p:cNvPr id="25" name="Rectangle 24"/>
            <p:cNvSpPr/>
            <p:nvPr/>
          </p:nvSpPr>
          <p:spPr>
            <a:xfrm>
              <a:off x="3905250" y="3378200"/>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cxnSp>
          <p:nvCxnSpPr>
            <p:cNvPr id="55" name="Straight Arrow Connector 54"/>
            <p:cNvCxnSpPr>
              <a:stCxn id="3" idx="2"/>
              <a:endCxn id="23" idx="0"/>
            </p:cNvCxnSpPr>
            <p:nvPr/>
          </p:nvCxnSpPr>
          <p:spPr>
            <a:xfrm rot="5400000">
              <a:off x="3222625" y="1978025"/>
              <a:ext cx="520700" cy="2279650"/>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4"/>
            <p:cNvCxnSpPr>
              <a:stCxn id="3" idx="2"/>
              <a:endCxn id="25" idx="0"/>
            </p:cNvCxnSpPr>
            <p:nvPr/>
          </p:nvCxnSpPr>
          <p:spPr>
            <a:xfrm rot="5400000">
              <a:off x="4362450" y="3117850"/>
              <a:ext cx="520700" cy="12700"/>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4"/>
            <p:cNvCxnSpPr>
              <a:stCxn id="3" idx="2"/>
              <a:endCxn id="24" idx="0"/>
            </p:cNvCxnSpPr>
            <p:nvPr/>
          </p:nvCxnSpPr>
          <p:spPr>
            <a:xfrm rot="16200000" flipH="1">
              <a:off x="5527675" y="1952625"/>
              <a:ext cx="520700" cy="2330450"/>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607290" y="2827635"/>
              <a:ext cx="1040670" cy="307777"/>
            </a:xfrm>
            <a:prstGeom prst="rect">
              <a:avLst/>
            </a:prstGeom>
            <a:noFill/>
          </p:spPr>
          <p:txBody>
            <a:bodyPr wrap="none" rtlCol="0">
              <a:spAutoFit/>
            </a:bodyPr>
            <a:lstStyle/>
            <a:p>
              <a:r>
                <a:rPr lang="en-US" sz="1400" smtClean="0">
                  <a:solidFill>
                    <a:schemeClr val="accent1">
                      <a:lumMod val="75000"/>
                    </a:schemeClr>
                  </a:solidFill>
                </a:rPr>
                <a:t>component</a:t>
              </a:r>
              <a:endParaRPr lang="en-US" sz="1400" dirty="0">
                <a:solidFill>
                  <a:schemeClr val="accent1">
                    <a:lumMod val="75000"/>
                  </a:schemeClr>
                </a:solidFill>
              </a:endParaRPr>
            </a:p>
          </p:txBody>
        </p:sp>
      </p:grpSp>
    </p:spTree>
    <p:extLst>
      <p:ext uri="{BB962C8B-B14F-4D97-AF65-F5344CB8AC3E}">
        <p14:creationId xmlns:p14="http://schemas.microsoft.com/office/powerpoint/2010/main" val="26351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58530" y="2789534"/>
            <a:ext cx="6142824" cy="2200821"/>
            <a:chOff x="1558530" y="2789534"/>
            <a:chExt cx="6142824" cy="2200821"/>
          </a:xfrm>
        </p:grpSpPr>
        <p:cxnSp>
          <p:nvCxnSpPr>
            <p:cNvPr id="54" name="Straight Arrow Connector 54"/>
            <p:cNvCxnSpPr/>
            <p:nvPr/>
          </p:nvCxnSpPr>
          <p:spPr>
            <a:xfrm rot="16200000" flipH="1">
              <a:off x="2718540" y="3561850"/>
              <a:ext cx="1546277" cy="1646"/>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54"/>
            <p:cNvCxnSpPr/>
            <p:nvPr/>
          </p:nvCxnSpPr>
          <p:spPr>
            <a:xfrm rot="16200000" flipH="1">
              <a:off x="5029980" y="3574550"/>
              <a:ext cx="1546277" cy="1646"/>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558530" y="4331444"/>
              <a:ext cx="2763043" cy="658911"/>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smtClean="0">
                  <a:solidFill>
                    <a:schemeClr val="tx1"/>
                  </a:solidFill>
                </a:rPr>
                <a:t>SequenceConstraint</a:t>
              </a:r>
              <a:endParaRPr lang="en-US" b="1" dirty="0" smtClean="0">
                <a:solidFill>
                  <a:schemeClr val="tx1"/>
                </a:solidFill>
              </a:endParaRPr>
            </a:p>
            <a:p>
              <a:r>
                <a:rPr lang="en-US" dirty="0">
                  <a:solidFill>
                    <a:schemeClr val="tx1"/>
                  </a:solidFill>
                </a:rPr>
                <a:t>r</a:t>
              </a:r>
              <a:r>
                <a:rPr lang="en-US" dirty="0" smtClean="0">
                  <a:solidFill>
                    <a:schemeClr val="tx1"/>
                  </a:solidFill>
                </a:rPr>
                <a:t>estriction: </a:t>
              </a:r>
              <a:r>
                <a:rPr lang="en-US" dirty="0" err="1" smtClean="0">
                  <a:solidFill>
                    <a:schemeClr val="tx1"/>
                  </a:solidFill>
                </a:rPr>
                <a:t>sbol#precedes</a:t>
              </a:r>
              <a:r>
                <a:rPr lang="en-US" dirty="0" smtClean="0">
                  <a:solidFill>
                    <a:schemeClr val="tx1"/>
                  </a:solidFill>
                </a:rPr>
                <a:t> </a:t>
              </a:r>
              <a:endParaRPr lang="en-US" dirty="0">
                <a:solidFill>
                  <a:schemeClr val="tx1"/>
                </a:solidFill>
              </a:endParaRPr>
            </a:p>
            <a:p>
              <a:endParaRPr lang="en-US" dirty="0">
                <a:solidFill>
                  <a:schemeClr val="tx1"/>
                </a:solidFill>
              </a:endParaRPr>
            </a:p>
          </p:txBody>
        </p:sp>
        <p:sp>
          <p:nvSpPr>
            <p:cNvPr id="48" name="Rectangle 47"/>
            <p:cNvSpPr/>
            <p:nvPr/>
          </p:nvSpPr>
          <p:spPr>
            <a:xfrm>
              <a:off x="4938311" y="4331444"/>
              <a:ext cx="2763043" cy="658911"/>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smtClean="0">
                  <a:solidFill>
                    <a:schemeClr val="tx1"/>
                  </a:solidFill>
                </a:rPr>
                <a:t>SequenceConstraint</a:t>
              </a:r>
              <a:endParaRPr lang="en-US" b="1" dirty="0" smtClean="0">
                <a:solidFill>
                  <a:schemeClr val="tx1"/>
                </a:solidFill>
              </a:endParaRPr>
            </a:p>
            <a:p>
              <a:r>
                <a:rPr lang="en-US" dirty="0">
                  <a:solidFill>
                    <a:schemeClr val="tx1"/>
                  </a:solidFill>
                </a:rPr>
                <a:t>r</a:t>
              </a:r>
              <a:r>
                <a:rPr lang="en-US" dirty="0" smtClean="0">
                  <a:solidFill>
                    <a:schemeClr val="tx1"/>
                  </a:solidFill>
                </a:rPr>
                <a:t>estriction: </a:t>
              </a:r>
              <a:r>
                <a:rPr lang="en-US" dirty="0" err="1" smtClean="0">
                  <a:solidFill>
                    <a:schemeClr val="tx1"/>
                  </a:solidFill>
                </a:rPr>
                <a:t>sbol#precedes</a:t>
              </a:r>
              <a:r>
                <a:rPr lang="en-US" dirty="0" smtClean="0">
                  <a:solidFill>
                    <a:schemeClr val="tx1"/>
                  </a:solidFill>
                </a:rPr>
                <a:t> </a:t>
              </a:r>
              <a:endParaRPr lang="en-US" dirty="0">
                <a:solidFill>
                  <a:schemeClr val="tx1"/>
                </a:solidFill>
              </a:endParaRPr>
            </a:p>
            <a:p>
              <a:endParaRPr lang="en-US" dirty="0">
                <a:solidFill>
                  <a:schemeClr val="tx1"/>
                </a:solidFill>
              </a:endParaRPr>
            </a:p>
          </p:txBody>
        </p:sp>
        <p:cxnSp>
          <p:nvCxnSpPr>
            <p:cNvPr id="52" name="Straight Arrow Connector 54"/>
            <p:cNvCxnSpPr>
              <a:endCxn id="23" idx="3"/>
            </p:cNvCxnSpPr>
            <p:nvPr/>
          </p:nvCxnSpPr>
          <p:spPr>
            <a:xfrm rot="16200000" flipV="1">
              <a:off x="2812603" y="3829497"/>
              <a:ext cx="743842" cy="247648"/>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4"/>
            <p:cNvCxnSpPr>
              <a:endCxn id="25" idx="1"/>
            </p:cNvCxnSpPr>
            <p:nvPr/>
          </p:nvCxnSpPr>
          <p:spPr>
            <a:xfrm rot="5400000" flipH="1" flipV="1">
              <a:off x="3421682" y="3841674"/>
              <a:ext cx="743841" cy="223295"/>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54"/>
            <p:cNvCxnSpPr/>
            <p:nvPr/>
          </p:nvCxnSpPr>
          <p:spPr>
            <a:xfrm rot="16200000" flipV="1">
              <a:off x="5099194" y="3829497"/>
              <a:ext cx="743842" cy="247648"/>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54"/>
            <p:cNvCxnSpPr/>
            <p:nvPr/>
          </p:nvCxnSpPr>
          <p:spPr>
            <a:xfrm rot="5400000" flipH="1" flipV="1">
              <a:off x="5771773" y="3841674"/>
              <a:ext cx="743841" cy="223295"/>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25005" y="4066136"/>
              <a:ext cx="720069" cy="307777"/>
            </a:xfrm>
            <a:prstGeom prst="rect">
              <a:avLst/>
            </a:prstGeom>
            <a:noFill/>
          </p:spPr>
          <p:txBody>
            <a:bodyPr wrap="none" rtlCol="0">
              <a:spAutoFit/>
            </a:bodyPr>
            <a:lstStyle/>
            <a:p>
              <a:r>
                <a:rPr lang="en-US" sz="1400" smtClean="0">
                  <a:solidFill>
                    <a:schemeClr val="accent6">
                      <a:lumMod val="75000"/>
                    </a:schemeClr>
                  </a:solidFill>
                </a:rPr>
                <a:t>subject</a:t>
              </a:r>
              <a:endParaRPr lang="en-US" sz="1400" dirty="0">
                <a:solidFill>
                  <a:schemeClr val="accent6">
                    <a:lumMod val="75000"/>
                  </a:schemeClr>
                </a:solidFill>
              </a:endParaRPr>
            </a:p>
          </p:txBody>
        </p:sp>
        <p:sp>
          <p:nvSpPr>
            <p:cNvPr id="67" name="TextBox 66"/>
            <p:cNvSpPr txBox="1"/>
            <p:nvPr/>
          </p:nvSpPr>
          <p:spPr>
            <a:xfrm>
              <a:off x="6029564" y="4080325"/>
              <a:ext cx="651140" cy="307777"/>
            </a:xfrm>
            <a:prstGeom prst="rect">
              <a:avLst/>
            </a:prstGeom>
            <a:noFill/>
          </p:spPr>
          <p:txBody>
            <a:bodyPr wrap="none" rtlCol="0">
              <a:spAutoFit/>
            </a:bodyPr>
            <a:lstStyle/>
            <a:p>
              <a:r>
                <a:rPr lang="en-US" sz="1400" smtClean="0">
                  <a:solidFill>
                    <a:schemeClr val="accent6">
                      <a:lumMod val="75000"/>
                    </a:schemeClr>
                  </a:solidFill>
                </a:rPr>
                <a:t>object</a:t>
              </a:r>
              <a:endParaRPr lang="en-US" sz="1400" dirty="0">
                <a:solidFill>
                  <a:schemeClr val="accent6">
                    <a:lumMod val="75000"/>
                  </a:schemeClr>
                </a:solidFill>
              </a:endParaRPr>
            </a:p>
          </p:txBody>
        </p:sp>
        <p:sp>
          <p:nvSpPr>
            <p:cNvPr id="68" name="TextBox 67"/>
            <p:cNvSpPr txBox="1"/>
            <p:nvPr/>
          </p:nvSpPr>
          <p:spPr>
            <a:xfrm>
              <a:off x="2612741" y="4066136"/>
              <a:ext cx="720069" cy="307777"/>
            </a:xfrm>
            <a:prstGeom prst="rect">
              <a:avLst/>
            </a:prstGeom>
            <a:noFill/>
          </p:spPr>
          <p:txBody>
            <a:bodyPr wrap="none" rtlCol="0">
              <a:spAutoFit/>
            </a:bodyPr>
            <a:lstStyle/>
            <a:p>
              <a:r>
                <a:rPr lang="en-US" sz="1400" smtClean="0">
                  <a:solidFill>
                    <a:schemeClr val="accent6">
                      <a:lumMod val="75000"/>
                    </a:schemeClr>
                  </a:solidFill>
                </a:rPr>
                <a:t>subject</a:t>
              </a:r>
              <a:endParaRPr lang="en-US" sz="1400" dirty="0">
                <a:solidFill>
                  <a:schemeClr val="accent6">
                    <a:lumMod val="75000"/>
                  </a:schemeClr>
                </a:solidFill>
              </a:endParaRPr>
            </a:p>
          </p:txBody>
        </p:sp>
        <p:sp>
          <p:nvSpPr>
            <p:cNvPr id="69" name="TextBox 68"/>
            <p:cNvSpPr txBox="1"/>
            <p:nvPr/>
          </p:nvSpPr>
          <p:spPr>
            <a:xfrm>
              <a:off x="3641100" y="4080325"/>
              <a:ext cx="651140" cy="307777"/>
            </a:xfrm>
            <a:prstGeom prst="rect">
              <a:avLst/>
            </a:prstGeom>
            <a:noFill/>
          </p:spPr>
          <p:txBody>
            <a:bodyPr wrap="none" rtlCol="0">
              <a:spAutoFit/>
            </a:bodyPr>
            <a:lstStyle/>
            <a:p>
              <a:r>
                <a:rPr lang="en-US" sz="1400" smtClean="0">
                  <a:solidFill>
                    <a:schemeClr val="accent6">
                      <a:lumMod val="75000"/>
                    </a:schemeClr>
                  </a:solidFill>
                </a:rPr>
                <a:t>object</a:t>
              </a:r>
              <a:endParaRPr lang="en-US" sz="1400" dirty="0">
                <a:solidFill>
                  <a:schemeClr val="accent6">
                    <a:lumMod val="75000"/>
                  </a:schemeClr>
                </a:solidFill>
              </a:endParaRPr>
            </a:p>
          </p:txBody>
        </p:sp>
        <p:sp>
          <p:nvSpPr>
            <p:cNvPr id="49" name="TextBox 48"/>
            <p:cNvSpPr txBox="1"/>
            <p:nvPr/>
          </p:nvSpPr>
          <p:spPr>
            <a:xfrm>
              <a:off x="1891719" y="2802235"/>
              <a:ext cx="1665841" cy="307777"/>
            </a:xfrm>
            <a:prstGeom prst="rect">
              <a:avLst/>
            </a:prstGeom>
            <a:noFill/>
          </p:spPr>
          <p:txBody>
            <a:bodyPr wrap="none" rtlCol="0">
              <a:spAutoFit/>
            </a:bodyPr>
            <a:lstStyle/>
            <a:p>
              <a:r>
                <a:rPr lang="en-US" sz="1400" dirty="0" err="1" smtClean="0">
                  <a:solidFill>
                    <a:schemeClr val="accent6">
                      <a:lumMod val="75000"/>
                    </a:schemeClr>
                  </a:solidFill>
                </a:rPr>
                <a:t>sequenceConstraint</a:t>
              </a:r>
              <a:endParaRPr lang="en-US" sz="1400" dirty="0">
                <a:solidFill>
                  <a:schemeClr val="accent6">
                    <a:lumMod val="75000"/>
                  </a:schemeClr>
                </a:solidFill>
              </a:endParaRPr>
            </a:p>
          </p:txBody>
        </p:sp>
        <p:sp>
          <p:nvSpPr>
            <p:cNvPr id="51" name="TextBox 50"/>
            <p:cNvSpPr txBox="1"/>
            <p:nvPr/>
          </p:nvSpPr>
          <p:spPr>
            <a:xfrm>
              <a:off x="5806005" y="2802235"/>
              <a:ext cx="1665841" cy="307777"/>
            </a:xfrm>
            <a:prstGeom prst="rect">
              <a:avLst/>
            </a:prstGeom>
            <a:noFill/>
          </p:spPr>
          <p:txBody>
            <a:bodyPr wrap="none" rtlCol="0">
              <a:spAutoFit/>
            </a:bodyPr>
            <a:lstStyle/>
            <a:p>
              <a:r>
                <a:rPr lang="en-US" sz="1400" smtClean="0">
                  <a:solidFill>
                    <a:schemeClr val="accent6">
                      <a:lumMod val="75000"/>
                    </a:schemeClr>
                  </a:solidFill>
                </a:rPr>
                <a:t>sequenceConstraint</a:t>
              </a:r>
              <a:endParaRPr lang="en-US" sz="1400" dirty="0">
                <a:solidFill>
                  <a:schemeClr val="accent6">
                    <a:lumMod val="75000"/>
                  </a:schemeClr>
                </a:solidFill>
              </a:endParaRPr>
            </a:p>
          </p:txBody>
        </p:sp>
      </p:grpSp>
      <p:sp>
        <p:nvSpPr>
          <p:cNvPr id="2" name="Title 1"/>
          <p:cNvSpPr>
            <a:spLocks noGrp="1"/>
          </p:cNvSpPr>
          <p:nvPr>
            <p:ph type="title"/>
          </p:nvPr>
        </p:nvSpPr>
        <p:spPr>
          <a:xfrm>
            <a:off x="0" y="0"/>
            <a:ext cx="9143999" cy="1981200"/>
          </a:xfrm>
        </p:spPr>
        <p:txBody>
          <a:bodyPr/>
          <a:lstStyle/>
          <a:p>
            <a:r>
              <a:rPr lang="en-US" b="1" dirty="0" err="1" smtClean="0"/>
              <a:t>SequenceConstraint</a:t>
            </a:r>
            <a:endParaRPr lang="en-US" b="1" dirty="0"/>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23</a:t>
            </a:fld>
            <a:endParaRPr lang="en-US" sz="1400" b="1"/>
          </a:p>
        </p:txBody>
      </p:sp>
      <p:sp>
        <p:nvSpPr>
          <p:cNvPr id="3" name="Rectangle 2"/>
          <p:cNvSpPr/>
          <p:nvPr/>
        </p:nvSpPr>
        <p:spPr>
          <a:xfrm>
            <a:off x="2692400" y="1841500"/>
            <a:ext cx="3860800"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a:solidFill>
                  <a:schemeClr val="tx1"/>
                </a:solidFill>
              </a:rPr>
              <a:t>iGEM#I13504</a:t>
            </a:r>
            <a:endParaRPr lang="en-US" dirty="0" smtClean="0">
              <a:solidFill>
                <a:schemeClr val="tx1"/>
              </a:solidFill>
            </a:endParaRPr>
          </a:p>
          <a:p>
            <a:pPr marL="457200" indent="-457200"/>
            <a:endParaRPr lang="en-US" dirty="0">
              <a:solidFill>
                <a:schemeClr val="tx1"/>
              </a:solidFill>
            </a:endParaRPr>
          </a:p>
        </p:txBody>
      </p:sp>
      <p:grpSp>
        <p:nvGrpSpPr>
          <p:cNvPr id="18" name="Group 17"/>
          <p:cNvGrpSpPr/>
          <p:nvPr/>
        </p:nvGrpSpPr>
        <p:grpSpPr>
          <a:xfrm>
            <a:off x="3562349" y="2324100"/>
            <a:ext cx="2019300" cy="533400"/>
            <a:chOff x="3581400" y="5067300"/>
            <a:chExt cx="2019300" cy="533400"/>
          </a:xfrm>
        </p:grpSpPr>
        <p:cxnSp>
          <p:nvCxnSpPr>
            <p:cNvPr id="11" name="Straight Connector 10"/>
            <p:cNvCxnSpPr/>
            <p:nvPr/>
          </p:nvCxnSpPr>
          <p:spPr>
            <a:xfrm>
              <a:off x="3581400" y="5422900"/>
              <a:ext cx="2019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hord 12"/>
            <p:cNvSpPr/>
            <p:nvPr/>
          </p:nvSpPr>
          <p:spPr>
            <a:xfrm>
              <a:off x="3733800"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a:off x="4337050"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Up Arrow 15"/>
            <p:cNvSpPr/>
            <p:nvPr/>
          </p:nvSpPr>
          <p:spPr>
            <a:xfrm rot="10800000">
              <a:off x="5175250"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228600" y="5638996"/>
            <a:ext cx="2711452" cy="8381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a:t>
            </a:r>
            <a:r>
              <a:rPr lang="en-US" dirty="0" smtClean="0">
                <a:solidFill>
                  <a:schemeClr val="tx1"/>
                </a:solidFill>
              </a:rPr>
              <a:t> iGEM#B0034</a:t>
            </a:r>
          </a:p>
        </p:txBody>
      </p:sp>
      <p:grpSp>
        <p:nvGrpSpPr>
          <p:cNvPr id="29" name="Group 28"/>
          <p:cNvGrpSpPr/>
          <p:nvPr/>
        </p:nvGrpSpPr>
        <p:grpSpPr>
          <a:xfrm>
            <a:off x="1241424" y="6070793"/>
            <a:ext cx="758827" cy="406400"/>
            <a:chOff x="3581400" y="3984624"/>
            <a:chExt cx="758827" cy="406400"/>
          </a:xfrm>
        </p:grpSpPr>
        <p:cxnSp>
          <p:nvCxnSpPr>
            <p:cNvPr id="30" name="Straight Connector 29"/>
            <p:cNvCxnSpPr/>
            <p:nvPr/>
          </p:nvCxnSpPr>
          <p:spPr>
            <a:xfrm>
              <a:off x="3581400" y="4213224"/>
              <a:ext cx="7588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hord 30"/>
            <p:cNvSpPr/>
            <p:nvPr/>
          </p:nvSpPr>
          <p:spPr>
            <a:xfrm>
              <a:off x="3733800" y="3984624"/>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6319833" y="5638995"/>
            <a:ext cx="2647161" cy="8381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a:t>
            </a:r>
            <a:r>
              <a:rPr lang="en-US" dirty="0" smtClean="0">
                <a:solidFill>
                  <a:schemeClr val="tx1"/>
                </a:solidFill>
              </a:rPr>
              <a:t> iGEM#B0015</a:t>
            </a:r>
          </a:p>
        </p:txBody>
      </p:sp>
      <p:grpSp>
        <p:nvGrpSpPr>
          <p:cNvPr id="37" name="Group 36"/>
          <p:cNvGrpSpPr/>
          <p:nvPr/>
        </p:nvGrpSpPr>
        <p:grpSpPr>
          <a:xfrm>
            <a:off x="7376324" y="5994594"/>
            <a:ext cx="558800" cy="349250"/>
            <a:chOff x="3625066" y="3908426"/>
            <a:chExt cx="558800" cy="349250"/>
          </a:xfrm>
        </p:grpSpPr>
        <p:cxnSp>
          <p:nvCxnSpPr>
            <p:cNvPr id="38" name="Straight Connector 37"/>
            <p:cNvCxnSpPr/>
            <p:nvPr/>
          </p:nvCxnSpPr>
          <p:spPr>
            <a:xfrm>
              <a:off x="3625066" y="4257676"/>
              <a:ext cx="55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Left-Right-Up Arrow 40"/>
            <p:cNvSpPr/>
            <p:nvPr/>
          </p:nvSpPr>
          <p:spPr>
            <a:xfrm rot="10800000">
              <a:off x="3734599" y="3908426"/>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p:cNvSpPr/>
          <p:nvPr/>
        </p:nvSpPr>
        <p:spPr>
          <a:xfrm>
            <a:off x="3259138" y="5638996"/>
            <a:ext cx="2727325" cy="8381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iGEM#E0040</a:t>
            </a:r>
          </a:p>
        </p:txBody>
      </p:sp>
      <p:grpSp>
        <p:nvGrpSpPr>
          <p:cNvPr id="44" name="Group 43"/>
          <p:cNvGrpSpPr/>
          <p:nvPr/>
        </p:nvGrpSpPr>
        <p:grpSpPr>
          <a:xfrm>
            <a:off x="4095753" y="6045394"/>
            <a:ext cx="993775" cy="254000"/>
            <a:chOff x="7407276" y="3717924"/>
            <a:chExt cx="993775" cy="254000"/>
          </a:xfrm>
        </p:grpSpPr>
        <p:cxnSp>
          <p:nvCxnSpPr>
            <p:cNvPr id="45" name="Straight Connector 44"/>
            <p:cNvCxnSpPr/>
            <p:nvPr/>
          </p:nvCxnSpPr>
          <p:spPr>
            <a:xfrm>
              <a:off x="7407276" y="3971924"/>
              <a:ext cx="993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Pentagon 46"/>
            <p:cNvSpPr/>
            <p:nvPr/>
          </p:nvSpPr>
          <p:spPr>
            <a:xfrm>
              <a:off x="7559676" y="3717924"/>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7" name="Straight Arrow Connector 54"/>
          <p:cNvCxnSpPr>
            <a:stCxn id="24" idx="3"/>
          </p:cNvCxnSpPr>
          <p:nvPr/>
        </p:nvCxnSpPr>
        <p:spPr>
          <a:xfrm>
            <a:off x="7670800" y="3581400"/>
            <a:ext cx="804912" cy="2057594"/>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4"/>
          <p:cNvCxnSpPr>
            <a:stCxn id="25" idx="2"/>
            <a:endCxn id="43" idx="0"/>
          </p:cNvCxnSpPr>
          <p:nvPr/>
        </p:nvCxnSpPr>
        <p:spPr>
          <a:xfrm rot="16200000" flipH="1">
            <a:off x="3695602" y="4711797"/>
            <a:ext cx="1854396" cy="1"/>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4"/>
          <p:cNvCxnSpPr>
            <a:stCxn id="23" idx="1"/>
          </p:cNvCxnSpPr>
          <p:nvPr/>
        </p:nvCxnSpPr>
        <p:spPr>
          <a:xfrm rot="10800000" flipV="1">
            <a:off x="800476" y="3581400"/>
            <a:ext cx="825125" cy="2057594"/>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65944" y="3552280"/>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sp>
        <p:nvSpPr>
          <p:cNvPr id="73" name="TextBox 72"/>
          <p:cNvSpPr txBox="1"/>
          <p:nvPr/>
        </p:nvSpPr>
        <p:spPr>
          <a:xfrm>
            <a:off x="4577305" y="3783209"/>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sp>
        <p:nvSpPr>
          <p:cNvPr id="74" name="TextBox 73"/>
          <p:cNvSpPr txBox="1"/>
          <p:nvPr/>
        </p:nvSpPr>
        <p:spPr>
          <a:xfrm>
            <a:off x="7628378" y="3563095"/>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sp>
        <p:nvSpPr>
          <p:cNvPr id="23" name="Rectangle 22"/>
          <p:cNvSpPr/>
          <p:nvPr/>
        </p:nvSpPr>
        <p:spPr>
          <a:xfrm>
            <a:off x="1625600" y="3378200"/>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sp>
        <p:nvSpPr>
          <p:cNvPr id="24" name="Rectangle 23"/>
          <p:cNvSpPr/>
          <p:nvPr/>
        </p:nvSpPr>
        <p:spPr>
          <a:xfrm>
            <a:off x="6235700" y="3378200"/>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sp>
        <p:nvSpPr>
          <p:cNvPr id="25" name="Rectangle 24"/>
          <p:cNvSpPr/>
          <p:nvPr/>
        </p:nvSpPr>
        <p:spPr>
          <a:xfrm>
            <a:off x="3905250" y="3378200"/>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cxnSp>
        <p:nvCxnSpPr>
          <p:cNvPr id="55" name="Straight Arrow Connector 54"/>
          <p:cNvCxnSpPr>
            <a:stCxn id="3" idx="2"/>
            <a:endCxn id="23" idx="0"/>
          </p:cNvCxnSpPr>
          <p:nvPr/>
        </p:nvCxnSpPr>
        <p:spPr>
          <a:xfrm rot="5400000">
            <a:off x="3222625" y="1978025"/>
            <a:ext cx="520700" cy="2279650"/>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4"/>
          <p:cNvCxnSpPr>
            <a:stCxn id="3" idx="2"/>
            <a:endCxn id="25" idx="0"/>
          </p:cNvCxnSpPr>
          <p:nvPr/>
        </p:nvCxnSpPr>
        <p:spPr>
          <a:xfrm rot="5400000">
            <a:off x="4362450" y="3117850"/>
            <a:ext cx="520700" cy="12700"/>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4"/>
          <p:cNvCxnSpPr>
            <a:stCxn id="3" idx="2"/>
            <a:endCxn id="24" idx="0"/>
          </p:cNvCxnSpPr>
          <p:nvPr/>
        </p:nvCxnSpPr>
        <p:spPr>
          <a:xfrm rot="16200000" flipH="1">
            <a:off x="5527675" y="1952625"/>
            <a:ext cx="520700" cy="2330450"/>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607290" y="2827635"/>
            <a:ext cx="1040670" cy="307777"/>
          </a:xfrm>
          <a:prstGeom prst="rect">
            <a:avLst/>
          </a:prstGeom>
          <a:noFill/>
        </p:spPr>
        <p:txBody>
          <a:bodyPr wrap="none" rtlCol="0">
            <a:spAutoFit/>
          </a:bodyPr>
          <a:lstStyle/>
          <a:p>
            <a:r>
              <a:rPr lang="en-US" sz="1400" smtClean="0">
                <a:solidFill>
                  <a:schemeClr val="accent1">
                    <a:lumMod val="75000"/>
                  </a:schemeClr>
                </a:solidFill>
              </a:rPr>
              <a:t>component</a:t>
            </a:r>
            <a:endParaRPr lang="en-US" sz="1400" dirty="0">
              <a:solidFill>
                <a:schemeClr val="accent1">
                  <a:lumMod val="75000"/>
                </a:schemeClr>
              </a:solidFill>
            </a:endParaRPr>
          </a:p>
        </p:txBody>
      </p:sp>
    </p:spTree>
    <p:extLst>
      <p:ext uri="{BB962C8B-B14F-4D97-AF65-F5344CB8AC3E}">
        <p14:creationId xmlns:p14="http://schemas.microsoft.com/office/powerpoint/2010/main" val="39187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smtClean="0"/>
              <a:t>Sequence, </a:t>
            </a:r>
            <a:r>
              <a:rPr lang="en-US" b="1" dirty="0" err="1" smtClean="0"/>
              <a:t>SequenceAnnotation</a:t>
            </a:r>
            <a:endParaRPr lang="en-US" b="1" dirty="0"/>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24</a:t>
            </a:fld>
            <a:endParaRPr lang="en-US" sz="1400" b="1"/>
          </a:p>
        </p:txBody>
      </p:sp>
      <p:sp>
        <p:nvSpPr>
          <p:cNvPr id="3" name="Rectangle 2"/>
          <p:cNvSpPr/>
          <p:nvPr/>
        </p:nvSpPr>
        <p:spPr>
          <a:xfrm>
            <a:off x="2692400" y="1841500"/>
            <a:ext cx="3860800"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a:solidFill>
                  <a:schemeClr val="tx1"/>
                </a:solidFill>
              </a:rPr>
              <a:t>iGEM#I13504</a:t>
            </a:r>
            <a:endParaRPr lang="en-US" dirty="0" smtClean="0">
              <a:solidFill>
                <a:schemeClr val="tx1"/>
              </a:solidFill>
            </a:endParaRPr>
          </a:p>
          <a:p>
            <a:pPr marL="457200" indent="-457200"/>
            <a:endParaRPr lang="en-US" dirty="0">
              <a:solidFill>
                <a:schemeClr val="tx1"/>
              </a:solidFill>
            </a:endParaRPr>
          </a:p>
        </p:txBody>
      </p:sp>
      <p:grpSp>
        <p:nvGrpSpPr>
          <p:cNvPr id="18" name="Group 17"/>
          <p:cNvGrpSpPr/>
          <p:nvPr/>
        </p:nvGrpSpPr>
        <p:grpSpPr>
          <a:xfrm>
            <a:off x="3562349" y="2324100"/>
            <a:ext cx="2019300" cy="533400"/>
            <a:chOff x="3581400" y="5067300"/>
            <a:chExt cx="2019300" cy="533400"/>
          </a:xfrm>
        </p:grpSpPr>
        <p:cxnSp>
          <p:nvCxnSpPr>
            <p:cNvPr id="11" name="Straight Connector 10"/>
            <p:cNvCxnSpPr/>
            <p:nvPr/>
          </p:nvCxnSpPr>
          <p:spPr>
            <a:xfrm>
              <a:off x="3581400" y="5422900"/>
              <a:ext cx="2019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hord 12"/>
            <p:cNvSpPr/>
            <p:nvPr/>
          </p:nvSpPr>
          <p:spPr>
            <a:xfrm>
              <a:off x="3733800"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a:off x="4337050"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Up Arrow 15"/>
            <p:cNvSpPr/>
            <p:nvPr/>
          </p:nvSpPr>
          <p:spPr>
            <a:xfrm rot="10800000">
              <a:off x="5175250"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6261892" y="4222354"/>
            <a:ext cx="2647161" cy="8381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a:t>
            </a:r>
            <a:r>
              <a:rPr lang="en-US" dirty="0" smtClean="0">
                <a:solidFill>
                  <a:schemeClr val="tx1"/>
                </a:solidFill>
              </a:rPr>
              <a:t> iGEM#B0015</a:t>
            </a:r>
          </a:p>
        </p:txBody>
      </p:sp>
      <p:grpSp>
        <p:nvGrpSpPr>
          <p:cNvPr id="37" name="Group 36"/>
          <p:cNvGrpSpPr/>
          <p:nvPr/>
        </p:nvGrpSpPr>
        <p:grpSpPr>
          <a:xfrm>
            <a:off x="7376324" y="4576466"/>
            <a:ext cx="558800" cy="349250"/>
            <a:chOff x="3625066" y="3908426"/>
            <a:chExt cx="558800" cy="349250"/>
          </a:xfrm>
        </p:grpSpPr>
        <p:cxnSp>
          <p:nvCxnSpPr>
            <p:cNvPr id="38" name="Straight Connector 37"/>
            <p:cNvCxnSpPr/>
            <p:nvPr/>
          </p:nvCxnSpPr>
          <p:spPr>
            <a:xfrm>
              <a:off x="3625066" y="4257676"/>
              <a:ext cx="55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Left-Right-Up Arrow 40"/>
            <p:cNvSpPr/>
            <p:nvPr/>
          </p:nvSpPr>
          <p:spPr>
            <a:xfrm rot="10800000">
              <a:off x="3734599" y="3908426"/>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7" name="Straight Arrow Connector 54"/>
          <p:cNvCxnSpPr>
            <a:stCxn id="24" idx="3"/>
          </p:cNvCxnSpPr>
          <p:nvPr/>
        </p:nvCxnSpPr>
        <p:spPr>
          <a:xfrm>
            <a:off x="7670800" y="3581400"/>
            <a:ext cx="858787" cy="634605"/>
          </a:xfrm>
          <a:prstGeom prst="bentConnector3">
            <a:avLst>
              <a:gd name="adj1" fmla="val 10028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628378" y="3563095"/>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sp>
        <p:nvSpPr>
          <p:cNvPr id="24" name="Rectangle 23"/>
          <p:cNvSpPr/>
          <p:nvPr/>
        </p:nvSpPr>
        <p:spPr>
          <a:xfrm>
            <a:off x="6235700" y="3378200"/>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cxnSp>
        <p:nvCxnSpPr>
          <p:cNvPr id="60" name="Straight Arrow Connector 54"/>
          <p:cNvCxnSpPr>
            <a:stCxn id="3" idx="2"/>
            <a:endCxn id="24" idx="0"/>
          </p:cNvCxnSpPr>
          <p:nvPr/>
        </p:nvCxnSpPr>
        <p:spPr>
          <a:xfrm rot="16200000" flipH="1">
            <a:off x="5527675" y="1952625"/>
            <a:ext cx="520700" cy="2330450"/>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607290" y="2827635"/>
            <a:ext cx="1040670" cy="307777"/>
          </a:xfrm>
          <a:prstGeom prst="rect">
            <a:avLst/>
          </a:prstGeom>
          <a:noFill/>
        </p:spPr>
        <p:txBody>
          <a:bodyPr wrap="none" rtlCol="0">
            <a:spAutoFit/>
          </a:bodyPr>
          <a:lstStyle/>
          <a:p>
            <a:r>
              <a:rPr lang="en-US" sz="1400" dirty="0" smtClean="0">
                <a:solidFill>
                  <a:schemeClr val="accent1">
                    <a:lumMod val="75000"/>
                  </a:schemeClr>
                </a:solidFill>
              </a:rPr>
              <a:t>component</a:t>
            </a:r>
            <a:endParaRPr lang="en-US" sz="1400" dirty="0">
              <a:solidFill>
                <a:schemeClr val="accent1">
                  <a:lumMod val="75000"/>
                </a:schemeClr>
              </a:solidFill>
            </a:endParaRPr>
          </a:p>
        </p:txBody>
      </p:sp>
      <p:grpSp>
        <p:nvGrpSpPr>
          <p:cNvPr id="27" name="Group 26"/>
          <p:cNvGrpSpPr/>
          <p:nvPr/>
        </p:nvGrpSpPr>
        <p:grpSpPr>
          <a:xfrm>
            <a:off x="6203951" y="5043936"/>
            <a:ext cx="2763043" cy="1448939"/>
            <a:chOff x="6203951" y="5043936"/>
            <a:chExt cx="2763043" cy="1448939"/>
          </a:xfrm>
        </p:grpSpPr>
        <p:sp>
          <p:nvSpPr>
            <p:cNvPr id="54" name="Rectangle 53"/>
            <p:cNvSpPr/>
            <p:nvPr/>
          </p:nvSpPr>
          <p:spPr>
            <a:xfrm>
              <a:off x="6203951" y="5570441"/>
              <a:ext cx="2763043" cy="92243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Sequence</a:t>
              </a:r>
            </a:p>
            <a:p>
              <a:r>
                <a:rPr lang="en-US" dirty="0" smtClean="0">
                  <a:solidFill>
                    <a:schemeClr val="tx1"/>
                  </a:solidFill>
                </a:rPr>
                <a:t>encoding: </a:t>
              </a:r>
              <a:r>
                <a:rPr lang="en-US" dirty="0" err="1" smtClean="0">
                  <a:solidFill>
                    <a:schemeClr val="tx1"/>
                  </a:solidFill>
                </a:rPr>
                <a:t>iupac#naseq</a:t>
              </a:r>
              <a:endParaRPr lang="en-US" dirty="0" smtClean="0">
                <a:solidFill>
                  <a:schemeClr val="tx1"/>
                </a:solidFill>
              </a:endParaRPr>
            </a:p>
            <a:p>
              <a:r>
                <a:rPr lang="en-US" dirty="0" smtClean="0">
                  <a:solidFill>
                    <a:schemeClr val="tx1"/>
                  </a:solidFill>
                </a:rPr>
                <a:t>elements</a:t>
              </a:r>
              <a:r>
                <a:rPr lang="en-US" dirty="0">
                  <a:solidFill>
                    <a:schemeClr val="tx1"/>
                  </a:solidFill>
                </a:rPr>
                <a:t>: </a:t>
              </a:r>
              <a:r>
                <a:rPr lang="en-US" dirty="0" err="1" smtClean="0">
                  <a:solidFill>
                    <a:schemeClr val="tx1"/>
                  </a:solidFill>
                </a:rPr>
                <a:t>ccaggcatca</a:t>
              </a:r>
              <a:r>
                <a:rPr lang="en-US" dirty="0" smtClean="0">
                  <a:solidFill>
                    <a:schemeClr val="tx1"/>
                  </a:solidFill>
                </a:rPr>
                <a:t>… </a:t>
              </a:r>
              <a:endParaRPr lang="en-US" dirty="0">
                <a:solidFill>
                  <a:schemeClr val="tx1"/>
                </a:solidFill>
              </a:endParaRPr>
            </a:p>
            <a:p>
              <a:endParaRPr lang="en-US" dirty="0">
                <a:solidFill>
                  <a:schemeClr val="tx1"/>
                </a:solidFill>
              </a:endParaRPr>
            </a:p>
          </p:txBody>
        </p:sp>
        <p:cxnSp>
          <p:nvCxnSpPr>
            <p:cNvPr id="61" name="Straight Arrow Connector 54"/>
            <p:cNvCxnSpPr>
              <a:stCxn id="36" idx="2"/>
              <a:endCxn id="54" idx="0"/>
            </p:cNvCxnSpPr>
            <p:nvPr/>
          </p:nvCxnSpPr>
          <p:spPr>
            <a:xfrm>
              <a:off x="7585473" y="5060552"/>
              <a:ext cx="0" cy="50988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579123" y="5043936"/>
              <a:ext cx="886781" cy="307777"/>
            </a:xfrm>
            <a:prstGeom prst="rect">
              <a:avLst/>
            </a:prstGeom>
            <a:noFill/>
          </p:spPr>
          <p:txBody>
            <a:bodyPr wrap="none" rtlCol="0">
              <a:spAutoFit/>
            </a:bodyPr>
            <a:lstStyle/>
            <a:p>
              <a:r>
                <a:rPr lang="en-US" sz="1400" dirty="0" smtClean="0">
                  <a:solidFill>
                    <a:schemeClr val="accent2">
                      <a:lumMod val="75000"/>
                    </a:schemeClr>
                  </a:solidFill>
                </a:rPr>
                <a:t>sequence</a:t>
              </a:r>
              <a:endParaRPr lang="en-US" sz="1400" dirty="0">
                <a:solidFill>
                  <a:schemeClr val="accent2">
                    <a:lumMod val="75000"/>
                  </a:schemeClr>
                </a:solidFill>
              </a:endParaRPr>
            </a:p>
          </p:txBody>
        </p:sp>
      </p:grpSp>
      <p:grpSp>
        <p:nvGrpSpPr>
          <p:cNvPr id="63" name="Group 62"/>
          <p:cNvGrpSpPr/>
          <p:nvPr/>
        </p:nvGrpSpPr>
        <p:grpSpPr>
          <a:xfrm>
            <a:off x="113905" y="2304930"/>
            <a:ext cx="2763043" cy="2130423"/>
            <a:chOff x="5137151" y="4559848"/>
            <a:chExt cx="2763043" cy="2130423"/>
          </a:xfrm>
        </p:grpSpPr>
        <p:sp>
          <p:nvSpPr>
            <p:cNvPr id="70" name="Rectangle 69"/>
            <p:cNvSpPr/>
            <p:nvPr/>
          </p:nvSpPr>
          <p:spPr>
            <a:xfrm>
              <a:off x="5137151" y="5767837"/>
              <a:ext cx="2763043" cy="92243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Sequence</a:t>
              </a:r>
            </a:p>
            <a:p>
              <a:r>
                <a:rPr lang="en-US" dirty="0" smtClean="0">
                  <a:solidFill>
                    <a:schemeClr val="tx1"/>
                  </a:solidFill>
                </a:rPr>
                <a:t>encoding: </a:t>
              </a:r>
              <a:r>
                <a:rPr lang="en-US" dirty="0" err="1" smtClean="0">
                  <a:solidFill>
                    <a:schemeClr val="tx1"/>
                  </a:solidFill>
                </a:rPr>
                <a:t>iupac#naseq</a:t>
              </a:r>
              <a:endParaRPr lang="en-US" dirty="0" smtClean="0">
                <a:solidFill>
                  <a:schemeClr val="tx1"/>
                </a:solidFill>
              </a:endParaRPr>
            </a:p>
            <a:p>
              <a:r>
                <a:rPr lang="en-US" dirty="0" smtClean="0">
                  <a:solidFill>
                    <a:schemeClr val="tx1"/>
                  </a:solidFill>
                </a:rPr>
                <a:t>elements</a:t>
              </a:r>
              <a:r>
                <a:rPr lang="en-US" dirty="0">
                  <a:solidFill>
                    <a:schemeClr val="tx1"/>
                  </a:solidFill>
                </a:rPr>
                <a:t>: </a:t>
              </a:r>
              <a:r>
                <a:rPr lang="en-US" dirty="0" err="1" smtClean="0">
                  <a:solidFill>
                    <a:schemeClr val="tx1"/>
                  </a:solidFill>
                </a:rPr>
                <a:t>aaagagga</a:t>
              </a:r>
              <a:r>
                <a:rPr lang="en-US" dirty="0" smtClean="0">
                  <a:solidFill>
                    <a:schemeClr val="tx1"/>
                  </a:solidFill>
                </a:rPr>
                <a:t>… </a:t>
              </a:r>
              <a:endParaRPr lang="en-US" dirty="0">
                <a:solidFill>
                  <a:schemeClr val="tx1"/>
                </a:solidFill>
              </a:endParaRPr>
            </a:p>
            <a:p>
              <a:endParaRPr lang="en-US" dirty="0">
                <a:solidFill>
                  <a:schemeClr val="tx1"/>
                </a:solidFill>
              </a:endParaRPr>
            </a:p>
          </p:txBody>
        </p:sp>
        <p:cxnSp>
          <p:nvCxnSpPr>
            <p:cNvPr id="71" name="Straight Arrow Connector 54"/>
            <p:cNvCxnSpPr>
              <a:stCxn id="3" idx="1"/>
              <a:endCxn id="70" idx="0"/>
            </p:cNvCxnSpPr>
            <p:nvPr/>
          </p:nvCxnSpPr>
          <p:spPr>
            <a:xfrm rot="10800000" flipV="1">
              <a:off x="6518674" y="4604417"/>
              <a:ext cx="1196973" cy="1163419"/>
            </a:xfrm>
            <a:prstGeom prst="bentConnector2">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512321" y="4559848"/>
              <a:ext cx="886781" cy="307777"/>
            </a:xfrm>
            <a:prstGeom prst="rect">
              <a:avLst/>
            </a:prstGeom>
            <a:noFill/>
          </p:spPr>
          <p:txBody>
            <a:bodyPr wrap="none" rtlCol="0">
              <a:spAutoFit/>
            </a:bodyPr>
            <a:lstStyle/>
            <a:p>
              <a:r>
                <a:rPr lang="en-US" sz="1400" dirty="0" smtClean="0">
                  <a:solidFill>
                    <a:schemeClr val="accent2">
                      <a:lumMod val="75000"/>
                    </a:schemeClr>
                  </a:solidFill>
                </a:rPr>
                <a:t>sequence</a:t>
              </a:r>
              <a:endParaRPr lang="en-US" sz="1400" dirty="0">
                <a:solidFill>
                  <a:schemeClr val="accent2">
                    <a:lumMod val="75000"/>
                  </a:schemeClr>
                </a:solidFill>
              </a:endParaRPr>
            </a:p>
          </p:txBody>
        </p:sp>
      </p:grpSp>
      <p:grpSp>
        <p:nvGrpSpPr>
          <p:cNvPr id="97" name="Group 96"/>
          <p:cNvGrpSpPr/>
          <p:nvPr/>
        </p:nvGrpSpPr>
        <p:grpSpPr>
          <a:xfrm>
            <a:off x="2488619" y="2840335"/>
            <a:ext cx="3747081" cy="2953353"/>
            <a:chOff x="2488619" y="2840335"/>
            <a:chExt cx="3747081" cy="2953353"/>
          </a:xfrm>
        </p:grpSpPr>
        <p:sp>
          <p:nvSpPr>
            <p:cNvPr id="77" name="Rectangle 76"/>
            <p:cNvSpPr/>
            <p:nvPr/>
          </p:nvSpPr>
          <p:spPr>
            <a:xfrm>
              <a:off x="3460749" y="3974136"/>
              <a:ext cx="2311400" cy="34596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smtClean="0">
                  <a:solidFill>
                    <a:schemeClr val="tx1"/>
                  </a:solidFill>
                </a:rPr>
                <a:t>SequenceAnnotation</a:t>
              </a:r>
              <a:endParaRPr lang="en-US" dirty="0">
                <a:solidFill>
                  <a:schemeClr val="tx1"/>
                </a:solidFill>
              </a:endParaRPr>
            </a:p>
          </p:txBody>
        </p:sp>
        <p:cxnSp>
          <p:nvCxnSpPr>
            <p:cNvPr id="78" name="Straight Arrow Connector 54"/>
            <p:cNvCxnSpPr>
              <a:endCxn id="77" idx="0"/>
            </p:cNvCxnSpPr>
            <p:nvPr/>
          </p:nvCxnSpPr>
          <p:spPr>
            <a:xfrm rot="16200000" flipH="1">
              <a:off x="3834478" y="3192164"/>
              <a:ext cx="1091235" cy="472708"/>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488619" y="2840335"/>
              <a:ext cx="1731564" cy="307777"/>
            </a:xfrm>
            <a:prstGeom prst="rect">
              <a:avLst/>
            </a:prstGeom>
            <a:noFill/>
          </p:spPr>
          <p:txBody>
            <a:bodyPr wrap="none" rtlCol="0">
              <a:spAutoFit/>
            </a:bodyPr>
            <a:lstStyle/>
            <a:p>
              <a:r>
                <a:rPr lang="en-US" sz="1400" dirty="0" err="1" smtClean="0">
                  <a:solidFill>
                    <a:schemeClr val="accent6">
                      <a:lumMod val="75000"/>
                    </a:schemeClr>
                  </a:solidFill>
                </a:rPr>
                <a:t>sequenceAnnotation</a:t>
              </a:r>
              <a:endParaRPr lang="en-US" sz="1400" dirty="0">
                <a:solidFill>
                  <a:schemeClr val="accent6">
                    <a:lumMod val="75000"/>
                  </a:schemeClr>
                </a:solidFill>
              </a:endParaRPr>
            </a:p>
          </p:txBody>
        </p:sp>
        <p:cxnSp>
          <p:nvCxnSpPr>
            <p:cNvPr id="80" name="Straight Arrow Connector 54"/>
            <p:cNvCxnSpPr>
              <a:stCxn id="77" idx="3"/>
              <a:endCxn id="24" idx="1"/>
            </p:cNvCxnSpPr>
            <p:nvPr/>
          </p:nvCxnSpPr>
          <p:spPr>
            <a:xfrm flipV="1">
              <a:off x="5772149" y="3581400"/>
              <a:ext cx="463551" cy="565718"/>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036772" y="3745298"/>
              <a:ext cx="1040670" cy="307777"/>
            </a:xfrm>
            <a:prstGeom prst="rect">
              <a:avLst/>
            </a:prstGeom>
            <a:noFill/>
          </p:spPr>
          <p:txBody>
            <a:bodyPr wrap="none" rtlCol="0">
              <a:spAutoFit/>
            </a:bodyPr>
            <a:lstStyle/>
            <a:p>
              <a:r>
                <a:rPr lang="en-US" sz="1400" smtClean="0">
                  <a:solidFill>
                    <a:schemeClr val="accent6">
                      <a:lumMod val="75000"/>
                    </a:schemeClr>
                  </a:solidFill>
                </a:rPr>
                <a:t>component</a:t>
              </a:r>
              <a:endParaRPr lang="en-US" sz="1400" dirty="0">
                <a:solidFill>
                  <a:schemeClr val="accent6">
                    <a:lumMod val="75000"/>
                  </a:schemeClr>
                </a:solidFill>
              </a:endParaRPr>
            </a:p>
          </p:txBody>
        </p:sp>
        <p:sp>
          <p:nvSpPr>
            <p:cNvPr id="82" name="TextBox 81"/>
            <p:cNvSpPr txBox="1"/>
            <p:nvPr/>
          </p:nvSpPr>
          <p:spPr>
            <a:xfrm>
              <a:off x="4612927" y="4308276"/>
              <a:ext cx="784189" cy="307777"/>
            </a:xfrm>
            <a:prstGeom prst="rect">
              <a:avLst/>
            </a:prstGeom>
            <a:noFill/>
          </p:spPr>
          <p:txBody>
            <a:bodyPr wrap="none" rtlCol="0">
              <a:spAutoFit/>
            </a:bodyPr>
            <a:lstStyle/>
            <a:p>
              <a:r>
                <a:rPr lang="en-US" sz="1400" dirty="0" smtClean="0">
                  <a:solidFill>
                    <a:schemeClr val="accent6">
                      <a:lumMod val="75000"/>
                    </a:schemeClr>
                  </a:solidFill>
                </a:rPr>
                <a:t>location</a:t>
              </a:r>
              <a:endParaRPr lang="en-US" sz="1400" dirty="0">
                <a:solidFill>
                  <a:schemeClr val="accent6">
                    <a:lumMod val="75000"/>
                  </a:schemeClr>
                </a:solidFill>
              </a:endParaRPr>
            </a:p>
          </p:txBody>
        </p:sp>
        <p:cxnSp>
          <p:nvCxnSpPr>
            <p:cNvPr id="90" name="Straight Arrow Connector 54"/>
            <p:cNvCxnSpPr>
              <a:stCxn id="77" idx="2"/>
              <a:endCxn id="92" idx="0"/>
            </p:cNvCxnSpPr>
            <p:nvPr/>
          </p:nvCxnSpPr>
          <p:spPr>
            <a:xfrm rot="5400000">
              <a:off x="4339980" y="4594784"/>
              <a:ext cx="551155" cy="1784"/>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057649" y="4871254"/>
              <a:ext cx="1114032" cy="922434"/>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Range</a:t>
              </a:r>
            </a:p>
            <a:p>
              <a:r>
                <a:rPr lang="en-US" dirty="0" smtClean="0">
                  <a:solidFill>
                    <a:schemeClr val="tx1"/>
                  </a:solidFill>
                </a:rPr>
                <a:t>start: 746</a:t>
              </a:r>
            </a:p>
            <a:p>
              <a:r>
                <a:rPr lang="en-US" dirty="0" smtClean="0">
                  <a:solidFill>
                    <a:schemeClr val="tx1"/>
                  </a:solidFill>
                </a:rPr>
                <a:t>end: 875</a:t>
              </a:r>
              <a:endParaRPr lang="en-US" dirty="0">
                <a:solidFill>
                  <a:schemeClr val="tx1"/>
                </a:solidFill>
              </a:endParaRPr>
            </a:p>
            <a:p>
              <a:endParaRPr lang="en-US" dirty="0">
                <a:solidFill>
                  <a:schemeClr val="tx1"/>
                </a:solidFill>
              </a:endParaRPr>
            </a:p>
          </p:txBody>
        </p:sp>
      </p:grpSp>
      <p:grpSp>
        <p:nvGrpSpPr>
          <p:cNvPr id="99" name="Group 98"/>
          <p:cNvGrpSpPr/>
          <p:nvPr/>
        </p:nvGrpSpPr>
        <p:grpSpPr>
          <a:xfrm>
            <a:off x="1554775" y="3429000"/>
            <a:ext cx="2588969" cy="3378685"/>
            <a:chOff x="3460749" y="2669003"/>
            <a:chExt cx="2588969" cy="3378685"/>
          </a:xfrm>
        </p:grpSpPr>
        <p:sp>
          <p:nvSpPr>
            <p:cNvPr id="100" name="Rectangle 99"/>
            <p:cNvSpPr/>
            <p:nvPr/>
          </p:nvSpPr>
          <p:spPr>
            <a:xfrm>
              <a:off x="3460749" y="3872536"/>
              <a:ext cx="2311400" cy="854391"/>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smtClean="0">
                  <a:solidFill>
                    <a:schemeClr val="tx1"/>
                  </a:solidFill>
                </a:rPr>
                <a:t>SequenceAnnotation</a:t>
              </a:r>
              <a:endParaRPr lang="en-US" b="1" dirty="0" smtClean="0">
                <a:solidFill>
                  <a:schemeClr val="tx1"/>
                </a:solidFill>
              </a:endParaRPr>
            </a:p>
            <a:p>
              <a:pPr marL="457200" indent="-457200"/>
              <a:r>
                <a:rPr lang="en-US" dirty="0" smtClean="0">
                  <a:solidFill>
                    <a:schemeClr val="tx1"/>
                  </a:solidFill>
                </a:rPr>
                <a:t>role: SO:0001953 (Assembly Scar)</a:t>
              </a:r>
              <a:endParaRPr lang="en-US" dirty="0">
                <a:solidFill>
                  <a:schemeClr val="tx1"/>
                </a:solidFill>
              </a:endParaRPr>
            </a:p>
          </p:txBody>
        </p:sp>
        <p:cxnSp>
          <p:nvCxnSpPr>
            <p:cNvPr id="101" name="Straight Arrow Connector 54"/>
            <p:cNvCxnSpPr/>
            <p:nvPr/>
          </p:nvCxnSpPr>
          <p:spPr>
            <a:xfrm rot="5400000">
              <a:off x="5008510" y="2832175"/>
              <a:ext cx="1204379" cy="878036"/>
            </a:xfrm>
            <a:prstGeom prst="bentConnector3">
              <a:avLst>
                <a:gd name="adj1" fmla="val -615"/>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612927" y="4740076"/>
              <a:ext cx="784189" cy="307777"/>
            </a:xfrm>
            <a:prstGeom prst="rect">
              <a:avLst/>
            </a:prstGeom>
            <a:noFill/>
          </p:spPr>
          <p:txBody>
            <a:bodyPr wrap="none" rtlCol="0">
              <a:spAutoFit/>
            </a:bodyPr>
            <a:lstStyle/>
            <a:p>
              <a:r>
                <a:rPr lang="en-US" sz="1400" dirty="0" smtClean="0">
                  <a:solidFill>
                    <a:schemeClr val="accent6">
                      <a:lumMod val="75000"/>
                    </a:schemeClr>
                  </a:solidFill>
                </a:rPr>
                <a:t>location</a:t>
              </a:r>
              <a:endParaRPr lang="en-US" sz="1400" dirty="0">
                <a:solidFill>
                  <a:schemeClr val="accent6">
                    <a:lumMod val="75000"/>
                  </a:schemeClr>
                </a:solidFill>
              </a:endParaRPr>
            </a:p>
          </p:txBody>
        </p:sp>
        <p:cxnSp>
          <p:nvCxnSpPr>
            <p:cNvPr id="106" name="Straight Arrow Connector 54"/>
            <p:cNvCxnSpPr/>
            <p:nvPr/>
          </p:nvCxnSpPr>
          <p:spPr>
            <a:xfrm rot="5400000">
              <a:off x="4428010" y="4936816"/>
              <a:ext cx="373358" cy="3523"/>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4057649" y="5125254"/>
              <a:ext cx="1114032" cy="922434"/>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Range</a:t>
              </a:r>
            </a:p>
            <a:p>
              <a:r>
                <a:rPr lang="en-US" dirty="0" smtClean="0">
                  <a:solidFill>
                    <a:schemeClr val="tx1"/>
                  </a:solidFill>
                </a:rPr>
                <a:t>start: 738</a:t>
              </a:r>
            </a:p>
            <a:p>
              <a:r>
                <a:rPr lang="en-US" dirty="0" smtClean="0">
                  <a:solidFill>
                    <a:schemeClr val="tx1"/>
                  </a:solidFill>
                </a:rPr>
                <a:t>end: 745</a:t>
              </a:r>
              <a:endParaRPr lang="en-US" dirty="0">
                <a:solidFill>
                  <a:schemeClr val="tx1"/>
                </a:solidFill>
              </a:endParaRPr>
            </a:p>
            <a:p>
              <a:endParaRPr lang="en-US" dirty="0">
                <a:solidFill>
                  <a:schemeClr val="tx1"/>
                </a:solidFill>
              </a:endParaRPr>
            </a:p>
          </p:txBody>
        </p:sp>
      </p:grpSp>
    </p:spTree>
    <p:extLst>
      <p:ext uri="{BB962C8B-B14F-4D97-AF65-F5344CB8AC3E}">
        <p14:creationId xmlns:p14="http://schemas.microsoft.com/office/powerpoint/2010/main" val="38592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500"/>
                                        <p:tgtEl>
                                          <p:spTgt spid="97"/>
                                        </p:tgtEl>
                                      </p:cBhvr>
                                    </p:animEffect>
                                  </p:childTnLst>
                                </p:cTn>
                              </p:par>
                              <p:par>
                                <p:cTn id="13" presetID="10" presetClass="entr" presetSubtype="0" fill="hold" nodeType="with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fade">
                                      <p:cBhvr>
                                        <p:cTn id="15" dur="500"/>
                                        <p:tgtEl>
                                          <p:spTgt spid="9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smtClean="0"/>
              <a:t>Reusing Components</a:t>
            </a:r>
            <a:endParaRPr lang="en-US" b="1" dirty="0"/>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25</a:t>
            </a:fld>
            <a:endParaRPr lang="en-US" sz="1400" b="1"/>
          </a:p>
        </p:txBody>
      </p:sp>
      <p:grpSp>
        <p:nvGrpSpPr>
          <p:cNvPr id="5" name="Group 4"/>
          <p:cNvGrpSpPr/>
          <p:nvPr/>
        </p:nvGrpSpPr>
        <p:grpSpPr>
          <a:xfrm>
            <a:off x="2637725" y="4923546"/>
            <a:ext cx="3860800" cy="1016000"/>
            <a:chOff x="2692400" y="1841500"/>
            <a:chExt cx="3860800" cy="1016000"/>
          </a:xfrm>
        </p:grpSpPr>
        <p:sp>
          <p:nvSpPr>
            <p:cNvPr id="3" name="Rectangle 2"/>
            <p:cNvSpPr/>
            <p:nvPr/>
          </p:nvSpPr>
          <p:spPr>
            <a:xfrm>
              <a:off x="2692400" y="1841500"/>
              <a:ext cx="3860800"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a:solidFill>
                    <a:schemeClr val="tx1"/>
                  </a:solidFill>
                </a:rPr>
                <a:t>iGEM#I13504</a:t>
              </a:r>
              <a:endParaRPr lang="en-US" dirty="0" smtClean="0">
                <a:solidFill>
                  <a:schemeClr val="tx1"/>
                </a:solidFill>
              </a:endParaRPr>
            </a:p>
            <a:p>
              <a:pPr marL="457200" indent="-457200"/>
              <a:endParaRPr lang="en-US" dirty="0">
                <a:solidFill>
                  <a:schemeClr val="tx1"/>
                </a:solidFill>
              </a:endParaRPr>
            </a:p>
          </p:txBody>
        </p:sp>
        <p:grpSp>
          <p:nvGrpSpPr>
            <p:cNvPr id="18" name="Group 17"/>
            <p:cNvGrpSpPr/>
            <p:nvPr/>
          </p:nvGrpSpPr>
          <p:grpSpPr>
            <a:xfrm>
              <a:off x="3562349" y="2324100"/>
              <a:ext cx="2019300" cy="533400"/>
              <a:chOff x="3581400" y="5067300"/>
              <a:chExt cx="2019300" cy="533400"/>
            </a:xfrm>
          </p:grpSpPr>
          <p:cxnSp>
            <p:nvCxnSpPr>
              <p:cNvPr id="11" name="Straight Connector 10"/>
              <p:cNvCxnSpPr/>
              <p:nvPr/>
            </p:nvCxnSpPr>
            <p:spPr>
              <a:xfrm>
                <a:off x="3581400" y="5422900"/>
                <a:ext cx="2019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hord 12"/>
              <p:cNvSpPr/>
              <p:nvPr/>
            </p:nvSpPr>
            <p:spPr>
              <a:xfrm>
                <a:off x="3733800"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a:off x="4337050"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Up Arrow 15"/>
              <p:cNvSpPr/>
              <p:nvPr/>
            </p:nvSpPr>
            <p:spPr>
              <a:xfrm rot="10800000">
                <a:off x="5175250"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p:cNvGrpSpPr/>
          <p:nvPr/>
        </p:nvGrpSpPr>
        <p:grpSpPr>
          <a:xfrm>
            <a:off x="241730" y="4923546"/>
            <a:ext cx="2040182" cy="1016000"/>
            <a:chOff x="-1087682" y="3729037"/>
            <a:chExt cx="2040182" cy="1016000"/>
          </a:xfrm>
        </p:grpSpPr>
        <p:sp>
          <p:nvSpPr>
            <p:cNvPr id="20" name="Rectangle 19"/>
            <p:cNvSpPr/>
            <p:nvPr/>
          </p:nvSpPr>
          <p:spPr>
            <a:xfrm>
              <a:off x="-1087682" y="3729037"/>
              <a:ext cx="2040182"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iGEM#J23101</a:t>
              </a:r>
            </a:p>
            <a:p>
              <a:pPr marL="457200" indent="-457200"/>
              <a:endParaRPr lang="en-US" dirty="0">
                <a:solidFill>
                  <a:schemeClr val="tx1"/>
                </a:solidFill>
              </a:endParaRPr>
            </a:p>
          </p:txBody>
        </p:sp>
        <p:grpSp>
          <p:nvGrpSpPr>
            <p:cNvPr id="8" name="Group 7"/>
            <p:cNvGrpSpPr/>
            <p:nvPr/>
          </p:nvGrpSpPr>
          <p:grpSpPr>
            <a:xfrm>
              <a:off x="-393700" y="4165600"/>
              <a:ext cx="584200" cy="376237"/>
              <a:chOff x="-393700" y="4165600"/>
              <a:chExt cx="584200" cy="376237"/>
            </a:xfrm>
          </p:grpSpPr>
          <p:sp>
            <p:nvSpPr>
              <p:cNvPr id="7" name="Bent Arrow 6"/>
              <p:cNvSpPr/>
              <p:nvPr/>
            </p:nvSpPr>
            <p:spPr>
              <a:xfrm>
                <a:off x="-254000" y="4165600"/>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Connector 21"/>
              <p:cNvCxnSpPr/>
              <p:nvPr/>
            </p:nvCxnSpPr>
            <p:spPr>
              <a:xfrm>
                <a:off x="-393700" y="4541837"/>
                <a:ext cx="584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a:off x="6854339" y="4923546"/>
            <a:ext cx="2040182" cy="1016000"/>
            <a:chOff x="-1316282" y="3729037"/>
            <a:chExt cx="2040182" cy="1016000"/>
          </a:xfrm>
        </p:grpSpPr>
        <p:sp>
          <p:nvSpPr>
            <p:cNvPr id="27" name="Rectangle 26"/>
            <p:cNvSpPr/>
            <p:nvPr/>
          </p:nvSpPr>
          <p:spPr>
            <a:xfrm>
              <a:off x="-1316282" y="3729037"/>
              <a:ext cx="2040182"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iGEM#J23106</a:t>
              </a:r>
            </a:p>
            <a:p>
              <a:pPr marL="457200" indent="-457200"/>
              <a:endParaRPr lang="en-US" dirty="0">
                <a:solidFill>
                  <a:schemeClr val="tx1"/>
                </a:solidFill>
              </a:endParaRPr>
            </a:p>
          </p:txBody>
        </p:sp>
        <p:grpSp>
          <p:nvGrpSpPr>
            <p:cNvPr id="28" name="Group 27"/>
            <p:cNvGrpSpPr/>
            <p:nvPr/>
          </p:nvGrpSpPr>
          <p:grpSpPr>
            <a:xfrm>
              <a:off x="-393700" y="4165600"/>
              <a:ext cx="584200" cy="376237"/>
              <a:chOff x="-393700" y="4165600"/>
              <a:chExt cx="584200" cy="376237"/>
            </a:xfrm>
          </p:grpSpPr>
          <p:sp>
            <p:nvSpPr>
              <p:cNvPr id="29" name="Bent Arrow 28"/>
              <p:cNvSpPr/>
              <p:nvPr/>
            </p:nvSpPr>
            <p:spPr>
              <a:xfrm>
                <a:off x="-254000" y="4165600"/>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p:cNvCxnSpPr/>
              <p:nvPr/>
            </p:nvCxnSpPr>
            <p:spPr>
              <a:xfrm>
                <a:off x="-393700" y="4541837"/>
                <a:ext cx="584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9" name="Group 118"/>
          <p:cNvGrpSpPr/>
          <p:nvPr/>
        </p:nvGrpSpPr>
        <p:grpSpPr>
          <a:xfrm>
            <a:off x="405348" y="1420216"/>
            <a:ext cx="4287739" cy="3503330"/>
            <a:chOff x="405348" y="1420216"/>
            <a:chExt cx="4287739" cy="3503330"/>
          </a:xfrm>
        </p:grpSpPr>
        <p:sp>
          <p:nvSpPr>
            <p:cNvPr id="64" name="TextBox 63"/>
            <p:cNvSpPr txBox="1"/>
            <p:nvPr/>
          </p:nvSpPr>
          <p:spPr>
            <a:xfrm>
              <a:off x="3791878" y="4130287"/>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grpSp>
          <p:nvGrpSpPr>
            <p:cNvPr id="48" name="Group 47"/>
            <p:cNvGrpSpPr/>
            <p:nvPr/>
          </p:nvGrpSpPr>
          <p:grpSpPr>
            <a:xfrm>
              <a:off x="434485" y="1420216"/>
              <a:ext cx="3860800" cy="1016000"/>
              <a:chOff x="497985" y="1420216"/>
              <a:chExt cx="3860800" cy="1016000"/>
            </a:xfrm>
          </p:grpSpPr>
          <p:sp>
            <p:nvSpPr>
              <p:cNvPr id="32" name="Rectangle 31"/>
              <p:cNvSpPr/>
              <p:nvPr/>
            </p:nvSpPr>
            <p:spPr>
              <a:xfrm>
                <a:off x="497985" y="1420216"/>
                <a:ext cx="3860800"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iGEM#interlab16device1</a:t>
                </a:r>
              </a:p>
              <a:p>
                <a:pPr marL="457200" indent="-457200"/>
                <a:endParaRPr lang="en-US" dirty="0">
                  <a:solidFill>
                    <a:schemeClr val="tx1"/>
                  </a:solidFill>
                </a:endParaRPr>
              </a:p>
            </p:txBody>
          </p:sp>
          <p:grpSp>
            <p:nvGrpSpPr>
              <p:cNvPr id="47" name="Group 46"/>
              <p:cNvGrpSpPr/>
              <p:nvPr/>
            </p:nvGrpSpPr>
            <p:grpSpPr>
              <a:xfrm>
                <a:off x="1193800" y="1879797"/>
                <a:ext cx="2434734" cy="556419"/>
                <a:chOff x="952500" y="1879797"/>
                <a:chExt cx="2434734" cy="556419"/>
              </a:xfrm>
            </p:grpSpPr>
            <p:sp>
              <p:nvSpPr>
                <p:cNvPr id="35" name="Chord 34"/>
                <p:cNvSpPr/>
                <p:nvPr/>
              </p:nvSpPr>
              <p:spPr>
                <a:xfrm>
                  <a:off x="1520334" y="2029816"/>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entagon 35"/>
                <p:cNvSpPr/>
                <p:nvPr/>
              </p:nvSpPr>
              <p:spPr>
                <a:xfrm>
                  <a:off x="2123584" y="2004416"/>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Up Arrow 36"/>
                <p:cNvSpPr/>
                <p:nvPr/>
              </p:nvSpPr>
              <p:spPr>
                <a:xfrm rot="10800000">
                  <a:off x="2961784" y="1902816"/>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Bent Arrow 44"/>
                <p:cNvSpPr/>
                <p:nvPr/>
              </p:nvSpPr>
              <p:spPr>
                <a:xfrm>
                  <a:off x="1054953" y="1879797"/>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Connector 33"/>
                <p:cNvCxnSpPr/>
                <p:nvPr/>
              </p:nvCxnSpPr>
              <p:spPr>
                <a:xfrm>
                  <a:off x="952500" y="2258416"/>
                  <a:ext cx="24347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8" name="Rectangle 57"/>
            <p:cNvSpPr/>
            <p:nvPr/>
          </p:nvSpPr>
          <p:spPr>
            <a:xfrm>
              <a:off x="3102406" y="3751126"/>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sp>
          <p:nvSpPr>
            <p:cNvPr id="60" name="Rectangle 59"/>
            <p:cNvSpPr/>
            <p:nvPr/>
          </p:nvSpPr>
          <p:spPr>
            <a:xfrm>
              <a:off x="428139" y="3751126"/>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cxnSp>
          <p:nvCxnSpPr>
            <p:cNvPr id="63" name="Straight Arrow Connector 54"/>
            <p:cNvCxnSpPr>
              <a:stCxn id="58" idx="2"/>
            </p:cNvCxnSpPr>
            <p:nvPr/>
          </p:nvCxnSpPr>
          <p:spPr>
            <a:xfrm rot="16200000" flipH="1">
              <a:off x="3722130" y="4255352"/>
              <a:ext cx="766020" cy="570368"/>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54"/>
            <p:cNvCxnSpPr>
              <a:stCxn id="60" idx="2"/>
              <a:endCxn id="20" idx="0"/>
            </p:cNvCxnSpPr>
            <p:nvPr/>
          </p:nvCxnSpPr>
          <p:spPr>
            <a:xfrm rot="16200000" flipH="1">
              <a:off x="820745" y="4482470"/>
              <a:ext cx="766020" cy="116132"/>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108009" y="4129670"/>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cxnSp>
          <p:nvCxnSpPr>
            <p:cNvPr id="85" name="Straight Arrow Connector 54"/>
            <p:cNvCxnSpPr>
              <a:stCxn id="32" idx="2"/>
              <a:endCxn id="60" idx="0"/>
            </p:cNvCxnSpPr>
            <p:nvPr/>
          </p:nvCxnSpPr>
          <p:spPr>
            <a:xfrm rot="5400000">
              <a:off x="1097832" y="2484073"/>
              <a:ext cx="1314910" cy="1219196"/>
            </a:xfrm>
            <a:prstGeom prst="bentConnector3">
              <a:avLst>
                <a:gd name="adj1" fmla="val 18127"/>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54"/>
            <p:cNvCxnSpPr>
              <a:stCxn id="32" idx="2"/>
              <a:endCxn id="58" idx="0"/>
            </p:cNvCxnSpPr>
            <p:nvPr/>
          </p:nvCxnSpPr>
          <p:spPr>
            <a:xfrm rot="16200000" flipH="1">
              <a:off x="2434965" y="2366135"/>
              <a:ext cx="1314910" cy="1455071"/>
            </a:xfrm>
            <a:prstGeom prst="bentConnector3">
              <a:avLst>
                <a:gd name="adj1" fmla="val 18127"/>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54"/>
            <p:cNvCxnSpPr>
              <a:stCxn id="59" idx="1"/>
            </p:cNvCxnSpPr>
            <p:nvPr/>
          </p:nvCxnSpPr>
          <p:spPr>
            <a:xfrm rot="10800000" flipV="1">
              <a:off x="1519913" y="3203052"/>
              <a:ext cx="248673" cy="548073"/>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487495" y="3380801"/>
              <a:ext cx="720069" cy="307777"/>
            </a:xfrm>
            <a:prstGeom prst="rect">
              <a:avLst/>
            </a:prstGeom>
            <a:noFill/>
          </p:spPr>
          <p:txBody>
            <a:bodyPr wrap="none" rtlCol="0">
              <a:spAutoFit/>
            </a:bodyPr>
            <a:lstStyle/>
            <a:p>
              <a:r>
                <a:rPr lang="en-US" sz="1400" smtClean="0">
                  <a:solidFill>
                    <a:schemeClr val="accent6">
                      <a:lumMod val="75000"/>
                    </a:schemeClr>
                  </a:solidFill>
                </a:rPr>
                <a:t>subject</a:t>
              </a:r>
              <a:endParaRPr lang="en-US" sz="1400" dirty="0">
                <a:solidFill>
                  <a:schemeClr val="accent6">
                    <a:lumMod val="75000"/>
                  </a:schemeClr>
                </a:solidFill>
              </a:endParaRPr>
            </a:p>
          </p:txBody>
        </p:sp>
        <p:sp>
          <p:nvSpPr>
            <p:cNvPr id="99" name="TextBox 98"/>
            <p:cNvSpPr txBox="1"/>
            <p:nvPr/>
          </p:nvSpPr>
          <p:spPr>
            <a:xfrm>
              <a:off x="2913894" y="3381421"/>
              <a:ext cx="651140" cy="307777"/>
            </a:xfrm>
            <a:prstGeom prst="rect">
              <a:avLst/>
            </a:prstGeom>
            <a:noFill/>
          </p:spPr>
          <p:txBody>
            <a:bodyPr wrap="none" rtlCol="0">
              <a:spAutoFit/>
            </a:bodyPr>
            <a:lstStyle/>
            <a:p>
              <a:r>
                <a:rPr lang="en-US" sz="1400" smtClean="0">
                  <a:solidFill>
                    <a:schemeClr val="accent6">
                      <a:lumMod val="75000"/>
                    </a:schemeClr>
                  </a:solidFill>
                </a:rPr>
                <a:t>object</a:t>
              </a:r>
              <a:endParaRPr lang="en-US" sz="1400" dirty="0">
                <a:solidFill>
                  <a:schemeClr val="accent6">
                    <a:lumMod val="75000"/>
                  </a:schemeClr>
                </a:solidFill>
              </a:endParaRPr>
            </a:p>
          </p:txBody>
        </p:sp>
        <p:cxnSp>
          <p:nvCxnSpPr>
            <p:cNvPr id="102" name="Straight Arrow Connector 54"/>
            <p:cNvCxnSpPr>
              <a:stCxn id="59" idx="3"/>
            </p:cNvCxnSpPr>
            <p:nvPr/>
          </p:nvCxnSpPr>
          <p:spPr>
            <a:xfrm>
              <a:off x="3302602" y="3203053"/>
              <a:ext cx="205072" cy="548072"/>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768585" y="2999852"/>
              <a:ext cx="1534017" cy="406401"/>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SC: </a:t>
              </a:r>
              <a:r>
                <a:rPr lang="en-US" dirty="0" smtClean="0">
                  <a:solidFill>
                    <a:schemeClr val="tx1"/>
                  </a:solidFill>
                </a:rPr>
                <a:t>precedes </a:t>
              </a:r>
              <a:endParaRPr lang="en-US" dirty="0">
                <a:solidFill>
                  <a:schemeClr val="tx1"/>
                </a:solidFill>
              </a:endParaRPr>
            </a:p>
          </p:txBody>
        </p:sp>
        <p:sp>
          <p:nvSpPr>
            <p:cNvPr id="110" name="TextBox 109"/>
            <p:cNvSpPr txBox="1"/>
            <p:nvPr/>
          </p:nvSpPr>
          <p:spPr>
            <a:xfrm>
              <a:off x="2330033" y="2395135"/>
              <a:ext cx="1040670" cy="307777"/>
            </a:xfrm>
            <a:prstGeom prst="rect">
              <a:avLst/>
            </a:prstGeom>
            <a:noFill/>
          </p:spPr>
          <p:txBody>
            <a:bodyPr wrap="square" rtlCol="0">
              <a:spAutoFit/>
            </a:bodyPr>
            <a:lstStyle/>
            <a:p>
              <a:r>
                <a:rPr lang="en-US" sz="1400" dirty="0" smtClean="0">
                  <a:solidFill>
                    <a:schemeClr val="accent1">
                      <a:lumMod val="75000"/>
                    </a:schemeClr>
                  </a:solidFill>
                </a:rPr>
                <a:t>component</a:t>
              </a:r>
              <a:endParaRPr lang="en-US" sz="1400" dirty="0">
                <a:solidFill>
                  <a:schemeClr val="accent1">
                    <a:lumMod val="75000"/>
                  </a:schemeClr>
                </a:solidFill>
              </a:endParaRPr>
            </a:p>
          </p:txBody>
        </p:sp>
        <p:cxnSp>
          <p:nvCxnSpPr>
            <p:cNvPr id="111" name="Straight Arrow Connector 54"/>
            <p:cNvCxnSpPr/>
            <p:nvPr/>
          </p:nvCxnSpPr>
          <p:spPr>
            <a:xfrm>
              <a:off x="2002935" y="2454494"/>
              <a:ext cx="6590" cy="54536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05348" y="2381744"/>
              <a:ext cx="1665841" cy="307777"/>
            </a:xfrm>
            <a:prstGeom prst="rect">
              <a:avLst/>
            </a:prstGeom>
            <a:noFill/>
          </p:spPr>
          <p:txBody>
            <a:bodyPr wrap="none" rtlCol="0">
              <a:spAutoFit/>
            </a:bodyPr>
            <a:lstStyle/>
            <a:p>
              <a:r>
                <a:rPr lang="en-US" sz="1400" dirty="0" err="1" smtClean="0">
                  <a:solidFill>
                    <a:schemeClr val="accent6">
                      <a:lumMod val="75000"/>
                    </a:schemeClr>
                  </a:solidFill>
                </a:rPr>
                <a:t>sequenceConstraint</a:t>
              </a:r>
              <a:endParaRPr lang="en-US" sz="1400" dirty="0">
                <a:solidFill>
                  <a:schemeClr val="accent6">
                    <a:lumMod val="75000"/>
                  </a:schemeClr>
                </a:solidFill>
              </a:endParaRPr>
            </a:p>
          </p:txBody>
        </p:sp>
      </p:grpSp>
      <p:grpSp>
        <p:nvGrpSpPr>
          <p:cNvPr id="117" name="Group 116"/>
          <p:cNvGrpSpPr/>
          <p:nvPr/>
        </p:nvGrpSpPr>
        <p:grpSpPr>
          <a:xfrm>
            <a:off x="4644539" y="1420216"/>
            <a:ext cx="4258802" cy="3503331"/>
            <a:chOff x="4644539" y="1420216"/>
            <a:chExt cx="4258802" cy="3503331"/>
          </a:xfrm>
        </p:grpSpPr>
        <p:cxnSp>
          <p:nvCxnSpPr>
            <p:cNvPr id="12" name="Straight Arrow Connector 54"/>
            <p:cNvCxnSpPr>
              <a:stCxn id="17" idx="2"/>
              <a:endCxn id="27" idx="0"/>
            </p:cNvCxnSpPr>
            <p:nvPr/>
          </p:nvCxnSpPr>
          <p:spPr>
            <a:xfrm rot="5400000">
              <a:off x="7576017" y="4455940"/>
              <a:ext cx="766020" cy="169193"/>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02132" y="4157525"/>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sp>
          <p:nvSpPr>
            <p:cNvPr id="17" name="Rectangle 16"/>
            <p:cNvSpPr/>
            <p:nvPr/>
          </p:nvSpPr>
          <p:spPr>
            <a:xfrm>
              <a:off x="7326073" y="3751126"/>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grpSp>
          <p:nvGrpSpPr>
            <p:cNvPr id="49" name="Group 48"/>
            <p:cNvGrpSpPr/>
            <p:nvPr/>
          </p:nvGrpSpPr>
          <p:grpSpPr>
            <a:xfrm>
              <a:off x="4913068" y="1420216"/>
              <a:ext cx="3860800" cy="1016000"/>
              <a:chOff x="497985" y="1420216"/>
              <a:chExt cx="3860800" cy="1016000"/>
            </a:xfrm>
          </p:grpSpPr>
          <p:sp>
            <p:nvSpPr>
              <p:cNvPr id="50" name="Rectangle 49"/>
              <p:cNvSpPr/>
              <p:nvPr/>
            </p:nvSpPr>
            <p:spPr>
              <a:xfrm>
                <a:off x="497985" y="1420216"/>
                <a:ext cx="3860800"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iGEM#interlab16device2</a:t>
                </a:r>
              </a:p>
              <a:p>
                <a:pPr marL="457200" indent="-457200"/>
                <a:endParaRPr lang="en-US" dirty="0">
                  <a:solidFill>
                    <a:schemeClr val="tx1"/>
                  </a:solidFill>
                </a:endParaRPr>
              </a:p>
            </p:txBody>
          </p:sp>
          <p:grpSp>
            <p:nvGrpSpPr>
              <p:cNvPr id="51" name="Group 50"/>
              <p:cNvGrpSpPr/>
              <p:nvPr/>
            </p:nvGrpSpPr>
            <p:grpSpPr>
              <a:xfrm>
                <a:off x="1193800" y="1879797"/>
                <a:ext cx="2434734" cy="556419"/>
                <a:chOff x="952500" y="1879797"/>
                <a:chExt cx="2434734" cy="556419"/>
              </a:xfrm>
            </p:grpSpPr>
            <p:sp>
              <p:nvSpPr>
                <p:cNvPr id="52" name="Chord 51"/>
                <p:cNvSpPr/>
                <p:nvPr/>
              </p:nvSpPr>
              <p:spPr>
                <a:xfrm>
                  <a:off x="1520334" y="2029816"/>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entagon 52"/>
                <p:cNvSpPr/>
                <p:nvPr/>
              </p:nvSpPr>
              <p:spPr>
                <a:xfrm>
                  <a:off x="2123584" y="2004416"/>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Right-Up Arrow 53"/>
                <p:cNvSpPr/>
                <p:nvPr/>
              </p:nvSpPr>
              <p:spPr>
                <a:xfrm rot="10800000">
                  <a:off x="2961784" y="1902816"/>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Bent Arrow 54"/>
                <p:cNvSpPr/>
                <p:nvPr/>
              </p:nvSpPr>
              <p:spPr>
                <a:xfrm>
                  <a:off x="1054953" y="1879797"/>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6" name="Straight Connector 55"/>
                <p:cNvCxnSpPr/>
                <p:nvPr/>
              </p:nvCxnSpPr>
              <p:spPr>
                <a:xfrm>
                  <a:off x="952500" y="2258416"/>
                  <a:ext cx="24347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0" name="Rectangle 69"/>
            <p:cNvSpPr/>
            <p:nvPr/>
          </p:nvSpPr>
          <p:spPr>
            <a:xfrm>
              <a:off x="4644539" y="3751126"/>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cxnSp>
          <p:nvCxnSpPr>
            <p:cNvPr id="73" name="Straight Arrow Connector 54"/>
            <p:cNvCxnSpPr>
              <a:stCxn id="70" idx="2"/>
            </p:cNvCxnSpPr>
            <p:nvPr/>
          </p:nvCxnSpPr>
          <p:spPr>
            <a:xfrm rot="5400000">
              <a:off x="4680963" y="4234912"/>
              <a:ext cx="758512" cy="603741"/>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351042" y="4119986"/>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cxnSp>
          <p:nvCxnSpPr>
            <p:cNvPr id="78" name="Straight Arrow Connector 54"/>
            <p:cNvCxnSpPr>
              <a:stCxn id="50" idx="2"/>
              <a:endCxn id="17" idx="0"/>
            </p:cNvCxnSpPr>
            <p:nvPr/>
          </p:nvCxnSpPr>
          <p:spPr>
            <a:xfrm rot="16200000" flipH="1">
              <a:off x="6786090" y="2493593"/>
              <a:ext cx="1314910" cy="1200155"/>
            </a:xfrm>
            <a:prstGeom prst="bentConnector3">
              <a:avLst>
                <a:gd name="adj1" fmla="val 20059"/>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806103" y="2381744"/>
              <a:ext cx="1040670" cy="307777"/>
            </a:xfrm>
            <a:prstGeom prst="rect">
              <a:avLst/>
            </a:prstGeom>
            <a:noFill/>
          </p:spPr>
          <p:txBody>
            <a:bodyPr wrap="square" rtlCol="0">
              <a:spAutoFit/>
            </a:bodyPr>
            <a:lstStyle/>
            <a:p>
              <a:r>
                <a:rPr lang="en-US" sz="1400" dirty="0" smtClean="0">
                  <a:solidFill>
                    <a:schemeClr val="accent1">
                      <a:lumMod val="75000"/>
                    </a:schemeClr>
                  </a:solidFill>
                </a:rPr>
                <a:t>component</a:t>
              </a:r>
              <a:endParaRPr lang="en-US" sz="1400" dirty="0">
                <a:solidFill>
                  <a:schemeClr val="accent1">
                    <a:lumMod val="75000"/>
                  </a:schemeClr>
                </a:solidFill>
              </a:endParaRPr>
            </a:p>
          </p:txBody>
        </p:sp>
        <p:cxnSp>
          <p:nvCxnSpPr>
            <p:cNvPr id="86" name="Straight Arrow Connector 54"/>
            <p:cNvCxnSpPr>
              <a:stCxn id="50" idx="2"/>
              <a:endCxn id="70" idx="0"/>
            </p:cNvCxnSpPr>
            <p:nvPr/>
          </p:nvCxnSpPr>
          <p:spPr>
            <a:xfrm rot="5400000">
              <a:off x="5445324" y="2352982"/>
              <a:ext cx="1314910" cy="1481379"/>
            </a:xfrm>
            <a:prstGeom prst="bentConnector3">
              <a:avLst>
                <a:gd name="adj1" fmla="val 20059"/>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54"/>
            <p:cNvCxnSpPr/>
            <p:nvPr/>
          </p:nvCxnSpPr>
          <p:spPr>
            <a:xfrm rot="10800000" flipV="1">
              <a:off x="5701079" y="3190144"/>
              <a:ext cx="248673" cy="548073"/>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68661" y="3393293"/>
              <a:ext cx="651140" cy="307777"/>
            </a:xfrm>
            <a:prstGeom prst="rect">
              <a:avLst/>
            </a:prstGeom>
            <a:noFill/>
          </p:spPr>
          <p:txBody>
            <a:bodyPr wrap="none" rtlCol="0">
              <a:spAutoFit/>
            </a:bodyPr>
            <a:lstStyle/>
            <a:p>
              <a:r>
                <a:rPr lang="en-US" sz="1400" dirty="0">
                  <a:solidFill>
                    <a:schemeClr val="accent6">
                      <a:lumMod val="75000"/>
                    </a:schemeClr>
                  </a:solidFill>
                </a:rPr>
                <a:t>o</a:t>
              </a:r>
              <a:r>
                <a:rPr lang="en-US" sz="1400" dirty="0" smtClean="0">
                  <a:solidFill>
                    <a:schemeClr val="accent6">
                      <a:lumMod val="75000"/>
                    </a:schemeClr>
                  </a:solidFill>
                </a:rPr>
                <a:t>bject</a:t>
              </a:r>
              <a:endParaRPr lang="en-US" sz="1400" dirty="0">
                <a:solidFill>
                  <a:schemeClr val="accent6">
                    <a:lumMod val="75000"/>
                  </a:schemeClr>
                </a:solidFill>
              </a:endParaRPr>
            </a:p>
          </p:txBody>
        </p:sp>
        <p:sp>
          <p:nvSpPr>
            <p:cNvPr id="107" name="TextBox 106"/>
            <p:cNvSpPr txBox="1"/>
            <p:nvPr/>
          </p:nvSpPr>
          <p:spPr>
            <a:xfrm>
              <a:off x="7018860" y="3393913"/>
              <a:ext cx="720069" cy="307777"/>
            </a:xfrm>
            <a:prstGeom prst="rect">
              <a:avLst/>
            </a:prstGeom>
            <a:noFill/>
          </p:spPr>
          <p:txBody>
            <a:bodyPr wrap="none" rtlCol="0">
              <a:spAutoFit/>
            </a:bodyPr>
            <a:lstStyle/>
            <a:p>
              <a:r>
                <a:rPr lang="en-US" sz="1400" smtClean="0">
                  <a:solidFill>
                    <a:schemeClr val="accent6">
                      <a:lumMod val="75000"/>
                    </a:schemeClr>
                  </a:solidFill>
                </a:rPr>
                <a:t>subject</a:t>
              </a:r>
              <a:endParaRPr lang="en-US" sz="1400" dirty="0">
                <a:solidFill>
                  <a:schemeClr val="accent6">
                    <a:lumMod val="75000"/>
                  </a:schemeClr>
                </a:solidFill>
              </a:endParaRPr>
            </a:p>
          </p:txBody>
        </p:sp>
        <p:cxnSp>
          <p:nvCxnSpPr>
            <p:cNvPr id="108" name="Straight Arrow Connector 54"/>
            <p:cNvCxnSpPr/>
            <p:nvPr/>
          </p:nvCxnSpPr>
          <p:spPr>
            <a:xfrm>
              <a:off x="7483768" y="3190145"/>
              <a:ext cx="205072" cy="548072"/>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935843" y="3011065"/>
              <a:ext cx="1534017" cy="406401"/>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SC: </a:t>
              </a:r>
              <a:r>
                <a:rPr lang="en-US" dirty="0" smtClean="0">
                  <a:solidFill>
                    <a:schemeClr val="tx1"/>
                  </a:solidFill>
                </a:rPr>
                <a:t>precedes </a:t>
              </a:r>
              <a:endParaRPr lang="en-US" dirty="0">
                <a:solidFill>
                  <a:schemeClr val="tx1"/>
                </a:solidFill>
              </a:endParaRPr>
            </a:p>
          </p:txBody>
        </p:sp>
        <p:cxnSp>
          <p:nvCxnSpPr>
            <p:cNvPr id="114" name="Straight Arrow Connector 54"/>
            <p:cNvCxnSpPr/>
            <p:nvPr/>
          </p:nvCxnSpPr>
          <p:spPr>
            <a:xfrm>
              <a:off x="6460706" y="2467796"/>
              <a:ext cx="6590" cy="54536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4863119" y="2395046"/>
              <a:ext cx="1665841" cy="307777"/>
            </a:xfrm>
            <a:prstGeom prst="rect">
              <a:avLst/>
            </a:prstGeom>
            <a:noFill/>
          </p:spPr>
          <p:txBody>
            <a:bodyPr wrap="none" rtlCol="0">
              <a:spAutoFit/>
            </a:bodyPr>
            <a:lstStyle/>
            <a:p>
              <a:r>
                <a:rPr lang="en-US" sz="1400" dirty="0" err="1" smtClean="0">
                  <a:solidFill>
                    <a:schemeClr val="accent6">
                      <a:lumMod val="75000"/>
                    </a:schemeClr>
                  </a:solidFill>
                </a:rPr>
                <a:t>sequenceConstraint</a:t>
              </a:r>
              <a:endParaRPr lang="en-US" sz="1400" dirty="0">
                <a:solidFill>
                  <a:schemeClr val="accent6">
                    <a:lumMod val="75000"/>
                  </a:schemeClr>
                </a:solidFill>
              </a:endParaRPr>
            </a:p>
          </p:txBody>
        </p:sp>
      </p:grpSp>
    </p:spTree>
    <p:extLst>
      <p:ext uri="{BB962C8B-B14F-4D97-AF65-F5344CB8AC3E}">
        <p14:creationId xmlns:p14="http://schemas.microsoft.com/office/powerpoint/2010/main" val="106376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fade">
                                      <p:cBhvr>
                                        <p:cTn id="2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smtClean="0"/>
              <a:t>Collection</a:t>
            </a:r>
            <a:endParaRPr lang="en-US" b="1" dirty="0"/>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26</a:t>
            </a:fld>
            <a:endParaRPr lang="en-US" sz="1400" b="1"/>
          </a:p>
        </p:txBody>
      </p:sp>
      <p:grpSp>
        <p:nvGrpSpPr>
          <p:cNvPr id="5" name="Group 4"/>
          <p:cNvGrpSpPr/>
          <p:nvPr/>
        </p:nvGrpSpPr>
        <p:grpSpPr>
          <a:xfrm>
            <a:off x="4813299" y="1849437"/>
            <a:ext cx="3860800" cy="889000"/>
            <a:chOff x="434485" y="1420216"/>
            <a:chExt cx="3860800" cy="889000"/>
          </a:xfrm>
        </p:grpSpPr>
        <p:sp>
          <p:nvSpPr>
            <p:cNvPr id="14" name="Rectangle 13"/>
            <p:cNvSpPr/>
            <p:nvPr/>
          </p:nvSpPr>
          <p:spPr>
            <a:xfrm>
              <a:off x="434485" y="1420216"/>
              <a:ext cx="3860800" cy="8556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iGEM#interlab16device1</a:t>
              </a:r>
            </a:p>
            <a:p>
              <a:pPr marL="457200" indent="-457200"/>
              <a:endParaRPr lang="en-US" dirty="0">
                <a:solidFill>
                  <a:schemeClr val="tx1"/>
                </a:solidFill>
              </a:endParaRPr>
            </a:p>
          </p:txBody>
        </p:sp>
        <p:sp>
          <p:nvSpPr>
            <p:cNvPr id="17" name="Chord 16"/>
            <p:cNvSpPr/>
            <p:nvPr/>
          </p:nvSpPr>
          <p:spPr>
            <a:xfrm>
              <a:off x="1698134" y="1902816"/>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entagon 18"/>
            <p:cNvSpPr/>
            <p:nvPr/>
          </p:nvSpPr>
          <p:spPr>
            <a:xfrm>
              <a:off x="2301384" y="1877416"/>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Up Arrow 19"/>
            <p:cNvSpPr/>
            <p:nvPr/>
          </p:nvSpPr>
          <p:spPr>
            <a:xfrm rot="10800000">
              <a:off x="3139584" y="1775816"/>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ent Arrow 20"/>
            <p:cNvSpPr/>
            <p:nvPr/>
          </p:nvSpPr>
          <p:spPr>
            <a:xfrm>
              <a:off x="1232753" y="1752797"/>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Connector 21"/>
            <p:cNvCxnSpPr/>
            <p:nvPr/>
          </p:nvCxnSpPr>
          <p:spPr>
            <a:xfrm>
              <a:off x="1130300" y="2131416"/>
              <a:ext cx="24347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813299" y="2816026"/>
            <a:ext cx="3860800" cy="889000"/>
            <a:chOff x="434485" y="1420216"/>
            <a:chExt cx="3860800" cy="889000"/>
          </a:xfrm>
        </p:grpSpPr>
        <p:sp>
          <p:nvSpPr>
            <p:cNvPr id="52" name="Rectangle 51"/>
            <p:cNvSpPr/>
            <p:nvPr/>
          </p:nvSpPr>
          <p:spPr>
            <a:xfrm>
              <a:off x="434485" y="1420216"/>
              <a:ext cx="3860800" cy="8556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iGEM#interlab16device2</a:t>
              </a:r>
            </a:p>
            <a:p>
              <a:pPr marL="457200" indent="-457200"/>
              <a:endParaRPr lang="en-US" dirty="0">
                <a:solidFill>
                  <a:schemeClr val="tx1"/>
                </a:solidFill>
              </a:endParaRPr>
            </a:p>
          </p:txBody>
        </p:sp>
        <p:sp>
          <p:nvSpPr>
            <p:cNvPr id="53" name="Chord 52"/>
            <p:cNvSpPr/>
            <p:nvPr/>
          </p:nvSpPr>
          <p:spPr>
            <a:xfrm>
              <a:off x="1698134" y="1902816"/>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entagon 53"/>
            <p:cNvSpPr/>
            <p:nvPr/>
          </p:nvSpPr>
          <p:spPr>
            <a:xfrm>
              <a:off x="2301384" y="1877416"/>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Left-Right-Up Arrow 54"/>
            <p:cNvSpPr/>
            <p:nvPr/>
          </p:nvSpPr>
          <p:spPr>
            <a:xfrm rot="10800000">
              <a:off x="3139584" y="1775816"/>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Bent Arrow 55"/>
            <p:cNvSpPr/>
            <p:nvPr/>
          </p:nvSpPr>
          <p:spPr>
            <a:xfrm>
              <a:off x="1232753" y="1752797"/>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Connector 56"/>
            <p:cNvCxnSpPr/>
            <p:nvPr/>
          </p:nvCxnSpPr>
          <p:spPr>
            <a:xfrm>
              <a:off x="1130300" y="2131416"/>
              <a:ext cx="24347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813299" y="3782615"/>
            <a:ext cx="3860800" cy="889000"/>
            <a:chOff x="434485" y="1420216"/>
            <a:chExt cx="3860800" cy="889000"/>
          </a:xfrm>
        </p:grpSpPr>
        <p:sp>
          <p:nvSpPr>
            <p:cNvPr id="59" name="Rectangle 58"/>
            <p:cNvSpPr/>
            <p:nvPr/>
          </p:nvSpPr>
          <p:spPr>
            <a:xfrm>
              <a:off x="434485" y="1420216"/>
              <a:ext cx="3860800" cy="8556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iGEM#interlab16device3</a:t>
              </a:r>
            </a:p>
            <a:p>
              <a:pPr marL="457200" indent="-457200"/>
              <a:endParaRPr lang="en-US" dirty="0">
                <a:solidFill>
                  <a:schemeClr val="tx1"/>
                </a:solidFill>
              </a:endParaRPr>
            </a:p>
          </p:txBody>
        </p:sp>
        <p:sp>
          <p:nvSpPr>
            <p:cNvPr id="60" name="Chord 59"/>
            <p:cNvSpPr/>
            <p:nvPr/>
          </p:nvSpPr>
          <p:spPr>
            <a:xfrm>
              <a:off x="1698134" y="1902816"/>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entagon 60"/>
            <p:cNvSpPr/>
            <p:nvPr/>
          </p:nvSpPr>
          <p:spPr>
            <a:xfrm>
              <a:off x="2301384" y="1877416"/>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Right-Up Arrow 61"/>
            <p:cNvSpPr/>
            <p:nvPr/>
          </p:nvSpPr>
          <p:spPr>
            <a:xfrm rot="10800000">
              <a:off x="3139584" y="1775816"/>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Bent Arrow 62"/>
            <p:cNvSpPr/>
            <p:nvPr/>
          </p:nvSpPr>
          <p:spPr>
            <a:xfrm>
              <a:off x="1232753" y="1752797"/>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4" name="Straight Connector 63"/>
            <p:cNvCxnSpPr/>
            <p:nvPr/>
          </p:nvCxnSpPr>
          <p:spPr>
            <a:xfrm>
              <a:off x="1130300" y="2131416"/>
              <a:ext cx="24347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4813299" y="4749204"/>
            <a:ext cx="3860800" cy="889000"/>
            <a:chOff x="434485" y="1420216"/>
            <a:chExt cx="3860800" cy="889000"/>
          </a:xfrm>
        </p:grpSpPr>
        <p:sp>
          <p:nvSpPr>
            <p:cNvPr id="66" name="Rectangle 65"/>
            <p:cNvSpPr/>
            <p:nvPr/>
          </p:nvSpPr>
          <p:spPr>
            <a:xfrm>
              <a:off x="434485" y="1420216"/>
              <a:ext cx="3860800" cy="8556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iGEM#interlab16positiveControl</a:t>
              </a:r>
            </a:p>
          </p:txBody>
        </p:sp>
        <p:sp>
          <p:nvSpPr>
            <p:cNvPr id="67" name="Chord 66"/>
            <p:cNvSpPr/>
            <p:nvPr/>
          </p:nvSpPr>
          <p:spPr>
            <a:xfrm>
              <a:off x="1698134" y="1902816"/>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entagon 67"/>
            <p:cNvSpPr/>
            <p:nvPr/>
          </p:nvSpPr>
          <p:spPr>
            <a:xfrm>
              <a:off x="2301384" y="1877416"/>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eft-Right-Up Arrow 68"/>
            <p:cNvSpPr/>
            <p:nvPr/>
          </p:nvSpPr>
          <p:spPr>
            <a:xfrm rot="10800000">
              <a:off x="3139584" y="1775816"/>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Bent Arrow 69"/>
            <p:cNvSpPr/>
            <p:nvPr/>
          </p:nvSpPr>
          <p:spPr>
            <a:xfrm>
              <a:off x="1232753" y="1752797"/>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1" name="Straight Connector 70"/>
            <p:cNvCxnSpPr/>
            <p:nvPr/>
          </p:nvCxnSpPr>
          <p:spPr>
            <a:xfrm>
              <a:off x="1130300" y="2131416"/>
              <a:ext cx="24347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813299" y="5715794"/>
            <a:ext cx="3860800" cy="855663"/>
            <a:chOff x="434485" y="1420216"/>
            <a:chExt cx="3860800" cy="855663"/>
          </a:xfrm>
        </p:grpSpPr>
        <p:sp>
          <p:nvSpPr>
            <p:cNvPr id="73" name="Rectangle 72"/>
            <p:cNvSpPr/>
            <p:nvPr/>
          </p:nvSpPr>
          <p:spPr>
            <a:xfrm>
              <a:off x="434485" y="1420216"/>
              <a:ext cx="3860800" cy="8556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iGEM#interlab16negativeControl</a:t>
              </a:r>
            </a:p>
            <a:p>
              <a:pPr marL="457200" indent="-457200"/>
              <a:endParaRPr lang="en-US" dirty="0">
                <a:solidFill>
                  <a:schemeClr val="tx1"/>
                </a:solidFill>
              </a:endParaRPr>
            </a:p>
          </p:txBody>
        </p:sp>
        <p:sp>
          <p:nvSpPr>
            <p:cNvPr id="77" name="Bent Arrow 76"/>
            <p:cNvSpPr/>
            <p:nvPr/>
          </p:nvSpPr>
          <p:spPr>
            <a:xfrm>
              <a:off x="2180735" y="1752797"/>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8" name="Straight Connector 77"/>
            <p:cNvCxnSpPr/>
            <p:nvPr/>
          </p:nvCxnSpPr>
          <p:spPr>
            <a:xfrm>
              <a:off x="1914034" y="2131416"/>
              <a:ext cx="8572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a:off x="297533" y="1446112"/>
            <a:ext cx="3860800" cy="143371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smtClean="0">
                <a:solidFill>
                  <a:schemeClr val="tx1"/>
                </a:solidFill>
              </a:rPr>
              <a:t>Collection:</a:t>
            </a:r>
          </a:p>
          <a:p>
            <a:r>
              <a:rPr lang="en-US" dirty="0">
                <a:solidFill>
                  <a:schemeClr val="tx1"/>
                </a:solidFill>
              </a:rPr>
              <a:t>i</a:t>
            </a:r>
            <a:r>
              <a:rPr lang="en-US" dirty="0" smtClean="0">
                <a:solidFill>
                  <a:schemeClr val="tx1"/>
                </a:solidFill>
              </a:rPr>
              <a:t>dentity: iGEM#interlab16</a:t>
            </a:r>
          </a:p>
          <a:p>
            <a:r>
              <a:rPr lang="en-US" dirty="0" smtClean="0">
                <a:solidFill>
                  <a:schemeClr val="tx1"/>
                </a:solidFill>
              </a:rPr>
              <a:t>name: “</a:t>
            </a:r>
            <a:r>
              <a:rPr lang="en-US" dirty="0" err="1" smtClean="0">
                <a:solidFill>
                  <a:schemeClr val="tx1"/>
                </a:solidFill>
              </a:rPr>
              <a:t>iGEM</a:t>
            </a:r>
            <a:r>
              <a:rPr lang="en-US" dirty="0" smtClean="0">
                <a:solidFill>
                  <a:schemeClr val="tx1"/>
                </a:solidFill>
              </a:rPr>
              <a:t> 2016 </a:t>
            </a:r>
            <a:r>
              <a:rPr lang="en-US" dirty="0" err="1" smtClean="0">
                <a:solidFill>
                  <a:schemeClr val="tx1"/>
                </a:solidFill>
              </a:rPr>
              <a:t>interlab</a:t>
            </a:r>
            <a:r>
              <a:rPr lang="en-US" dirty="0" smtClean="0">
                <a:solidFill>
                  <a:schemeClr val="tx1"/>
                </a:solidFill>
              </a:rPr>
              <a:t> parts”</a:t>
            </a:r>
          </a:p>
          <a:p>
            <a:pPr marL="457200" indent="-457200"/>
            <a:r>
              <a:rPr lang="en-US" dirty="0" smtClean="0">
                <a:solidFill>
                  <a:schemeClr val="tx1"/>
                </a:solidFill>
              </a:rPr>
              <a:t>description: “Collection of parts used for </a:t>
            </a:r>
            <a:r>
              <a:rPr lang="en-US" dirty="0">
                <a:solidFill>
                  <a:schemeClr val="tx1"/>
                </a:solidFill>
              </a:rPr>
              <a:t>2016</a:t>
            </a:r>
            <a:r>
              <a:rPr lang="en-US" dirty="0" smtClean="0">
                <a:solidFill>
                  <a:schemeClr val="tx1"/>
                </a:solidFill>
              </a:rPr>
              <a:t> </a:t>
            </a:r>
            <a:r>
              <a:rPr lang="en-US" dirty="0" err="1" smtClean="0">
                <a:solidFill>
                  <a:schemeClr val="tx1"/>
                </a:solidFill>
              </a:rPr>
              <a:t>iGEM</a:t>
            </a:r>
            <a:r>
              <a:rPr lang="en-US" dirty="0" smtClean="0">
                <a:solidFill>
                  <a:schemeClr val="tx1"/>
                </a:solidFill>
              </a:rPr>
              <a:t> </a:t>
            </a:r>
            <a:r>
              <a:rPr lang="en-US" dirty="0" err="1" smtClean="0">
                <a:solidFill>
                  <a:schemeClr val="tx1"/>
                </a:solidFill>
              </a:rPr>
              <a:t>interlab</a:t>
            </a:r>
            <a:r>
              <a:rPr lang="en-US" dirty="0" smtClean="0">
                <a:solidFill>
                  <a:schemeClr val="tx1"/>
                </a:solidFill>
              </a:rPr>
              <a:t>”</a:t>
            </a:r>
            <a:endParaRPr lang="en-US" dirty="0">
              <a:solidFill>
                <a:schemeClr val="tx1"/>
              </a:solidFill>
            </a:endParaRPr>
          </a:p>
        </p:txBody>
      </p:sp>
      <p:cxnSp>
        <p:nvCxnSpPr>
          <p:cNvPr id="80" name="Straight Arrow Connector 54"/>
          <p:cNvCxnSpPr>
            <a:stCxn id="79" idx="2"/>
            <a:endCxn id="14" idx="1"/>
          </p:cNvCxnSpPr>
          <p:nvPr/>
        </p:nvCxnSpPr>
        <p:spPr>
          <a:xfrm rot="5400000" flipH="1" flipV="1">
            <a:off x="3219339" y="1285863"/>
            <a:ext cx="602554" cy="2585366"/>
          </a:xfrm>
          <a:prstGeom prst="bentConnector4">
            <a:avLst>
              <a:gd name="adj1" fmla="val -37939"/>
              <a:gd name="adj2" fmla="val 87333"/>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188912" y="2826145"/>
            <a:ext cx="1040670" cy="307777"/>
          </a:xfrm>
          <a:prstGeom prst="rect">
            <a:avLst/>
          </a:prstGeom>
          <a:noFill/>
        </p:spPr>
        <p:txBody>
          <a:bodyPr wrap="square" rtlCol="0">
            <a:spAutoFit/>
          </a:bodyPr>
          <a:lstStyle/>
          <a:p>
            <a:r>
              <a:rPr lang="en-US" sz="1400" dirty="0" smtClean="0">
                <a:solidFill>
                  <a:schemeClr val="tx1">
                    <a:lumMod val="50000"/>
                    <a:lumOff val="50000"/>
                  </a:schemeClr>
                </a:solidFill>
              </a:rPr>
              <a:t>member</a:t>
            </a:r>
            <a:endParaRPr lang="en-US" sz="1400" dirty="0">
              <a:solidFill>
                <a:schemeClr val="tx1">
                  <a:lumMod val="50000"/>
                  <a:lumOff val="50000"/>
                </a:schemeClr>
              </a:solidFill>
            </a:endParaRPr>
          </a:p>
        </p:txBody>
      </p:sp>
      <p:cxnSp>
        <p:nvCxnSpPr>
          <p:cNvPr id="83" name="Straight Arrow Connector 54"/>
          <p:cNvCxnSpPr>
            <a:stCxn id="79" idx="2"/>
            <a:endCxn id="52" idx="1"/>
          </p:cNvCxnSpPr>
          <p:nvPr/>
        </p:nvCxnSpPr>
        <p:spPr>
          <a:xfrm rot="16200000" flipH="1">
            <a:off x="3338599" y="1769157"/>
            <a:ext cx="364035" cy="2585366"/>
          </a:xfrm>
          <a:prstGeom prst="bentConnector2">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54"/>
          <p:cNvCxnSpPr>
            <a:stCxn id="79" idx="2"/>
            <a:endCxn id="59" idx="1"/>
          </p:cNvCxnSpPr>
          <p:nvPr/>
        </p:nvCxnSpPr>
        <p:spPr>
          <a:xfrm rot="16200000" flipH="1">
            <a:off x="2855304" y="2252452"/>
            <a:ext cx="1330624" cy="2585366"/>
          </a:xfrm>
          <a:prstGeom prst="bentConnector2">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54"/>
          <p:cNvCxnSpPr>
            <a:stCxn id="79" idx="2"/>
            <a:endCxn id="66" idx="1"/>
          </p:cNvCxnSpPr>
          <p:nvPr/>
        </p:nvCxnSpPr>
        <p:spPr>
          <a:xfrm rot="16200000" flipH="1">
            <a:off x="2372010" y="2735746"/>
            <a:ext cx="2297213" cy="2585366"/>
          </a:xfrm>
          <a:prstGeom prst="bentConnector2">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54"/>
          <p:cNvCxnSpPr>
            <a:stCxn id="79" idx="2"/>
            <a:endCxn id="73" idx="1"/>
          </p:cNvCxnSpPr>
          <p:nvPr/>
        </p:nvCxnSpPr>
        <p:spPr>
          <a:xfrm rot="16200000" flipH="1">
            <a:off x="1888715" y="3219041"/>
            <a:ext cx="3263803" cy="2585366"/>
          </a:xfrm>
          <a:prstGeom prst="bentConnector2">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par>
                                <p:cTn id="20" presetID="10" presetClass="entr" presetSubtype="0"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err="1" smtClean="0"/>
              <a:t>ModuleDefinition</a:t>
            </a:r>
            <a:endParaRPr lang="en-US" b="1" dirty="0"/>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27</a:t>
            </a:fld>
            <a:endParaRPr lang="en-US" sz="1400" b="1"/>
          </a:p>
        </p:txBody>
      </p:sp>
      <p:grpSp>
        <p:nvGrpSpPr>
          <p:cNvPr id="5" name="Group 4"/>
          <p:cNvGrpSpPr/>
          <p:nvPr/>
        </p:nvGrpSpPr>
        <p:grpSpPr>
          <a:xfrm>
            <a:off x="393700" y="5335032"/>
            <a:ext cx="3860800" cy="1016000"/>
            <a:chOff x="2692400" y="1841500"/>
            <a:chExt cx="3860800" cy="1016000"/>
          </a:xfrm>
        </p:grpSpPr>
        <p:sp>
          <p:nvSpPr>
            <p:cNvPr id="3" name="Rectangle 2"/>
            <p:cNvSpPr/>
            <p:nvPr/>
          </p:nvSpPr>
          <p:spPr>
            <a:xfrm>
              <a:off x="2692400" y="1841500"/>
              <a:ext cx="3860800"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a:solidFill>
                    <a:schemeClr val="tx1"/>
                  </a:solidFill>
                </a:rPr>
                <a:t>iGEM#I13504</a:t>
              </a:r>
              <a:endParaRPr lang="en-US" dirty="0" smtClean="0">
                <a:solidFill>
                  <a:schemeClr val="tx1"/>
                </a:solidFill>
              </a:endParaRPr>
            </a:p>
            <a:p>
              <a:pPr marL="457200" indent="-457200"/>
              <a:endParaRPr lang="en-US" dirty="0">
                <a:solidFill>
                  <a:schemeClr val="tx1"/>
                </a:solidFill>
              </a:endParaRPr>
            </a:p>
          </p:txBody>
        </p:sp>
        <p:grpSp>
          <p:nvGrpSpPr>
            <p:cNvPr id="18" name="Group 17"/>
            <p:cNvGrpSpPr/>
            <p:nvPr/>
          </p:nvGrpSpPr>
          <p:grpSpPr>
            <a:xfrm>
              <a:off x="3562349" y="2324100"/>
              <a:ext cx="2019300" cy="533400"/>
              <a:chOff x="3581400" y="5067300"/>
              <a:chExt cx="2019300" cy="533400"/>
            </a:xfrm>
          </p:grpSpPr>
          <p:cxnSp>
            <p:nvCxnSpPr>
              <p:cNvPr id="11" name="Straight Connector 10"/>
              <p:cNvCxnSpPr/>
              <p:nvPr/>
            </p:nvCxnSpPr>
            <p:spPr>
              <a:xfrm>
                <a:off x="3581400" y="5422900"/>
                <a:ext cx="2019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hord 12"/>
              <p:cNvSpPr/>
              <p:nvPr/>
            </p:nvSpPr>
            <p:spPr>
              <a:xfrm>
                <a:off x="3733800"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a:off x="4337050"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Up Arrow 15"/>
              <p:cNvSpPr/>
              <p:nvPr/>
            </p:nvSpPr>
            <p:spPr>
              <a:xfrm rot="10800000">
                <a:off x="5175250"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7" name="Group 96"/>
          <p:cNvGrpSpPr/>
          <p:nvPr/>
        </p:nvGrpSpPr>
        <p:grpSpPr>
          <a:xfrm>
            <a:off x="4855367" y="5322502"/>
            <a:ext cx="3860800" cy="1016000"/>
            <a:chOff x="4855367" y="5322502"/>
            <a:chExt cx="3860800" cy="1016000"/>
          </a:xfrm>
        </p:grpSpPr>
        <p:sp>
          <p:nvSpPr>
            <p:cNvPr id="42" name="Rectangle 41"/>
            <p:cNvSpPr/>
            <p:nvPr/>
          </p:nvSpPr>
          <p:spPr>
            <a:xfrm>
              <a:off x="4855367" y="5322502"/>
              <a:ext cx="3860800"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GFP</a:t>
              </a:r>
            </a:p>
            <a:p>
              <a:pPr marL="457200" indent="-457200"/>
              <a:r>
                <a:rPr lang="en-US" dirty="0">
                  <a:solidFill>
                    <a:schemeClr val="tx1"/>
                  </a:solidFill>
                </a:rPr>
                <a:t>type: </a:t>
              </a:r>
              <a:r>
                <a:rPr lang="en-US" dirty="0" err="1" smtClean="0">
                  <a:solidFill>
                    <a:schemeClr val="tx1"/>
                  </a:solidFill>
                </a:rPr>
                <a:t>biopax#Protein</a:t>
              </a:r>
              <a:endParaRPr lang="en-US" dirty="0">
                <a:solidFill>
                  <a:schemeClr val="tx1"/>
                </a:solidFill>
              </a:endParaRPr>
            </a:p>
            <a:p>
              <a:pPr marL="457200" indent="-457200"/>
              <a:endParaRPr lang="en-US" dirty="0">
                <a:solidFill>
                  <a:schemeClr val="tx1"/>
                </a:solidFill>
              </a:endParaRPr>
            </a:p>
          </p:txBody>
        </p:sp>
        <p:sp>
          <p:nvSpPr>
            <p:cNvPr id="6" name="Sun 5"/>
            <p:cNvSpPr/>
            <p:nvPr/>
          </p:nvSpPr>
          <p:spPr>
            <a:xfrm>
              <a:off x="7410685" y="5457134"/>
              <a:ext cx="755230" cy="755230"/>
            </a:xfrm>
            <a:prstGeom prst="sun">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smtClean="0">
                  <a:solidFill>
                    <a:schemeClr val="accent2">
                      <a:lumMod val="50000"/>
                    </a:schemeClr>
                  </a:solidFill>
                </a:rPr>
                <a:t>GFP</a:t>
              </a:r>
              <a:endParaRPr lang="en-US" sz="1400" dirty="0">
                <a:solidFill>
                  <a:schemeClr val="accent2">
                    <a:lumMod val="50000"/>
                  </a:schemeClr>
                </a:solidFill>
              </a:endParaRPr>
            </a:p>
          </p:txBody>
        </p:sp>
      </p:grpSp>
      <p:grpSp>
        <p:nvGrpSpPr>
          <p:cNvPr id="100" name="Group 99"/>
          <p:cNvGrpSpPr/>
          <p:nvPr/>
        </p:nvGrpSpPr>
        <p:grpSpPr>
          <a:xfrm>
            <a:off x="393700" y="1447800"/>
            <a:ext cx="8468838" cy="3883195"/>
            <a:chOff x="393700" y="1447800"/>
            <a:chExt cx="8468838" cy="3883195"/>
          </a:xfrm>
        </p:grpSpPr>
        <p:sp>
          <p:nvSpPr>
            <p:cNvPr id="49" name="Rectangle 48"/>
            <p:cNvSpPr/>
            <p:nvPr/>
          </p:nvSpPr>
          <p:spPr>
            <a:xfrm>
              <a:off x="393700" y="1447800"/>
              <a:ext cx="3860800" cy="10160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smtClean="0">
                  <a:solidFill>
                    <a:schemeClr val="tx1"/>
                  </a:solidFill>
                </a:rPr>
                <a:t>ModuleDefinition</a:t>
              </a:r>
              <a:r>
                <a:rPr lang="en-US" b="1" dirty="0" smtClean="0">
                  <a:solidFill>
                    <a:schemeClr val="tx1"/>
                  </a:solidFill>
                </a:rPr>
                <a:t>: </a:t>
              </a:r>
              <a:r>
                <a:rPr lang="en-US" dirty="0" smtClean="0">
                  <a:solidFill>
                    <a:schemeClr val="tx1"/>
                  </a:solidFill>
                </a:rPr>
                <a:t>iGEM#M-I13504</a:t>
              </a:r>
            </a:p>
            <a:p>
              <a:pPr marL="457200" indent="-457200"/>
              <a:endParaRPr lang="en-US" dirty="0">
                <a:solidFill>
                  <a:schemeClr val="tx1"/>
                </a:solidFill>
              </a:endParaRPr>
            </a:p>
          </p:txBody>
        </p:sp>
        <p:grpSp>
          <p:nvGrpSpPr>
            <p:cNvPr id="50" name="Group 49"/>
            <p:cNvGrpSpPr/>
            <p:nvPr/>
          </p:nvGrpSpPr>
          <p:grpSpPr>
            <a:xfrm>
              <a:off x="1036374" y="2072162"/>
              <a:ext cx="2019300" cy="533400"/>
              <a:chOff x="1234548" y="5067300"/>
              <a:chExt cx="2019300" cy="533400"/>
            </a:xfrm>
          </p:grpSpPr>
          <p:cxnSp>
            <p:nvCxnSpPr>
              <p:cNvPr id="51" name="Straight Connector 50"/>
              <p:cNvCxnSpPr/>
              <p:nvPr/>
            </p:nvCxnSpPr>
            <p:spPr>
              <a:xfrm>
                <a:off x="1234548" y="5422900"/>
                <a:ext cx="2019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Chord 51"/>
              <p:cNvSpPr/>
              <p:nvPr/>
            </p:nvSpPr>
            <p:spPr>
              <a:xfrm>
                <a:off x="1386948"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entagon 52"/>
              <p:cNvSpPr/>
              <p:nvPr/>
            </p:nvSpPr>
            <p:spPr>
              <a:xfrm>
                <a:off x="1990198"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Right-Up Arrow 53"/>
              <p:cNvSpPr/>
              <p:nvPr/>
            </p:nvSpPr>
            <p:spPr>
              <a:xfrm rot="10800000">
                <a:off x="2828398"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Sun 54"/>
            <p:cNvSpPr/>
            <p:nvPr/>
          </p:nvSpPr>
          <p:spPr>
            <a:xfrm>
              <a:off x="3272592" y="1735807"/>
              <a:ext cx="589840" cy="589840"/>
            </a:xfrm>
            <a:prstGeom prst="sun">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smtClean="0">
                  <a:solidFill>
                    <a:schemeClr val="accent2">
                      <a:lumMod val="50000"/>
                    </a:schemeClr>
                  </a:solidFill>
                </a:rPr>
                <a:t>GFP</a:t>
              </a:r>
              <a:endParaRPr lang="en-US" sz="1400" dirty="0">
                <a:solidFill>
                  <a:schemeClr val="accent2">
                    <a:lumMod val="50000"/>
                  </a:schemeClr>
                </a:solidFill>
              </a:endParaRPr>
            </a:p>
          </p:txBody>
        </p:sp>
        <p:cxnSp>
          <p:nvCxnSpPr>
            <p:cNvPr id="56" name="Straight Arrow Connector 54"/>
            <p:cNvCxnSpPr>
              <a:stCxn id="53" idx="0"/>
            </p:cNvCxnSpPr>
            <p:nvPr/>
          </p:nvCxnSpPr>
          <p:spPr>
            <a:xfrm rot="5400000" flipH="1" flipV="1">
              <a:off x="2589915" y="1488362"/>
              <a:ext cx="201834" cy="116896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61329" y="4196928"/>
              <a:ext cx="901209" cy="307777"/>
            </a:xfrm>
            <a:prstGeom prst="rect">
              <a:avLst/>
            </a:prstGeom>
            <a:noFill/>
          </p:spPr>
          <p:txBody>
            <a:bodyPr wrap="none" rtlCol="0">
              <a:spAutoFit/>
            </a:bodyPr>
            <a:lstStyle/>
            <a:p>
              <a:r>
                <a:rPr lang="en-US" sz="1400" dirty="0" smtClean="0">
                  <a:solidFill>
                    <a:schemeClr val="accent4">
                      <a:lumMod val="75000"/>
                    </a:schemeClr>
                  </a:solidFill>
                </a:rPr>
                <a:t>definition</a:t>
              </a:r>
              <a:endParaRPr lang="en-US" sz="1400" dirty="0">
                <a:solidFill>
                  <a:schemeClr val="accent4">
                    <a:lumMod val="75000"/>
                  </a:schemeClr>
                </a:solidFill>
              </a:endParaRPr>
            </a:p>
          </p:txBody>
        </p:sp>
        <p:sp>
          <p:nvSpPr>
            <p:cNvPr id="20" name="Rectangle 19"/>
            <p:cNvSpPr/>
            <p:nvPr/>
          </p:nvSpPr>
          <p:spPr>
            <a:xfrm>
              <a:off x="420314" y="3707016"/>
              <a:ext cx="1350937" cy="513955"/>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Functional Component</a:t>
              </a:r>
              <a:endParaRPr lang="en-US" dirty="0">
                <a:solidFill>
                  <a:schemeClr val="tx1"/>
                </a:solidFill>
              </a:endParaRPr>
            </a:p>
          </p:txBody>
        </p:sp>
        <p:cxnSp>
          <p:nvCxnSpPr>
            <p:cNvPr id="21" name="Straight Arrow Connector 54"/>
            <p:cNvCxnSpPr>
              <a:stCxn id="57" idx="2"/>
            </p:cNvCxnSpPr>
            <p:nvPr/>
          </p:nvCxnSpPr>
          <p:spPr>
            <a:xfrm rot="16200000" flipH="1">
              <a:off x="7428707" y="4775982"/>
              <a:ext cx="1110025" cy="1"/>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54"/>
            <p:cNvCxnSpPr>
              <a:stCxn id="20" idx="2"/>
            </p:cNvCxnSpPr>
            <p:nvPr/>
          </p:nvCxnSpPr>
          <p:spPr>
            <a:xfrm rot="16200000" flipH="1">
              <a:off x="540771" y="4775982"/>
              <a:ext cx="1110024" cy="1"/>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60694" y="4193220"/>
              <a:ext cx="901209" cy="307777"/>
            </a:xfrm>
            <a:prstGeom prst="rect">
              <a:avLst/>
            </a:prstGeom>
            <a:noFill/>
          </p:spPr>
          <p:txBody>
            <a:bodyPr wrap="none" rtlCol="0">
              <a:spAutoFit/>
            </a:bodyPr>
            <a:lstStyle/>
            <a:p>
              <a:r>
                <a:rPr lang="en-US" sz="1400" dirty="0" smtClean="0">
                  <a:solidFill>
                    <a:schemeClr val="accent4">
                      <a:lumMod val="75000"/>
                    </a:schemeClr>
                  </a:solidFill>
                </a:rPr>
                <a:t>definition</a:t>
              </a:r>
              <a:endParaRPr lang="en-US" sz="1400" dirty="0">
                <a:solidFill>
                  <a:schemeClr val="accent4">
                    <a:lumMod val="75000"/>
                  </a:schemeClr>
                </a:solidFill>
              </a:endParaRPr>
            </a:p>
          </p:txBody>
        </p:sp>
        <p:cxnSp>
          <p:nvCxnSpPr>
            <p:cNvPr id="24" name="Straight Arrow Connector 54"/>
            <p:cNvCxnSpPr>
              <a:stCxn id="49" idx="2"/>
              <a:endCxn id="20" idx="0"/>
            </p:cNvCxnSpPr>
            <p:nvPr/>
          </p:nvCxnSpPr>
          <p:spPr>
            <a:xfrm rot="5400000">
              <a:off x="1088334" y="2471250"/>
              <a:ext cx="1243216" cy="1228317"/>
            </a:xfrm>
            <a:prstGeom prst="bentConnector3">
              <a:avLst>
                <a:gd name="adj1" fmla="val 28548"/>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4"/>
            <p:cNvCxnSpPr>
              <a:stCxn id="49" idx="2"/>
              <a:endCxn id="57" idx="0"/>
            </p:cNvCxnSpPr>
            <p:nvPr/>
          </p:nvCxnSpPr>
          <p:spPr>
            <a:xfrm rot="16200000" flipH="1">
              <a:off x="4532301" y="255598"/>
              <a:ext cx="1243216" cy="5659619"/>
            </a:xfrm>
            <a:prstGeom prst="bentConnector3">
              <a:avLst>
                <a:gd name="adj1" fmla="val 28548"/>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0421" y="2457971"/>
              <a:ext cx="1836604" cy="307777"/>
            </a:xfrm>
            <a:prstGeom prst="rect">
              <a:avLst/>
            </a:prstGeom>
            <a:noFill/>
          </p:spPr>
          <p:txBody>
            <a:bodyPr wrap="square" rtlCol="0">
              <a:spAutoFit/>
            </a:bodyPr>
            <a:lstStyle/>
            <a:p>
              <a:r>
                <a:rPr lang="en-US" sz="1400" smtClean="0">
                  <a:solidFill>
                    <a:schemeClr val="accent4">
                      <a:lumMod val="75000"/>
                    </a:schemeClr>
                  </a:solidFill>
                </a:rPr>
                <a:t>functionalComponent</a:t>
              </a:r>
              <a:endParaRPr lang="en-US" sz="1400" dirty="0">
                <a:solidFill>
                  <a:schemeClr val="accent4">
                    <a:lumMod val="75000"/>
                  </a:schemeClr>
                </a:solidFill>
              </a:endParaRPr>
            </a:p>
          </p:txBody>
        </p:sp>
        <p:sp>
          <p:nvSpPr>
            <p:cNvPr id="57" name="Rectangle 56"/>
            <p:cNvSpPr/>
            <p:nvPr/>
          </p:nvSpPr>
          <p:spPr>
            <a:xfrm>
              <a:off x="7308250" y="3707016"/>
              <a:ext cx="1350937" cy="513955"/>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Functional Component</a:t>
              </a:r>
              <a:endParaRPr lang="en-US" dirty="0">
                <a:solidFill>
                  <a:schemeClr val="tx1"/>
                </a:solidFill>
              </a:endParaRPr>
            </a:p>
          </p:txBody>
        </p:sp>
      </p:grpSp>
      <p:grpSp>
        <p:nvGrpSpPr>
          <p:cNvPr id="99" name="Group 98"/>
          <p:cNvGrpSpPr/>
          <p:nvPr/>
        </p:nvGrpSpPr>
        <p:grpSpPr>
          <a:xfrm>
            <a:off x="1468723" y="2425220"/>
            <a:ext cx="6196939" cy="2635897"/>
            <a:chOff x="1468723" y="2425220"/>
            <a:chExt cx="6196939" cy="2635897"/>
          </a:xfrm>
        </p:grpSpPr>
        <p:sp>
          <p:nvSpPr>
            <p:cNvPr id="66" name="Rectangle 65"/>
            <p:cNvSpPr/>
            <p:nvPr/>
          </p:nvSpPr>
          <p:spPr>
            <a:xfrm>
              <a:off x="3385018" y="2910104"/>
              <a:ext cx="2304582" cy="931836"/>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smtClean="0">
                  <a:solidFill>
                    <a:schemeClr val="tx1"/>
                  </a:solidFill>
                </a:rPr>
                <a:t>Interaction</a:t>
              </a:r>
              <a:r>
                <a:rPr lang="en-US" b="1" dirty="0" smtClean="0">
                  <a:solidFill>
                    <a:schemeClr val="tx1"/>
                  </a:solidFill>
                </a:rPr>
                <a:t>:</a:t>
              </a:r>
            </a:p>
            <a:p>
              <a:pPr marL="182880" indent="-182880"/>
              <a:r>
                <a:rPr lang="en-US" dirty="0" smtClean="0">
                  <a:solidFill>
                    <a:schemeClr val="tx1"/>
                  </a:solidFill>
                </a:rPr>
                <a:t>type</a:t>
              </a:r>
              <a:r>
                <a:rPr lang="en-US" dirty="0">
                  <a:solidFill>
                    <a:schemeClr val="tx1"/>
                  </a:solidFill>
                </a:rPr>
                <a:t>: SBO:0000589 </a:t>
              </a:r>
              <a:r>
                <a:rPr lang="en-US" dirty="0" smtClean="0">
                  <a:solidFill>
                    <a:schemeClr val="tx1"/>
                  </a:solidFill>
                </a:rPr>
                <a:t>(genetic production)</a:t>
              </a:r>
              <a:endParaRPr lang="en-US" dirty="0">
                <a:solidFill>
                  <a:schemeClr val="tx1"/>
                </a:solidFill>
              </a:endParaRPr>
            </a:p>
          </p:txBody>
        </p:sp>
        <p:sp>
          <p:nvSpPr>
            <p:cNvPr id="67" name="Rectangle 66"/>
            <p:cNvSpPr/>
            <p:nvPr/>
          </p:nvSpPr>
          <p:spPr>
            <a:xfrm>
              <a:off x="2371530" y="4127778"/>
              <a:ext cx="1974382" cy="931836"/>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smtClean="0">
                  <a:solidFill>
                    <a:schemeClr val="tx1"/>
                  </a:solidFill>
                </a:rPr>
                <a:t>Participation</a:t>
              </a:r>
              <a:r>
                <a:rPr lang="en-US" b="1" dirty="0" smtClean="0">
                  <a:solidFill>
                    <a:schemeClr val="tx1"/>
                  </a:solidFill>
                </a:rPr>
                <a:t>:</a:t>
              </a:r>
            </a:p>
            <a:p>
              <a:pPr marL="182880" indent="-182880"/>
              <a:r>
                <a:rPr lang="en-US" dirty="0" smtClean="0">
                  <a:solidFill>
                    <a:schemeClr val="tx1"/>
                  </a:solidFill>
                </a:rPr>
                <a:t>role: </a:t>
              </a:r>
              <a:r>
                <a:rPr lang="en-US" dirty="0">
                  <a:solidFill>
                    <a:schemeClr val="tx1"/>
                  </a:solidFill>
                </a:rPr>
                <a:t>SBO:0000645 </a:t>
              </a:r>
              <a:r>
                <a:rPr lang="en-US" dirty="0" smtClean="0">
                  <a:solidFill>
                    <a:schemeClr val="tx1"/>
                  </a:solidFill>
                </a:rPr>
                <a:t>(template)</a:t>
              </a:r>
              <a:endParaRPr lang="en-US" dirty="0">
                <a:solidFill>
                  <a:schemeClr val="tx1"/>
                </a:solidFill>
              </a:endParaRPr>
            </a:p>
          </p:txBody>
        </p:sp>
        <p:sp>
          <p:nvSpPr>
            <p:cNvPr id="68" name="Rectangle 67"/>
            <p:cNvSpPr/>
            <p:nvPr/>
          </p:nvSpPr>
          <p:spPr>
            <a:xfrm>
              <a:off x="4731551" y="4129281"/>
              <a:ext cx="1974382" cy="931836"/>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smtClean="0">
                  <a:solidFill>
                    <a:schemeClr val="tx1"/>
                  </a:solidFill>
                </a:rPr>
                <a:t>Participation</a:t>
              </a:r>
              <a:r>
                <a:rPr lang="en-US" b="1" dirty="0" smtClean="0">
                  <a:solidFill>
                    <a:schemeClr val="tx1"/>
                  </a:solidFill>
                </a:rPr>
                <a:t>:</a:t>
              </a:r>
            </a:p>
            <a:p>
              <a:pPr marL="182880" indent="-182880"/>
              <a:r>
                <a:rPr lang="en-US" dirty="0" smtClean="0">
                  <a:solidFill>
                    <a:schemeClr val="tx1"/>
                  </a:solidFill>
                </a:rPr>
                <a:t>role: SBO:0000011 (product)</a:t>
              </a:r>
              <a:endParaRPr lang="en-US" dirty="0">
                <a:solidFill>
                  <a:schemeClr val="tx1"/>
                </a:solidFill>
              </a:endParaRPr>
            </a:p>
          </p:txBody>
        </p:sp>
        <p:cxnSp>
          <p:nvCxnSpPr>
            <p:cNvPr id="71" name="Straight Arrow Connector 54"/>
            <p:cNvCxnSpPr>
              <a:stCxn id="68" idx="3"/>
              <a:endCxn id="57" idx="1"/>
            </p:cNvCxnSpPr>
            <p:nvPr/>
          </p:nvCxnSpPr>
          <p:spPr>
            <a:xfrm flipV="1">
              <a:off x="6705933" y="3963994"/>
              <a:ext cx="602317" cy="631205"/>
            </a:xfrm>
            <a:prstGeom prst="bentConnector3">
              <a:avLst>
                <a:gd name="adj1" fmla="val 50000"/>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54"/>
            <p:cNvCxnSpPr>
              <a:endCxn id="66" idx="1"/>
            </p:cNvCxnSpPr>
            <p:nvPr/>
          </p:nvCxnSpPr>
          <p:spPr>
            <a:xfrm rot="16200000" flipH="1">
              <a:off x="2776555" y="2767559"/>
              <a:ext cx="888138" cy="328788"/>
            </a:xfrm>
            <a:prstGeom prst="bentConnector2">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54"/>
            <p:cNvCxnSpPr>
              <a:stCxn id="66" idx="2"/>
              <a:endCxn id="67" idx="3"/>
            </p:cNvCxnSpPr>
            <p:nvPr/>
          </p:nvCxnSpPr>
          <p:spPr>
            <a:xfrm rot="5400000">
              <a:off x="4065733" y="4122120"/>
              <a:ext cx="751756" cy="191397"/>
            </a:xfrm>
            <a:prstGeom prst="bentConnector2">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54"/>
            <p:cNvCxnSpPr>
              <a:stCxn id="67" idx="1"/>
              <a:endCxn id="20" idx="3"/>
            </p:cNvCxnSpPr>
            <p:nvPr/>
          </p:nvCxnSpPr>
          <p:spPr>
            <a:xfrm rot="10800000">
              <a:off x="1771252" y="3963994"/>
              <a:ext cx="600279" cy="629702"/>
            </a:xfrm>
            <a:prstGeom prst="bentConnector3">
              <a:avLst>
                <a:gd name="adj1" fmla="val 50000"/>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54"/>
            <p:cNvCxnSpPr>
              <a:stCxn id="66" idx="2"/>
              <a:endCxn id="68" idx="1"/>
            </p:cNvCxnSpPr>
            <p:nvPr/>
          </p:nvCxnSpPr>
          <p:spPr>
            <a:xfrm rot="16200000" flipH="1">
              <a:off x="4257801" y="4121448"/>
              <a:ext cx="753259" cy="194242"/>
            </a:xfrm>
            <a:prstGeom prst="bentConnector2">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68723" y="4575708"/>
              <a:ext cx="992579" cy="307777"/>
            </a:xfrm>
            <a:prstGeom prst="rect">
              <a:avLst/>
            </a:prstGeom>
            <a:noFill/>
          </p:spPr>
          <p:txBody>
            <a:bodyPr wrap="none" rtlCol="0">
              <a:spAutoFit/>
            </a:bodyPr>
            <a:lstStyle/>
            <a:p>
              <a:r>
                <a:rPr lang="en-US" sz="1400" smtClean="0">
                  <a:solidFill>
                    <a:schemeClr val="accent3">
                      <a:lumMod val="75000"/>
                    </a:schemeClr>
                  </a:solidFill>
                </a:rPr>
                <a:t>participant</a:t>
              </a:r>
              <a:endParaRPr lang="en-US" sz="1400" dirty="0">
                <a:solidFill>
                  <a:schemeClr val="accent3">
                    <a:lumMod val="75000"/>
                  </a:schemeClr>
                </a:solidFill>
              </a:endParaRPr>
            </a:p>
          </p:txBody>
        </p:sp>
        <p:sp>
          <p:nvSpPr>
            <p:cNvPr id="92" name="TextBox 91"/>
            <p:cNvSpPr txBox="1"/>
            <p:nvPr/>
          </p:nvSpPr>
          <p:spPr>
            <a:xfrm>
              <a:off x="6673083" y="4569531"/>
              <a:ext cx="992579" cy="307777"/>
            </a:xfrm>
            <a:prstGeom prst="rect">
              <a:avLst/>
            </a:prstGeom>
            <a:noFill/>
          </p:spPr>
          <p:txBody>
            <a:bodyPr wrap="none" rtlCol="0">
              <a:spAutoFit/>
            </a:bodyPr>
            <a:lstStyle/>
            <a:p>
              <a:r>
                <a:rPr lang="en-US" sz="1400" smtClean="0">
                  <a:solidFill>
                    <a:schemeClr val="accent3">
                      <a:lumMod val="75000"/>
                    </a:schemeClr>
                  </a:solidFill>
                </a:rPr>
                <a:t>participant</a:t>
              </a:r>
              <a:endParaRPr lang="en-US" sz="1400" dirty="0">
                <a:solidFill>
                  <a:schemeClr val="accent3">
                    <a:lumMod val="75000"/>
                  </a:schemeClr>
                </a:solidFill>
              </a:endParaRPr>
            </a:p>
          </p:txBody>
        </p:sp>
        <p:sp>
          <p:nvSpPr>
            <p:cNvPr id="93" name="TextBox 92"/>
            <p:cNvSpPr txBox="1"/>
            <p:nvPr/>
          </p:nvSpPr>
          <p:spPr>
            <a:xfrm>
              <a:off x="4476490" y="3797497"/>
              <a:ext cx="1130438" cy="307777"/>
            </a:xfrm>
            <a:prstGeom prst="rect">
              <a:avLst/>
            </a:prstGeom>
            <a:noFill/>
          </p:spPr>
          <p:txBody>
            <a:bodyPr wrap="none" rtlCol="0">
              <a:spAutoFit/>
            </a:bodyPr>
            <a:lstStyle/>
            <a:p>
              <a:r>
                <a:rPr lang="en-US" sz="1400" dirty="0" smtClean="0">
                  <a:solidFill>
                    <a:schemeClr val="accent3">
                      <a:lumMod val="75000"/>
                    </a:schemeClr>
                  </a:solidFill>
                </a:rPr>
                <a:t>participation</a:t>
              </a:r>
              <a:endParaRPr lang="en-US" sz="1400" dirty="0">
                <a:solidFill>
                  <a:schemeClr val="accent3">
                    <a:lumMod val="75000"/>
                  </a:schemeClr>
                </a:solidFill>
              </a:endParaRPr>
            </a:p>
          </p:txBody>
        </p:sp>
        <p:sp>
          <p:nvSpPr>
            <p:cNvPr id="96" name="TextBox 95"/>
            <p:cNvSpPr txBox="1"/>
            <p:nvPr/>
          </p:nvSpPr>
          <p:spPr>
            <a:xfrm>
              <a:off x="3028456" y="2425220"/>
              <a:ext cx="995785" cy="307777"/>
            </a:xfrm>
            <a:prstGeom prst="rect">
              <a:avLst/>
            </a:prstGeom>
            <a:noFill/>
          </p:spPr>
          <p:txBody>
            <a:bodyPr wrap="none" rtlCol="0">
              <a:spAutoFit/>
            </a:bodyPr>
            <a:lstStyle/>
            <a:p>
              <a:r>
                <a:rPr lang="en-US" sz="1400" dirty="0" smtClean="0">
                  <a:solidFill>
                    <a:schemeClr val="accent3">
                      <a:lumMod val="75000"/>
                    </a:schemeClr>
                  </a:solidFill>
                </a:rPr>
                <a:t>interaction</a:t>
              </a:r>
              <a:endParaRPr lang="en-US" sz="1400" dirty="0">
                <a:solidFill>
                  <a:schemeClr val="accent3">
                    <a:lumMod val="75000"/>
                  </a:schemeClr>
                </a:solidFill>
              </a:endParaRPr>
            </a:p>
          </p:txBody>
        </p:sp>
      </p:grpSp>
      <p:grpSp>
        <p:nvGrpSpPr>
          <p:cNvPr id="114" name="Group 113"/>
          <p:cNvGrpSpPr/>
          <p:nvPr/>
        </p:nvGrpSpPr>
        <p:grpSpPr>
          <a:xfrm>
            <a:off x="4206350" y="1287897"/>
            <a:ext cx="4848980" cy="1419785"/>
            <a:chOff x="4206350" y="1287897"/>
            <a:chExt cx="4848980" cy="1419785"/>
          </a:xfrm>
        </p:grpSpPr>
        <p:sp>
          <p:nvSpPr>
            <p:cNvPr id="101" name="Rectangle 100"/>
            <p:cNvSpPr/>
            <p:nvPr/>
          </p:nvSpPr>
          <p:spPr>
            <a:xfrm>
              <a:off x="5190484" y="1287897"/>
              <a:ext cx="3864846" cy="141978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smtClean="0">
                  <a:solidFill>
                    <a:schemeClr val="tx1"/>
                  </a:solidFill>
                </a:rPr>
                <a:t>Model</a:t>
              </a:r>
              <a:r>
                <a:rPr lang="en-US" b="1" dirty="0" smtClean="0">
                  <a:solidFill>
                    <a:schemeClr val="tx1"/>
                  </a:solidFill>
                </a:rPr>
                <a:t>:</a:t>
              </a:r>
            </a:p>
            <a:p>
              <a:pPr marL="182880" indent="-182880"/>
              <a:r>
                <a:rPr lang="en-US" dirty="0" smtClean="0">
                  <a:solidFill>
                    <a:schemeClr val="tx1"/>
                  </a:solidFill>
                </a:rPr>
                <a:t>identity: my-</a:t>
              </a:r>
              <a:r>
                <a:rPr lang="en-US" dirty="0" err="1" smtClean="0">
                  <a:solidFill>
                    <a:schemeClr val="tx1"/>
                  </a:solidFill>
                </a:rPr>
                <a:t>iBioSim</a:t>
              </a:r>
              <a:r>
                <a:rPr lang="en-US" dirty="0" smtClean="0">
                  <a:solidFill>
                    <a:schemeClr val="tx1"/>
                  </a:solidFill>
                </a:rPr>
                <a:t>-ODE</a:t>
              </a:r>
            </a:p>
            <a:p>
              <a:pPr marL="182880" indent="-182880"/>
              <a:r>
                <a:rPr lang="en-US" dirty="0" smtClean="0">
                  <a:solidFill>
                    <a:schemeClr val="tx1"/>
                  </a:solidFill>
                </a:rPr>
                <a:t>source: https://</a:t>
              </a:r>
              <a:r>
                <a:rPr lang="en-US" dirty="0" err="1" smtClean="0">
                  <a:solidFill>
                    <a:schemeClr val="tx1"/>
                  </a:solidFill>
                </a:rPr>
                <a:t>synbiohub</a:t>
              </a:r>
              <a:r>
                <a:rPr lang="en-US" dirty="0" smtClean="0">
                  <a:solidFill>
                    <a:schemeClr val="tx1"/>
                  </a:solidFill>
                </a:rPr>
                <a:t>…</a:t>
              </a:r>
            </a:p>
            <a:p>
              <a:pPr marL="182880" indent="-182880"/>
              <a:r>
                <a:rPr lang="en-US" dirty="0" smtClean="0">
                  <a:solidFill>
                    <a:schemeClr val="tx1"/>
                  </a:solidFill>
                </a:rPr>
                <a:t>language: edam#2585 (SBML) </a:t>
              </a:r>
              <a:endParaRPr lang="en-US" dirty="0">
                <a:solidFill>
                  <a:schemeClr val="tx1"/>
                </a:solidFill>
              </a:endParaRPr>
            </a:p>
            <a:p>
              <a:pPr marL="182880" indent="-182880"/>
              <a:r>
                <a:rPr lang="en-US" dirty="0" smtClean="0">
                  <a:solidFill>
                    <a:schemeClr val="tx1"/>
                  </a:solidFill>
                </a:rPr>
                <a:t>framework</a:t>
              </a:r>
              <a:r>
                <a:rPr lang="en-US" dirty="0">
                  <a:solidFill>
                    <a:schemeClr val="tx1"/>
                  </a:solidFill>
                </a:rPr>
                <a:t>: SBO:0000062 </a:t>
              </a:r>
              <a:r>
                <a:rPr lang="en-US" dirty="0" smtClean="0">
                  <a:solidFill>
                    <a:schemeClr val="tx1"/>
                  </a:solidFill>
                </a:rPr>
                <a:t>(continuous)</a:t>
              </a:r>
              <a:endParaRPr lang="en-US" dirty="0">
                <a:solidFill>
                  <a:schemeClr val="tx1"/>
                </a:solidFill>
              </a:endParaRPr>
            </a:p>
          </p:txBody>
        </p:sp>
        <p:cxnSp>
          <p:nvCxnSpPr>
            <p:cNvPr id="108" name="Straight Arrow Connector 54"/>
            <p:cNvCxnSpPr>
              <a:endCxn id="101" idx="1"/>
            </p:cNvCxnSpPr>
            <p:nvPr/>
          </p:nvCxnSpPr>
          <p:spPr>
            <a:xfrm>
              <a:off x="4254500" y="1994262"/>
              <a:ext cx="935984" cy="3528"/>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206350" y="1982293"/>
              <a:ext cx="657552" cy="307777"/>
            </a:xfrm>
            <a:prstGeom prst="rect">
              <a:avLst/>
            </a:prstGeom>
            <a:noFill/>
          </p:spPr>
          <p:txBody>
            <a:bodyPr wrap="none" rtlCol="0">
              <a:spAutoFit/>
            </a:bodyPr>
            <a:lstStyle/>
            <a:p>
              <a:r>
                <a:rPr lang="en-US" sz="1400" dirty="0" smtClean="0">
                  <a:solidFill>
                    <a:schemeClr val="accent5">
                      <a:lumMod val="75000"/>
                    </a:schemeClr>
                  </a:solidFill>
                </a:rPr>
                <a:t>model</a:t>
              </a:r>
              <a:endParaRPr lang="en-US" sz="1400" dirty="0">
                <a:solidFill>
                  <a:schemeClr val="accent5">
                    <a:lumMod val="75000"/>
                  </a:schemeClr>
                </a:solidFill>
              </a:endParaRPr>
            </a:p>
          </p:txBody>
        </p:sp>
      </p:grpSp>
    </p:spTree>
    <p:extLst>
      <p:ext uri="{BB962C8B-B14F-4D97-AF65-F5344CB8AC3E}">
        <p14:creationId xmlns:p14="http://schemas.microsoft.com/office/powerpoint/2010/main" val="114665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oup 191"/>
          <p:cNvGrpSpPr/>
          <p:nvPr/>
        </p:nvGrpSpPr>
        <p:grpSpPr>
          <a:xfrm>
            <a:off x="260355" y="1486537"/>
            <a:ext cx="8669728" cy="2140132"/>
            <a:chOff x="260355" y="1486537"/>
            <a:chExt cx="8669728" cy="2140132"/>
          </a:xfrm>
        </p:grpSpPr>
        <p:sp>
          <p:nvSpPr>
            <p:cNvPr id="50" name="Rectangle 49"/>
            <p:cNvSpPr/>
            <p:nvPr/>
          </p:nvSpPr>
          <p:spPr>
            <a:xfrm>
              <a:off x="1520606" y="1486537"/>
              <a:ext cx="6174824" cy="10160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smtClean="0">
                  <a:solidFill>
                    <a:schemeClr val="tx1"/>
                  </a:solidFill>
                </a:rPr>
                <a:t>ModuleDefinition</a:t>
              </a:r>
              <a:r>
                <a:rPr lang="en-US" b="1" dirty="0" smtClean="0">
                  <a:solidFill>
                    <a:schemeClr val="tx1"/>
                  </a:solidFill>
                </a:rPr>
                <a:t>: </a:t>
              </a:r>
              <a:r>
                <a:rPr lang="en-US" dirty="0" err="1" smtClean="0">
                  <a:solidFill>
                    <a:schemeClr val="tx1"/>
                  </a:solidFill>
                </a:rPr>
                <a:t>AraInducedGFP</a:t>
              </a:r>
              <a:endParaRPr lang="en-US" dirty="0" smtClean="0">
                <a:solidFill>
                  <a:schemeClr val="tx1"/>
                </a:solidFill>
              </a:endParaRPr>
            </a:p>
            <a:p>
              <a:pPr marL="457200" indent="-457200"/>
              <a:endParaRPr lang="en-US" dirty="0">
                <a:solidFill>
                  <a:schemeClr val="tx1"/>
                </a:solidFill>
              </a:endParaRPr>
            </a:p>
          </p:txBody>
        </p:sp>
        <p:sp>
          <p:nvSpPr>
            <p:cNvPr id="73" name="Rectangle 72"/>
            <p:cNvSpPr/>
            <p:nvPr/>
          </p:nvSpPr>
          <p:spPr>
            <a:xfrm>
              <a:off x="260355" y="2853761"/>
              <a:ext cx="1435100" cy="406400"/>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Module</a:t>
              </a:r>
              <a:endParaRPr lang="en-US" dirty="0">
                <a:solidFill>
                  <a:schemeClr val="tx1"/>
                </a:solidFill>
              </a:endParaRPr>
            </a:p>
          </p:txBody>
        </p:sp>
        <p:sp>
          <p:nvSpPr>
            <p:cNvPr id="74" name="Rectangle 73"/>
            <p:cNvSpPr/>
            <p:nvPr/>
          </p:nvSpPr>
          <p:spPr>
            <a:xfrm>
              <a:off x="7494983" y="2853761"/>
              <a:ext cx="1435100" cy="406400"/>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Module</a:t>
              </a:r>
              <a:endParaRPr lang="en-US" dirty="0">
                <a:solidFill>
                  <a:schemeClr val="tx1"/>
                </a:solidFill>
              </a:endParaRPr>
            </a:p>
          </p:txBody>
        </p:sp>
        <p:cxnSp>
          <p:nvCxnSpPr>
            <p:cNvPr id="115" name="Straight Arrow Connector 54"/>
            <p:cNvCxnSpPr>
              <a:stCxn id="50" idx="1"/>
              <a:endCxn id="73" idx="0"/>
            </p:cNvCxnSpPr>
            <p:nvPr/>
          </p:nvCxnSpPr>
          <p:spPr>
            <a:xfrm rot="10800000" flipV="1">
              <a:off x="977906" y="1994537"/>
              <a:ext cx="542701" cy="859224"/>
            </a:xfrm>
            <a:prstGeom prst="bentConnector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54"/>
            <p:cNvCxnSpPr>
              <a:stCxn id="73" idx="3"/>
              <a:endCxn id="35" idx="0"/>
            </p:cNvCxnSpPr>
            <p:nvPr/>
          </p:nvCxnSpPr>
          <p:spPr>
            <a:xfrm>
              <a:off x="1695455" y="3056961"/>
              <a:ext cx="495300" cy="539674"/>
            </a:xfrm>
            <a:prstGeom prst="bentConnector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54"/>
            <p:cNvCxnSpPr>
              <a:stCxn id="74" idx="1"/>
              <a:endCxn id="14" idx="0"/>
            </p:cNvCxnSpPr>
            <p:nvPr/>
          </p:nvCxnSpPr>
          <p:spPr>
            <a:xfrm rot="10800000" flipV="1">
              <a:off x="6999683" y="3056960"/>
              <a:ext cx="495300" cy="569709"/>
            </a:xfrm>
            <a:prstGeom prst="bentConnector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657170" y="2808733"/>
              <a:ext cx="901209" cy="307777"/>
            </a:xfrm>
            <a:prstGeom prst="rect">
              <a:avLst/>
            </a:prstGeom>
            <a:noFill/>
          </p:spPr>
          <p:txBody>
            <a:bodyPr wrap="none" rtlCol="0">
              <a:spAutoFit/>
            </a:bodyPr>
            <a:lstStyle/>
            <a:p>
              <a:r>
                <a:rPr lang="en-US" sz="1400" dirty="0" smtClean="0">
                  <a:solidFill>
                    <a:schemeClr val="accent4">
                      <a:lumMod val="75000"/>
                    </a:schemeClr>
                  </a:solidFill>
                </a:rPr>
                <a:t>definition</a:t>
              </a:r>
              <a:endParaRPr lang="en-US" sz="1400" dirty="0">
                <a:solidFill>
                  <a:schemeClr val="accent4">
                    <a:lumMod val="75000"/>
                  </a:schemeClr>
                </a:solidFill>
              </a:endParaRPr>
            </a:p>
          </p:txBody>
        </p:sp>
        <p:sp>
          <p:nvSpPr>
            <p:cNvPr id="168" name="TextBox 167"/>
            <p:cNvSpPr txBox="1"/>
            <p:nvPr/>
          </p:nvSpPr>
          <p:spPr>
            <a:xfrm>
              <a:off x="6660241" y="2808733"/>
              <a:ext cx="901209" cy="307777"/>
            </a:xfrm>
            <a:prstGeom prst="rect">
              <a:avLst/>
            </a:prstGeom>
            <a:noFill/>
          </p:spPr>
          <p:txBody>
            <a:bodyPr wrap="none" rtlCol="0">
              <a:spAutoFit/>
            </a:bodyPr>
            <a:lstStyle/>
            <a:p>
              <a:r>
                <a:rPr lang="en-US" sz="1400" dirty="0" smtClean="0">
                  <a:solidFill>
                    <a:schemeClr val="accent4">
                      <a:lumMod val="75000"/>
                    </a:schemeClr>
                  </a:solidFill>
                </a:rPr>
                <a:t>definition</a:t>
              </a:r>
              <a:endParaRPr lang="en-US" sz="1400" dirty="0">
                <a:solidFill>
                  <a:schemeClr val="accent4">
                    <a:lumMod val="75000"/>
                  </a:schemeClr>
                </a:solidFill>
              </a:endParaRPr>
            </a:p>
          </p:txBody>
        </p:sp>
        <p:sp>
          <p:nvSpPr>
            <p:cNvPr id="169" name="TextBox 168"/>
            <p:cNvSpPr txBox="1"/>
            <p:nvPr/>
          </p:nvSpPr>
          <p:spPr>
            <a:xfrm>
              <a:off x="839942" y="1726349"/>
              <a:ext cx="750526" cy="307777"/>
            </a:xfrm>
            <a:prstGeom prst="rect">
              <a:avLst/>
            </a:prstGeom>
            <a:noFill/>
          </p:spPr>
          <p:txBody>
            <a:bodyPr wrap="none" rtlCol="0">
              <a:spAutoFit/>
            </a:bodyPr>
            <a:lstStyle/>
            <a:p>
              <a:r>
                <a:rPr lang="en-US" sz="1400" smtClean="0">
                  <a:solidFill>
                    <a:schemeClr val="accent4">
                      <a:lumMod val="75000"/>
                    </a:schemeClr>
                  </a:solidFill>
                </a:rPr>
                <a:t>module</a:t>
              </a:r>
              <a:endParaRPr lang="en-US" sz="1400" dirty="0">
                <a:solidFill>
                  <a:schemeClr val="accent4">
                    <a:lumMod val="75000"/>
                  </a:schemeClr>
                </a:solidFill>
              </a:endParaRPr>
            </a:p>
          </p:txBody>
        </p:sp>
        <p:sp>
          <p:nvSpPr>
            <p:cNvPr id="170" name="TextBox 169"/>
            <p:cNvSpPr txBox="1"/>
            <p:nvPr/>
          </p:nvSpPr>
          <p:spPr>
            <a:xfrm>
              <a:off x="7659164" y="1726349"/>
              <a:ext cx="750526" cy="307777"/>
            </a:xfrm>
            <a:prstGeom prst="rect">
              <a:avLst/>
            </a:prstGeom>
            <a:noFill/>
          </p:spPr>
          <p:txBody>
            <a:bodyPr wrap="none" rtlCol="0">
              <a:spAutoFit/>
            </a:bodyPr>
            <a:lstStyle/>
            <a:p>
              <a:r>
                <a:rPr lang="en-US" sz="1400" smtClean="0">
                  <a:solidFill>
                    <a:schemeClr val="accent4">
                      <a:lumMod val="75000"/>
                    </a:schemeClr>
                  </a:solidFill>
                </a:rPr>
                <a:t>module</a:t>
              </a:r>
              <a:endParaRPr lang="en-US" sz="1400" dirty="0">
                <a:solidFill>
                  <a:schemeClr val="accent4">
                    <a:lumMod val="75000"/>
                  </a:schemeClr>
                </a:solidFill>
              </a:endParaRPr>
            </a:p>
          </p:txBody>
        </p:sp>
        <p:cxnSp>
          <p:nvCxnSpPr>
            <p:cNvPr id="191" name="Straight Arrow Connector 54"/>
            <p:cNvCxnSpPr/>
            <p:nvPr/>
          </p:nvCxnSpPr>
          <p:spPr>
            <a:xfrm>
              <a:off x="7695430" y="1994537"/>
              <a:ext cx="517103" cy="859224"/>
            </a:xfrm>
            <a:prstGeom prst="bentConnector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0" y="0"/>
            <a:ext cx="9143999" cy="1981200"/>
          </a:xfrm>
        </p:spPr>
        <p:txBody>
          <a:bodyPr/>
          <a:lstStyle/>
          <a:p>
            <a:r>
              <a:rPr lang="en-US" b="1" dirty="0" smtClean="0"/>
              <a:t>Composing Modules</a:t>
            </a:r>
            <a:endParaRPr lang="en-US" b="1" dirty="0"/>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28</a:t>
            </a:fld>
            <a:endParaRPr lang="en-US" sz="1400" b="1"/>
          </a:p>
        </p:txBody>
      </p:sp>
      <p:grpSp>
        <p:nvGrpSpPr>
          <p:cNvPr id="107" name="Group 106"/>
          <p:cNvGrpSpPr/>
          <p:nvPr/>
        </p:nvGrpSpPr>
        <p:grpSpPr>
          <a:xfrm>
            <a:off x="5069283" y="3626670"/>
            <a:ext cx="3860800" cy="1157762"/>
            <a:chOff x="4978400" y="4991100"/>
            <a:chExt cx="3860800" cy="1157762"/>
          </a:xfrm>
        </p:grpSpPr>
        <p:sp>
          <p:nvSpPr>
            <p:cNvPr id="14" name="Rectangle 13"/>
            <p:cNvSpPr/>
            <p:nvPr/>
          </p:nvSpPr>
          <p:spPr>
            <a:xfrm>
              <a:off x="4978400" y="4991100"/>
              <a:ext cx="3860800" cy="10160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smtClean="0">
                  <a:solidFill>
                    <a:schemeClr val="tx1"/>
                  </a:solidFill>
                </a:rPr>
                <a:t>ModuleDefinition</a:t>
              </a:r>
              <a:r>
                <a:rPr lang="en-US" b="1" dirty="0" smtClean="0">
                  <a:solidFill>
                    <a:schemeClr val="tx1"/>
                  </a:solidFill>
                </a:rPr>
                <a:t>: </a:t>
              </a:r>
              <a:r>
                <a:rPr lang="en-US" dirty="0" smtClean="0">
                  <a:solidFill>
                    <a:schemeClr val="tx1"/>
                  </a:solidFill>
                </a:rPr>
                <a:t>iGEM#M-I13504</a:t>
              </a:r>
            </a:p>
            <a:p>
              <a:pPr marL="457200" indent="-457200"/>
              <a:endParaRPr lang="en-US" dirty="0">
                <a:solidFill>
                  <a:schemeClr val="tx1"/>
                </a:solidFill>
              </a:endParaRPr>
            </a:p>
          </p:txBody>
        </p:sp>
        <p:grpSp>
          <p:nvGrpSpPr>
            <p:cNvPr id="17" name="Group 16"/>
            <p:cNvGrpSpPr/>
            <p:nvPr/>
          </p:nvGrpSpPr>
          <p:grpSpPr>
            <a:xfrm>
              <a:off x="5621074" y="5615462"/>
              <a:ext cx="2019300" cy="533400"/>
              <a:chOff x="1234548" y="5067300"/>
              <a:chExt cx="2019300" cy="533400"/>
            </a:xfrm>
          </p:grpSpPr>
          <p:cxnSp>
            <p:nvCxnSpPr>
              <p:cNvPr id="30" name="Straight Connector 29"/>
              <p:cNvCxnSpPr/>
              <p:nvPr/>
            </p:nvCxnSpPr>
            <p:spPr>
              <a:xfrm>
                <a:off x="1234548" y="5422900"/>
                <a:ext cx="2019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hord 30"/>
              <p:cNvSpPr/>
              <p:nvPr/>
            </p:nvSpPr>
            <p:spPr>
              <a:xfrm>
                <a:off x="1386948"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entagon 31"/>
              <p:cNvSpPr/>
              <p:nvPr/>
            </p:nvSpPr>
            <p:spPr>
              <a:xfrm>
                <a:off x="1990198"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Up Arrow 32"/>
              <p:cNvSpPr/>
              <p:nvPr/>
            </p:nvSpPr>
            <p:spPr>
              <a:xfrm rot="10800000">
                <a:off x="2828398"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un 18"/>
            <p:cNvSpPr/>
            <p:nvPr/>
          </p:nvSpPr>
          <p:spPr>
            <a:xfrm>
              <a:off x="7857292" y="5279107"/>
              <a:ext cx="589840" cy="589840"/>
            </a:xfrm>
            <a:prstGeom prst="sun">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smtClean="0">
                  <a:solidFill>
                    <a:schemeClr val="accent2">
                      <a:lumMod val="50000"/>
                    </a:schemeClr>
                  </a:solidFill>
                </a:rPr>
                <a:t>GFP</a:t>
              </a:r>
              <a:endParaRPr lang="en-US" sz="1400" dirty="0">
                <a:solidFill>
                  <a:schemeClr val="accent2">
                    <a:lumMod val="50000"/>
                  </a:schemeClr>
                </a:solidFill>
              </a:endParaRPr>
            </a:p>
          </p:txBody>
        </p:sp>
        <p:cxnSp>
          <p:nvCxnSpPr>
            <p:cNvPr id="20" name="Straight Arrow Connector 54"/>
            <p:cNvCxnSpPr/>
            <p:nvPr/>
          </p:nvCxnSpPr>
          <p:spPr>
            <a:xfrm rot="5400000" flipH="1" flipV="1">
              <a:off x="7174615" y="5031662"/>
              <a:ext cx="201834" cy="116896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6519332" y="5726656"/>
            <a:ext cx="2410751" cy="1016000"/>
            <a:chOff x="4274874" y="6174261"/>
            <a:chExt cx="2410751" cy="1016000"/>
          </a:xfrm>
        </p:grpSpPr>
        <p:sp>
          <p:nvSpPr>
            <p:cNvPr id="76" name="Rectangle 75"/>
            <p:cNvSpPr/>
            <p:nvPr/>
          </p:nvSpPr>
          <p:spPr>
            <a:xfrm>
              <a:off x="4274874" y="6174261"/>
              <a:ext cx="2410751"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a:solidFill>
                    <a:schemeClr val="tx1"/>
                  </a:solidFill>
                </a:rPr>
                <a:t>iGEM#I13504</a:t>
              </a:r>
              <a:endParaRPr lang="en-US" dirty="0" smtClean="0">
                <a:solidFill>
                  <a:schemeClr val="tx1"/>
                </a:solidFill>
              </a:endParaRPr>
            </a:p>
            <a:p>
              <a:pPr marL="457200" indent="-457200"/>
              <a:endParaRPr lang="en-US" dirty="0">
                <a:solidFill>
                  <a:schemeClr val="tx1"/>
                </a:solidFill>
              </a:endParaRPr>
            </a:p>
          </p:txBody>
        </p:sp>
        <p:grpSp>
          <p:nvGrpSpPr>
            <p:cNvPr id="77" name="Group 76"/>
            <p:cNvGrpSpPr/>
            <p:nvPr/>
          </p:nvGrpSpPr>
          <p:grpSpPr>
            <a:xfrm>
              <a:off x="4415783" y="6656861"/>
              <a:ext cx="2019300" cy="533400"/>
              <a:chOff x="3581400" y="5067300"/>
              <a:chExt cx="2019300" cy="533400"/>
            </a:xfrm>
          </p:grpSpPr>
          <p:cxnSp>
            <p:nvCxnSpPr>
              <p:cNvPr id="78" name="Straight Connector 77"/>
              <p:cNvCxnSpPr/>
              <p:nvPr/>
            </p:nvCxnSpPr>
            <p:spPr>
              <a:xfrm>
                <a:off x="3581400" y="5422900"/>
                <a:ext cx="2019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Chord 78"/>
              <p:cNvSpPr/>
              <p:nvPr/>
            </p:nvSpPr>
            <p:spPr>
              <a:xfrm>
                <a:off x="3733800"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entagon 79"/>
              <p:cNvSpPr/>
              <p:nvPr/>
            </p:nvSpPr>
            <p:spPr>
              <a:xfrm>
                <a:off x="4337050"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Left-Right-Up Arrow 80"/>
              <p:cNvSpPr/>
              <p:nvPr/>
            </p:nvSpPr>
            <p:spPr>
              <a:xfrm rot="10800000">
                <a:off x="5175250"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8" name="Group 187"/>
          <p:cNvGrpSpPr/>
          <p:nvPr/>
        </p:nvGrpSpPr>
        <p:grpSpPr>
          <a:xfrm>
            <a:off x="3932550" y="2471569"/>
            <a:ext cx="2552253" cy="2379720"/>
            <a:chOff x="3932550" y="2471569"/>
            <a:chExt cx="2552253" cy="2379720"/>
          </a:xfrm>
        </p:grpSpPr>
        <p:sp>
          <p:nvSpPr>
            <p:cNvPr id="104" name="Rectangle 103"/>
            <p:cNvSpPr/>
            <p:nvPr/>
          </p:nvSpPr>
          <p:spPr>
            <a:xfrm>
              <a:off x="3932550" y="2799984"/>
              <a:ext cx="1350937" cy="513955"/>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Functional Component</a:t>
              </a:r>
              <a:endParaRPr lang="en-US" dirty="0">
                <a:solidFill>
                  <a:schemeClr val="tx1"/>
                </a:solidFill>
              </a:endParaRPr>
            </a:p>
          </p:txBody>
        </p:sp>
        <p:sp>
          <p:nvSpPr>
            <p:cNvPr id="116" name="TextBox 115"/>
            <p:cNvSpPr txBox="1"/>
            <p:nvPr/>
          </p:nvSpPr>
          <p:spPr>
            <a:xfrm>
              <a:off x="4615985" y="3303609"/>
              <a:ext cx="901209" cy="307777"/>
            </a:xfrm>
            <a:prstGeom prst="rect">
              <a:avLst/>
            </a:prstGeom>
            <a:noFill/>
          </p:spPr>
          <p:txBody>
            <a:bodyPr wrap="none" rtlCol="0">
              <a:spAutoFit/>
            </a:bodyPr>
            <a:lstStyle/>
            <a:p>
              <a:r>
                <a:rPr lang="en-US" sz="1400" dirty="0" smtClean="0">
                  <a:solidFill>
                    <a:schemeClr val="accent4">
                      <a:lumMod val="75000"/>
                    </a:schemeClr>
                  </a:solidFill>
                </a:rPr>
                <a:t>definition</a:t>
              </a:r>
              <a:endParaRPr lang="en-US" sz="1400" dirty="0">
                <a:solidFill>
                  <a:schemeClr val="accent4">
                    <a:lumMod val="75000"/>
                  </a:schemeClr>
                </a:solidFill>
              </a:endParaRPr>
            </a:p>
          </p:txBody>
        </p:sp>
        <p:cxnSp>
          <p:nvCxnSpPr>
            <p:cNvPr id="117" name="Straight Arrow Connector 54"/>
            <p:cNvCxnSpPr>
              <a:stCxn id="50" idx="2"/>
              <a:endCxn id="104" idx="0"/>
            </p:cNvCxnSpPr>
            <p:nvPr/>
          </p:nvCxnSpPr>
          <p:spPr>
            <a:xfrm>
              <a:off x="4608018" y="2502537"/>
              <a:ext cx="1" cy="29744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648199" y="2471569"/>
              <a:ext cx="1836604" cy="307777"/>
            </a:xfrm>
            <a:prstGeom prst="rect">
              <a:avLst/>
            </a:prstGeom>
            <a:noFill/>
          </p:spPr>
          <p:txBody>
            <a:bodyPr wrap="square" rtlCol="0">
              <a:spAutoFit/>
            </a:bodyPr>
            <a:lstStyle/>
            <a:p>
              <a:r>
                <a:rPr lang="en-US" sz="1400" smtClean="0">
                  <a:solidFill>
                    <a:schemeClr val="accent4">
                      <a:lumMod val="75000"/>
                    </a:schemeClr>
                  </a:solidFill>
                </a:rPr>
                <a:t>functionalComponent</a:t>
              </a:r>
              <a:endParaRPr lang="en-US" sz="1400" dirty="0">
                <a:solidFill>
                  <a:schemeClr val="accent4">
                    <a:lumMod val="75000"/>
                  </a:schemeClr>
                </a:solidFill>
              </a:endParaRPr>
            </a:p>
          </p:txBody>
        </p:sp>
        <p:cxnSp>
          <p:nvCxnSpPr>
            <p:cNvPr id="121" name="Straight Arrow Connector 54"/>
            <p:cNvCxnSpPr>
              <a:stCxn id="104" idx="2"/>
              <a:endCxn id="91" idx="0"/>
            </p:cNvCxnSpPr>
            <p:nvPr/>
          </p:nvCxnSpPr>
          <p:spPr>
            <a:xfrm>
              <a:off x="4608019" y="3313939"/>
              <a:ext cx="0" cy="153735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43" name="Rectangle 142"/>
          <p:cNvSpPr/>
          <p:nvPr/>
        </p:nvSpPr>
        <p:spPr>
          <a:xfrm>
            <a:off x="7265010" y="4868919"/>
            <a:ext cx="1350937" cy="513955"/>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Functional Component</a:t>
            </a:r>
            <a:endParaRPr lang="en-US" dirty="0">
              <a:solidFill>
                <a:schemeClr val="tx1"/>
              </a:solidFill>
            </a:endParaRPr>
          </a:p>
        </p:txBody>
      </p:sp>
      <p:sp>
        <p:nvSpPr>
          <p:cNvPr id="144" name="TextBox 143"/>
          <p:cNvSpPr txBox="1"/>
          <p:nvPr/>
        </p:nvSpPr>
        <p:spPr>
          <a:xfrm>
            <a:off x="6988605" y="4604751"/>
            <a:ext cx="1836604" cy="307777"/>
          </a:xfrm>
          <a:prstGeom prst="rect">
            <a:avLst/>
          </a:prstGeom>
          <a:noFill/>
        </p:spPr>
        <p:txBody>
          <a:bodyPr wrap="square" rtlCol="0">
            <a:spAutoFit/>
          </a:bodyPr>
          <a:lstStyle/>
          <a:p>
            <a:r>
              <a:rPr lang="en-US" sz="1400" smtClean="0">
                <a:solidFill>
                  <a:schemeClr val="accent4">
                    <a:lumMod val="75000"/>
                  </a:schemeClr>
                </a:solidFill>
              </a:rPr>
              <a:t>functionalComponent</a:t>
            </a:r>
            <a:endParaRPr lang="en-US" sz="1400" dirty="0">
              <a:solidFill>
                <a:schemeClr val="accent4">
                  <a:lumMod val="75000"/>
                </a:schemeClr>
              </a:solidFill>
            </a:endParaRPr>
          </a:p>
        </p:txBody>
      </p:sp>
      <p:cxnSp>
        <p:nvCxnSpPr>
          <p:cNvPr id="147" name="Straight Arrow Connector 54"/>
          <p:cNvCxnSpPr>
            <a:stCxn id="14" idx="2"/>
            <a:endCxn id="143" idx="1"/>
          </p:cNvCxnSpPr>
          <p:nvPr/>
        </p:nvCxnSpPr>
        <p:spPr>
          <a:xfrm rot="16200000" flipH="1">
            <a:off x="6890733" y="4751619"/>
            <a:ext cx="483227" cy="265327"/>
          </a:xfrm>
          <a:prstGeom prst="bentConnector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54"/>
          <p:cNvCxnSpPr>
            <a:stCxn id="143" idx="2"/>
            <a:endCxn id="76" idx="0"/>
          </p:cNvCxnSpPr>
          <p:nvPr/>
        </p:nvCxnSpPr>
        <p:spPr>
          <a:xfrm rot="5400000">
            <a:off x="7660703" y="5446880"/>
            <a:ext cx="343782" cy="215771"/>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a:xfrm>
            <a:off x="260355" y="3596635"/>
            <a:ext cx="3860800" cy="3118033"/>
            <a:chOff x="260355" y="3596635"/>
            <a:chExt cx="3860800" cy="3118033"/>
          </a:xfrm>
        </p:grpSpPr>
        <p:grpSp>
          <p:nvGrpSpPr>
            <p:cNvPr id="111" name="Group 110"/>
            <p:cNvGrpSpPr/>
            <p:nvPr/>
          </p:nvGrpSpPr>
          <p:grpSpPr>
            <a:xfrm>
              <a:off x="260355" y="5698668"/>
              <a:ext cx="1935428" cy="1016000"/>
              <a:chOff x="198172" y="6201722"/>
              <a:chExt cx="1935428" cy="1016000"/>
            </a:xfrm>
          </p:grpSpPr>
          <p:sp>
            <p:nvSpPr>
              <p:cNvPr id="83" name="Rectangle 82"/>
              <p:cNvSpPr/>
              <p:nvPr/>
            </p:nvSpPr>
            <p:spPr>
              <a:xfrm>
                <a:off x="198172" y="6201722"/>
                <a:ext cx="1935428"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smtClean="0">
                    <a:solidFill>
                      <a:schemeClr val="tx1"/>
                    </a:solidFill>
                  </a:rPr>
                  <a:t>iGEM#I13453</a:t>
                </a:r>
              </a:p>
              <a:p>
                <a:pPr marL="457200" indent="-457200"/>
                <a:endParaRPr lang="en-US" dirty="0">
                  <a:solidFill>
                    <a:schemeClr val="tx1"/>
                  </a:solidFill>
                </a:endParaRPr>
              </a:p>
            </p:txBody>
          </p:sp>
          <p:sp>
            <p:nvSpPr>
              <p:cNvPr id="89" name="Bent Arrow 88"/>
              <p:cNvSpPr/>
              <p:nvPr/>
            </p:nvSpPr>
            <p:spPr>
              <a:xfrm>
                <a:off x="991000" y="6570342"/>
                <a:ext cx="368300" cy="376237"/>
              </a:xfrm>
              <a:prstGeom prst="ben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0" name="Straight Connector 89"/>
              <p:cNvCxnSpPr/>
              <p:nvPr/>
            </p:nvCxnSpPr>
            <p:spPr>
              <a:xfrm>
                <a:off x="822725" y="6946579"/>
                <a:ext cx="6512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260355" y="3596635"/>
              <a:ext cx="3860800" cy="1157762"/>
              <a:chOff x="261276" y="4499228"/>
              <a:chExt cx="3860800" cy="1157762"/>
            </a:xfrm>
          </p:grpSpPr>
          <p:sp>
            <p:nvSpPr>
              <p:cNvPr id="35" name="Rectangle 34"/>
              <p:cNvSpPr/>
              <p:nvPr/>
            </p:nvSpPr>
            <p:spPr>
              <a:xfrm>
                <a:off x="261276" y="4499228"/>
                <a:ext cx="3860800" cy="10160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smtClean="0">
                    <a:solidFill>
                      <a:schemeClr val="tx1"/>
                    </a:solidFill>
                  </a:rPr>
                  <a:t>ModuleDefinition</a:t>
                </a:r>
                <a:r>
                  <a:rPr lang="en-US" b="1" dirty="0" smtClean="0">
                    <a:solidFill>
                      <a:schemeClr val="tx1"/>
                    </a:solidFill>
                  </a:rPr>
                  <a:t>: </a:t>
                </a:r>
                <a:r>
                  <a:rPr lang="en-US" dirty="0" err="1" smtClean="0">
                    <a:solidFill>
                      <a:schemeClr val="tx1"/>
                    </a:solidFill>
                  </a:rPr>
                  <a:t>AraInduction</a:t>
                </a:r>
                <a:endParaRPr lang="en-US" dirty="0" smtClean="0">
                  <a:solidFill>
                    <a:schemeClr val="tx1"/>
                  </a:solidFill>
                </a:endParaRPr>
              </a:p>
              <a:p>
                <a:pPr marL="457200" indent="-457200"/>
                <a:endParaRPr lang="en-US" dirty="0">
                  <a:solidFill>
                    <a:schemeClr val="tx1"/>
                  </a:solidFill>
                </a:endParaRPr>
              </a:p>
            </p:txBody>
          </p:sp>
          <p:cxnSp>
            <p:nvCxnSpPr>
              <p:cNvPr id="39" name="Straight Connector 38"/>
              <p:cNvCxnSpPr/>
              <p:nvPr/>
            </p:nvCxnSpPr>
            <p:spPr>
              <a:xfrm>
                <a:off x="526344" y="5479190"/>
                <a:ext cx="23749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Pentagon 40"/>
              <p:cNvSpPr/>
              <p:nvPr/>
            </p:nvSpPr>
            <p:spPr>
              <a:xfrm>
                <a:off x="1659600" y="522519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Left-Right-Up Arrow 41"/>
              <p:cNvSpPr/>
              <p:nvPr/>
            </p:nvSpPr>
            <p:spPr>
              <a:xfrm rot="10800000">
                <a:off x="2497800" y="512359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54"/>
              <p:cNvCxnSpPr>
                <a:endCxn id="44" idx="0"/>
              </p:cNvCxnSpPr>
              <p:nvPr/>
            </p:nvCxnSpPr>
            <p:spPr>
              <a:xfrm flipV="1">
                <a:off x="1973925" y="5100571"/>
                <a:ext cx="1528280" cy="124619"/>
              </a:xfrm>
              <a:prstGeom prst="bentConnector4">
                <a:avLst>
                  <a:gd name="adj1" fmla="val 244"/>
                  <a:gd name="adj2" fmla="val 24267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Bent Arrow 43"/>
              <p:cNvSpPr/>
              <p:nvPr/>
            </p:nvSpPr>
            <p:spPr>
              <a:xfrm>
                <a:off x="3225980" y="5100571"/>
                <a:ext cx="368300" cy="376237"/>
              </a:xfrm>
              <a:prstGeom prst="ben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Straight Arrow Connector 54"/>
              <p:cNvCxnSpPr>
                <a:stCxn id="46" idx="6"/>
              </p:cNvCxnSpPr>
              <p:nvPr/>
            </p:nvCxnSpPr>
            <p:spPr>
              <a:xfrm>
                <a:off x="1777891" y="4961505"/>
                <a:ext cx="185286" cy="484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57705" y="5476808"/>
                <a:ext cx="6512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Chord 39"/>
              <p:cNvSpPr/>
              <p:nvPr/>
            </p:nvSpPr>
            <p:spPr>
              <a:xfrm>
                <a:off x="1056350" y="525059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Bent Arrow 42"/>
              <p:cNvSpPr/>
              <p:nvPr/>
            </p:nvSpPr>
            <p:spPr>
              <a:xfrm>
                <a:off x="622700" y="5084217"/>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45"/>
              <p:cNvSpPr/>
              <p:nvPr/>
            </p:nvSpPr>
            <p:spPr>
              <a:xfrm>
                <a:off x="1329997" y="4840855"/>
                <a:ext cx="447894" cy="241300"/>
              </a:xfrm>
              <a:prstGeom prst="ellips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smtClean="0">
                    <a:solidFill>
                      <a:schemeClr val="tx1"/>
                    </a:solidFill>
                  </a:rPr>
                  <a:t>Ara</a:t>
                </a:r>
                <a:endParaRPr lang="en-US" sz="1400" dirty="0">
                  <a:solidFill>
                    <a:schemeClr val="tx1"/>
                  </a:solidFill>
                </a:endParaRPr>
              </a:p>
            </p:txBody>
          </p:sp>
        </p:grpSp>
        <p:sp>
          <p:nvSpPr>
            <p:cNvPr id="142" name="Rectangle 141"/>
            <p:cNvSpPr/>
            <p:nvPr/>
          </p:nvSpPr>
          <p:spPr>
            <a:xfrm>
              <a:off x="422164" y="4868919"/>
              <a:ext cx="1350937" cy="513955"/>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Functional Component</a:t>
              </a:r>
              <a:endParaRPr lang="en-US" dirty="0">
                <a:solidFill>
                  <a:schemeClr val="tx1"/>
                </a:solidFill>
              </a:endParaRPr>
            </a:p>
          </p:txBody>
        </p:sp>
        <p:cxnSp>
          <p:nvCxnSpPr>
            <p:cNvPr id="146" name="Straight Arrow Connector 54"/>
            <p:cNvCxnSpPr>
              <a:stCxn id="35" idx="2"/>
              <a:endCxn id="142" idx="3"/>
            </p:cNvCxnSpPr>
            <p:nvPr/>
          </p:nvCxnSpPr>
          <p:spPr>
            <a:xfrm rot="5400000">
              <a:off x="1725297" y="4660439"/>
              <a:ext cx="513262" cy="417654"/>
            </a:xfrm>
            <a:prstGeom prst="bentConnector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199338" y="4581232"/>
              <a:ext cx="1836604" cy="307777"/>
            </a:xfrm>
            <a:prstGeom prst="rect">
              <a:avLst/>
            </a:prstGeom>
            <a:noFill/>
          </p:spPr>
          <p:txBody>
            <a:bodyPr wrap="square" rtlCol="0">
              <a:spAutoFit/>
            </a:bodyPr>
            <a:lstStyle/>
            <a:p>
              <a:r>
                <a:rPr lang="en-US" sz="1400" smtClean="0">
                  <a:solidFill>
                    <a:schemeClr val="accent4">
                      <a:lumMod val="75000"/>
                    </a:schemeClr>
                  </a:solidFill>
                </a:rPr>
                <a:t>functionalComponent</a:t>
              </a:r>
              <a:endParaRPr lang="en-US" sz="1400" dirty="0">
                <a:solidFill>
                  <a:schemeClr val="accent4">
                    <a:lumMod val="75000"/>
                  </a:schemeClr>
                </a:solidFill>
              </a:endParaRPr>
            </a:p>
          </p:txBody>
        </p:sp>
        <p:cxnSp>
          <p:nvCxnSpPr>
            <p:cNvPr id="161" name="Straight Arrow Connector 54"/>
            <p:cNvCxnSpPr>
              <a:stCxn id="142" idx="2"/>
              <a:endCxn id="83" idx="0"/>
            </p:cNvCxnSpPr>
            <p:nvPr/>
          </p:nvCxnSpPr>
          <p:spPr>
            <a:xfrm rot="16200000" flipH="1">
              <a:off x="1004954" y="5475553"/>
              <a:ext cx="315794" cy="130436"/>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1199288" y="5360529"/>
              <a:ext cx="901209" cy="307777"/>
            </a:xfrm>
            <a:prstGeom prst="rect">
              <a:avLst/>
            </a:prstGeom>
            <a:noFill/>
          </p:spPr>
          <p:txBody>
            <a:bodyPr wrap="none" rtlCol="0">
              <a:spAutoFit/>
            </a:bodyPr>
            <a:lstStyle/>
            <a:p>
              <a:r>
                <a:rPr lang="en-US" sz="1400" dirty="0" smtClean="0">
                  <a:solidFill>
                    <a:schemeClr val="accent4">
                      <a:lumMod val="75000"/>
                    </a:schemeClr>
                  </a:solidFill>
                </a:rPr>
                <a:t>definition</a:t>
              </a:r>
              <a:endParaRPr lang="en-US" sz="1400" dirty="0">
                <a:solidFill>
                  <a:schemeClr val="accent4">
                    <a:lumMod val="75000"/>
                  </a:schemeClr>
                </a:solidFill>
              </a:endParaRPr>
            </a:p>
          </p:txBody>
        </p:sp>
      </p:grpSp>
      <p:sp>
        <p:nvSpPr>
          <p:cNvPr id="166" name="TextBox 165"/>
          <p:cNvSpPr txBox="1"/>
          <p:nvPr/>
        </p:nvSpPr>
        <p:spPr>
          <a:xfrm>
            <a:off x="7906907" y="5342838"/>
            <a:ext cx="901209" cy="307777"/>
          </a:xfrm>
          <a:prstGeom prst="rect">
            <a:avLst/>
          </a:prstGeom>
          <a:noFill/>
        </p:spPr>
        <p:txBody>
          <a:bodyPr wrap="none" rtlCol="0">
            <a:spAutoFit/>
          </a:bodyPr>
          <a:lstStyle/>
          <a:p>
            <a:r>
              <a:rPr lang="en-US" sz="1400" dirty="0" smtClean="0">
                <a:solidFill>
                  <a:schemeClr val="accent4">
                    <a:lumMod val="75000"/>
                  </a:schemeClr>
                </a:solidFill>
              </a:rPr>
              <a:t>definition</a:t>
            </a:r>
            <a:endParaRPr lang="en-US" sz="1400" dirty="0">
              <a:solidFill>
                <a:schemeClr val="accent4">
                  <a:lumMod val="75000"/>
                </a:schemeClr>
              </a:solidFill>
            </a:endParaRPr>
          </a:p>
        </p:txBody>
      </p:sp>
      <p:grpSp>
        <p:nvGrpSpPr>
          <p:cNvPr id="189" name="Group 188"/>
          <p:cNvGrpSpPr/>
          <p:nvPr/>
        </p:nvGrpSpPr>
        <p:grpSpPr>
          <a:xfrm>
            <a:off x="1785674" y="1774544"/>
            <a:ext cx="5821009" cy="869755"/>
            <a:chOff x="1785674" y="1774544"/>
            <a:chExt cx="5821009" cy="869755"/>
          </a:xfrm>
        </p:grpSpPr>
        <p:cxnSp>
          <p:nvCxnSpPr>
            <p:cNvPr id="51" name="Straight Connector 50"/>
            <p:cNvCxnSpPr/>
            <p:nvPr/>
          </p:nvCxnSpPr>
          <p:spPr>
            <a:xfrm>
              <a:off x="1785674" y="2466499"/>
              <a:ext cx="23875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Chord 51"/>
            <p:cNvSpPr/>
            <p:nvPr/>
          </p:nvSpPr>
          <p:spPr>
            <a:xfrm>
              <a:off x="2315680" y="2237899"/>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entagon 52"/>
            <p:cNvSpPr/>
            <p:nvPr/>
          </p:nvSpPr>
          <p:spPr>
            <a:xfrm>
              <a:off x="2918930" y="2212499"/>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Left-Right-Up Arrow 53"/>
            <p:cNvSpPr/>
            <p:nvPr/>
          </p:nvSpPr>
          <p:spPr>
            <a:xfrm rot="10800000">
              <a:off x="3757130" y="2110899"/>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V="1">
              <a:off x="3233255" y="2087880"/>
              <a:ext cx="1528280" cy="124619"/>
            </a:xfrm>
            <a:prstGeom prst="bentConnector4">
              <a:avLst>
                <a:gd name="adj1" fmla="val 244"/>
                <a:gd name="adj2" fmla="val 24267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Bent Arrow 55"/>
            <p:cNvSpPr/>
            <p:nvPr/>
          </p:nvSpPr>
          <p:spPr>
            <a:xfrm>
              <a:off x="1882030" y="2071526"/>
              <a:ext cx="368300" cy="3762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Bent Arrow 56"/>
            <p:cNvSpPr/>
            <p:nvPr/>
          </p:nvSpPr>
          <p:spPr>
            <a:xfrm>
              <a:off x="4485310" y="2087880"/>
              <a:ext cx="368300" cy="376237"/>
            </a:xfrm>
            <a:prstGeom prst="ben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a:off x="2589327" y="1828164"/>
              <a:ext cx="447894" cy="241300"/>
            </a:xfrm>
            <a:prstGeom prst="ellips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smtClean="0">
                  <a:solidFill>
                    <a:schemeClr val="tx1"/>
                  </a:solidFill>
                </a:rPr>
                <a:t>Ara</a:t>
              </a:r>
              <a:endParaRPr lang="en-US" sz="1400" dirty="0">
                <a:solidFill>
                  <a:schemeClr val="tx1"/>
                </a:solidFill>
              </a:endParaRPr>
            </a:p>
          </p:txBody>
        </p:sp>
        <p:cxnSp>
          <p:nvCxnSpPr>
            <p:cNvPr id="59" name="Straight Arrow Connector 54"/>
            <p:cNvCxnSpPr/>
            <p:nvPr/>
          </p:nvCxnSpPr>
          <p:spPr>
            <a:xfrm>
              <a:off x="3037221" y="1948814"/>
              <a:ext cx="185286" cy="484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4343400" y="2110899"/>
              <a:ext cx="2456525" cy="533400"/>
              <a:chOff x="797323" y="5067300"/>
              <a:chExt cx="2456525" cy="533400"/>
            </a:xfrm>
          </p:grpSpPr>
          <p:cxnSp>
            <p:nvCxnSpPr>
              <p:cNvPr id="61" name="Straight Connector 60"/>
              <p:cNvCxnSpPr/>
              <p:nvPr/>
            </p:nvCxnSpPr>
            <p:spPr>
              <a:xfrm>
                <a:off x="797323" y="5422900"/>
                <a:ext cx="24565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hord 61"/>
              <p:cNvSpPr/>
              <p:nvPr/>
            </p:nvSpPr>
            <p:spPr>
              <a:xfrm>
                <a:off x="1386948"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entagon 62"/>
              <p:cNvSpPr/>
              <p:nvPr/>
            </p:nvSpPr>
            <p:spPr>
              <a:xfrm>
                <a:off x="1990198"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Right-Up Arrow 63"/>
              <p:cNvSpPr/>
              <p:nvPr/>
            </p:nvSpPr>
            <p:spPr>
              <a:xfrm rot="10800000">
                <a:off x="2828398"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Sun 64"/>
            <p:cNvSpPr/>
            <p:nvPr/>
          </p:nvSpPr>
          <p:spPr>
            <a:xfrm>
              <a:off x="7016843" y="1774544"/>
              <a:ext cx="589840" cy="589840"/>
            </a:xfrm>
            <a:prstGeom prst="sun">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smtClean="0">
                  <a:solidFill>
                    <a:schemeClr val="accent2">
                      <a:lumMod val="50000"/>
                    </a:schemeClr>
                  </a:solidFill>
                </a:rPr>
                <a:t>GFP</a:t>
              </a:r>
              <a:endParaRPr lang="en-US" sz="1400" dirty="0">
                <a:solidFill>
                  <a:schemeClr val="accent2">
                    <a:lumMod val="50000"/>
                  </a:schemeClr>
                </a:solidFill>
              </a:endParaRPr>
            </a:p>
          </p:txBody>
        </p:sp>
        <p:cxnSp>
          <p:nvCxnSpPr>
            <p:cNvPr id="66" name="Straight Arrow Connector 54"/>
            <p:cNvCxnSpPr/>
            <p:nvPr/>
          </p:nvCxnSpPr>
          <p:spPr>
            <a:xfrm rot="5400000" flipH="1" flipV="1">
              <a:off x="6334166" y="1527099"/>
              <a:ext cx="201834" cy="116896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7" name="Group 186"/>
          <p:cNvGrpSpPr/>
          <p:nvPr/>
        </p:nvGrpSpPr>
        <p:grpSpPr>
          <a:xfrm>
            <a:off x="2155575" y="4851289"/>
            <a:ext cx="4454256" cy="1841942"/>
            <a:chOff x="2155575" y="4851289"/>
            <a:chExt cx="4454256" cy="1841942"/>
          </a:xfrm>
        </p:grpSpPr>
        <p:grpSp>
          <p:nvGrpSpPr>
            <p:cNvPr id="110" name="Group 109"/>
            <p:cNvGrpSpPr/>
            <p:nvPr/>
          </p:nvGrpSpPr>
          <p:grpSpPr>
            <a:xfrm>
              <a:off x="3201976" y="4851289"/>
              <a:ext cx="2812085" cy="1018699"/>
              <a:chOff x="3162140" y="3708445"/>
              <a:chExt cx="2812085" cy="1018699"/>
            </a:xfrm>
          </p:grpSpPr>
          <p:sp>
            <p:nvSpPr>
              <p:cNvPr id="91" name="Rectangle 90"/>
              <p:cNvSpPr/>
              <p:nvPr/>
            </p:nvSpPr>
            <p:spPr>
              <a:xfrm>
                <a:off x="3162140" y="3708445"/>
                <a:ext cx="2812085" cy="101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CD: </a:t>
                </a:r>
                <a:r>
                  <a:rPr lang="en-US" dirty="0" err="1" smtClean="0">
                    <a:solidFill>
                      <a:schemeClr val="tx1"/>
                    </a:solidFill>
                  </a:rPr>
                  <a:t>pBAD</a:t>
                </a:r>
                <a:r>
                  <a:rPr lang="en-US" dirty="0" smtClean="0">
                    <a:solidFill>
                      <a:schemeClr val="tx1"/>
                    </a:solidFill>
                  </a:rPr>
                  <a:t>-GFP</a:t>
                </a:r>
              </a:p>
              <a:p>
                <a:pPr marL="457200" indent="-457200"/>
                <a:endParaRPr lang="en-US" dirty="0">
                  <a:solidFill>
                    <a:schemeClr val="tx1"/>
                  </a:solidFill>
                </a:endParaRPr>
              </a:p>
            </p:txBody>
          </p:sp>
          <p:sp>
            <p:nvSpPr>
              <p:cNvPr id="98" name="Bent Arrow 97"/>
              <p:cNvSpPr/>
              <p:nvPr/>
            </p:nvSpPr>
            <p:spPr>
              <a:xfrm>
                <a:off x="3432619" y="4170725"/>
                <a:ext cx="368300" cy="376237"/>
              </a:xfrm>
              <a:prstGeom prst="ben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9" name="Group 98"/>
              <p:cNvGrpSpPr/>
              <p:nvPr/>
            </p:nvGrpSpPr>
            <p:grpSpPr>
              <a:xfrm>
                <a:off x="3290709" y="4193744"/>
                <a:ext cx="2456525" cy="533400"/>
                <a:chOff x="797323" y="5067300"/>
                <a:chExt cx="2456525" cy="533400"/>
              </a:xfrm>
            </p:grpSpPr>
            <p:cxnSp>
              <p:nvCxnSpPr>
                <p:cNvPr id="100" name="Straight Connector 99"/>
                <p:cNvCxnSpPr/>
                <p:nvPr/>
              </p:nvCxnSpPr>
              <p:spPr>
                <a:xfrm>
                  <a:off x="797323" y="5422900"/>
                  <a:ext cx="24565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Chord 100"/>
                <p:cNvSpPr/>
                <p:nvPr/>
              </p:nvSpPr>
              <p:spPr>
                <a:xfrm>
                  <a:off x="1386948" y="5194300"/>
                  <a:ext cx="431800" cy="406400"/>
                </a:xfrm>
                <a:prstGeom prst="chord">
                  <a:avLst>
                    <a:gd name="adj1" fmla="val 10690026"/>
                    <a:gd name="adj2" fmla="val 214580"/>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Pentagon 101"/>
                <p:cNvSpPr/>
                <p:nvPr/>
              </p:nvSpPr>
              <p:spPr>
                <a:xfrm>
                  <a:off x="1990198" y="5168900"/>
                  <a:ext cx="742950" cy="228600"/>
                </a:xfrm>
                <a:prstGeom prst="homePlat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Left-Right-Up Arrow 102"/>
                <p:cNvSpPr/>
                <p:nvPr/>
              </p:nvSpPr>
              <p:spPr>
                <a:xfrm rot="10800000">
                  <a:off x="2828398" y="5067300"/>
                  <a:ext cx="311150" cy="330200"/>
                </a:xfrm>
                <a:prstGeom prst="leftRightUpArrow">
                  <a:avLst>
                    <a:gd name="adj1" fmla="val 18220"/>
                    <a:gd name="adj2" fmla="val 8051"/>
                    <a:gd name="adj3" fmla="val 0"/>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6" name="Rectangle 135"/>
            <p:cNvSpPr/>
            <p:nvPr/>
          </p:nvSpPr>
          <p:spPr>
            <a:xfrm>
              <a:off x="2593831" y="6286831"/>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sp>
          <p:nvSpPr>
            <p:cNvPr id="137" name="Rectangle 136"/>
            <p:cNvSpPr/>
            <p:nvPr/>
          </p:nvSpPr>
          <p:spPr>
            <a:xfrm>
              <a:off x="4669460" y="6286831"/>
              <a:ext cx="1435100" cy="406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Component</a:t>
              </a:r>
              <a:endParaRPr lang="en-US" dirty="0">
                <a:solidFill>
                  <a:schemeClr val="tx1"/>
                </a:solidFill>
              </a:endParaRPr>
            </a:p>
          </p:txBody>
        </p:sp>
        <p:sp>
          <p:nvSpPr>
            <p:cNvPr id="138" name="TextBox 137"/>
            <p:cNvSpPr txBox="1"/>
            <p:nvPr/>
          </p:nvSpPr>
          <p:spPr>
            <a:xfrm>
              <a:off x="5708622" y="5964693"/>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cxnSp>
          <p:nvCxnSpPr>
            <p:cNvPr id="139" name="Straight Arrow Connector 54"/>
            <p:cNvCxnSpPr>
              <a:stCxn id="137" idx="3"/>
              <a:endCxn id="76" idx="1"/>
            </p:cNvCxnSpPr>
            <p:nvPr/>
          </p:nvCxnSpPr>
          <p:spPr>
            <a:xfrm flipV="1">
              <a:off x="6104560" y="6234656"/>
              <a:ext cx="414772" cy="255375"/>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54"/>
            <p:cNvCxnSpPr>
              <a:stCxn id="91" idx="2"/>
              <a:endCxn id="137" idx="0"/>
            </p:cNvCxnSpPr>
            <p:nvPr/>
          </p:nvCxnSpPr>
          <p:spPr>
            <a:xfrm rot="16200000" flipH="1">
              <a:off x="4787743" y="5687564"/>
              <a:ext cx="419542" cy="778991"/>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613862" y="5810804"/>
              <a:ext cx="1040670" cy="307777"/>
            </a:xfrm>
            <a:prstGeom prst="rect">
              <a:avLst/>
            </a:prstGeom>
            <a:noFill/>
          </p:spPr>
          <p:txBody>
            <a:bodyPr wrap="square" rtlCol="0">
              <a:spAutoFit/>
            </a:bodyPr>
            <a:lstStyle/>
            <a:p>
              <a:r>
                <a:rPr lang="en-US" sz="1400" dirty="0" smtClean="0">
                  <a:solidFill>
                    <a:schemeClr val="accent1">
                      <a:lumMod val="75000"/>
                    </a:schemeClr>
                  </a:solidFill>
                </a:rPr>
                <a:t>component</a:t>
              </a:r>
              <a:endParaRPr lang="en-US" sz="1400" dirty="0">
                <a:solidFill>
                  <a:schemeClr val="accent1">
                    <a:lumMod val="75000"/>
                  </a:schemeClr>
                </a:solidFill>
              </a:endParaRPr>
            </a:p>
          </p:txBody>
        </p:sp>
        <p:cxnSp>
          <p:nvCxnSpPr>
            <p:cNvPr id="175" name="Straight Arrow Connector 54"/>
            <p:cNvCxnSpPr>
              <a:stCxn id="136" idx="1"/>
              <a:endCxn id="83" idx="3"/>
            </p:cNvCxnSpPr>
            <p:nvPr/>
          </p:nvCxnSpPr>
          <p:spPr>
            <a:xfrm rot="10800000">
              <a:off x="2195783" y="6206669"/>
              <a:ext cx="398048" cy="283363"/>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54"/>
            <p:cNvCxnSpPr>
              <a:stCxn id="91" idx="2"/>
              <a:endCxn id="136" idx="0"/>
            </p:cNvCxnSpPr>
            <p:nvPr/>
          </p:nvCxnSpPr>
          <p:spPr>
            <a:xfrm rot="5400000">
              <a:off x="3749929" y="5428741"/>
              <a:ext cx="419542" cy="1296638"/>
            </a:xfrm>
            <a:prstGeom prst="bentConnector3">
              <a:avLst>
                <a:gd name="adj1" fmla="val 50000"/>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2155575" y="5889345"/>
              <a:ext cx="901209" cy="307777"/>
            </a:xfrm>
            <a:prstGeom prst="rect">
              <a:avLst/>
            </a:prstGeom>
            <a:noFill/>
          </p:spPr>
          <p:txBody>
            <a:bodyPr wrap="none" rtlCol="0">
              <a:spAutoFit/>
            </a:bodyPr>
            <a:lstStyle/>
            <a:p>
              <a:r>
                <a:rPr lang="en-US" sz="1400" dirty="0" smtClean="0">
                  <a:solidFill>
                    <a:schemeClr val="accent1">
                      <a:lumMod val="75000"/>
                    </a:schemeClr>
                  </a:solidFill>
                </a:rPr>
                <a:t>definition</a:t>
              </a:r>
              <a:endParaRPr lang="en-US" sz="1400" dirty="0">
                <a:solidFill>
                  <a:schemeClr val="accent1">
                    <a:lumMod val="75000"/>
                  </a:schemeClr>
                </a:solidFill>
              </a:endParaRPr>
            </a:p>
          </p:txBody>
        </p:sp>
      </p:grpSp>
    </p:spTree>
    <p:extLst>
      <p:ext uri="{BB962C8B-B14F-4D97-AF65-F5344CB8AC3E}">
        <p14:creationId xmlns:p14="http://schemas.microsoft.com/office/powerpoint/2010/main" val="910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500"/>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gtEl>
                                        <p:attrNameLst>
                                          <p:attrName>style.visibility</p:attrName>
                                        </p:attrNameLst>
                                      </p:cBhvr>
                                      <p:to>
                                        <p:strVal val="visible"/>
                                      </p:to>
                                    </p:set>
                                    <p:animEffect transition="in" filter="fade">
                                      <p:cBhvr>
                                        <p:cTn id="17" dur="500"/>
                                        <p:tgtEl>
                                          <p:spTgt spid="1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8"/>
                                        </p:tgtEl>
                                        <p:attrNameLst>
                                          <p:attrName>style.visibility</p:attrName>
                                        </p:attrNameLst>
                                      </p:cBhvr>
                                      <p:to>
                                        <p:strVal val="visible"/>
                                      </p:to>
                                    </p:set>
                                    <p:animEffect transition="in" filter="fade">
                                      <p:cBhvr>
                                        <p:cTn id="22" dur="500"/>
                                        <p:tgtEl>
                                          <p:spTgt spid="18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9"/>
                                        </p:tgtEl>
                                        <p:attrNameLst>
                                          <p:attrName>style.visibility</p:attrName>
                                        </p:attrNameLst>
                                      </p:cBhvr>
                                      <p:to>
                                        <p:strVal val="visible"/>
                                      </p:to>
                                    </p:set>
                                    <p:animEffect transition="in" filter="fade">
                                      <p:cBhvr>
                                        <p:cTn id="2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Next up</a:t>
            </a:r>
            <a:r>
              <a:rPr lang="en-US" sz="3600" smtClean="0"/>
              <a:t>: </a:t>
            </a:r>
            <a:br>
              <a:rPr lang="en-US" sz="3600" smtClean="0"/>
            </a:br>
            <a:r>
              <a:rPr lang="en-US" sz="3600" dirty="0" smtClean="0"/>
              <a:t/>
            </a:r>
            <a:br>
              <a:rPr lang="en-US" sz="3600" dirty="0" smtClean="0"/>
            </a:br>
            <a:r>
              <a:rPr lang="en-US" sz="3600" dirty="0" smtClean="0"/>
              <a:t>libraries &amp; hands-on experience</a:t>
            </a:r>
            <a:endParaRPr lang="en-US" sz="3600" dirty="0"/>
          </a:p>
        </p:txBody>
      </p:sp>
      <p:sp>
        <p:nvSpPr>
          <p:cNvPr id="4" name="Slide Number Placeholder 3"/>
          <p:cNvSpPr>
            <a:spLocks noGrp="1"/>
          </p:cNvSpPr>
          <p:nvPr>
            <p:ph type="sldNum" sz="quarter" idx="12"/>
          </p:nvPr>
        </p:nvSpPr>
        <p:spPr/>
        <p:txBody>
          <a:bodyPr/>
          <a:lstStyle/>
          <a:p>
            <a:fld id="{0200C452-46A9-46DE-B3AC-9F1C16DAFCC5}" type="slidenum">
              <a:rPr lang="en-US" smtClean="0"/>
              <a:t>29</a:t>
            </a:fld>
            <a:endParaRPr lang="en-US"/>
          </a:p>
        </p:txBody>
      </p:sp>
    </p:spTree>
    <p:extLst>
      <p:ext uri="{BB962C8B-B14F-4D97-AF65-F5344CB8AC3E}">
        <p14:creationId xmlns:p14="http://schemas.microsoft.com/office/powerpoint/2010/main" val="178481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0" y="1314751"/>
            <a:ext cx="8305799" cy="4154983"/>
          </a:xfrm>
          <a:prstGeom prst="rect">
            <a:avLst/>
          </a:prstGeom>
          <a:noFill/>
        </p:spPr>
        <p:txBody>
          <a:bodyPr wrap="square" rtlCol="0">
            <a:spAutoFit/>
          </a:bodyPr>
          <a:lstStyle/>
          <a:p>
            <a:pPr algn="just"/>
            <a:r>
              <a:rPr lang="en-US" sz="2400" dirty="0" smtClean="0"/>
              <a:t>SBOL actually consists of 2 standards:</a:t>
            </a:r>
          </a:p>
          <a:p>
            <a:pPr marL="285750" indent="-285750" algn="just">
              <a:buFont typeface="Arial"/>
              <a:buChar char="•"/>
            </a:pPr>
            <a:r>
              <a:rPr lang="en-US" sz="2400" b="1" dirty="0"/>
              <a:t>SBOL Data model</a:t>
            </a:r>
            <a:r>
              <a:rPr lang="en-US" sz="2400" dirty="0"/>
              <a:t> </a:t>
            </a:r>
          </a:p>
          <a:p>
            <a:pPr marL="742950" lvl="1" indent="-285750" algn="just">
              <a:buFont typeface="Arial"/>
              <a:buChar char="•"/>
            </a:pPr>
            <a:r>
              <a:rPr lang="en-US" sz="2400" dirty="0"/>
              <a:t>a formalized representation of data </a:t>
            </a:r>
            <a:r>
              <a:rPr lang="en-US" sz="2400" dirty="0" smtClean="0"/>
              <a:t>objects </a:t>
            </a:r>
            <a:endParaRPr lang="en-US" sz="2400" b="1" dirty="0" smtClean="0"/>
          </a:p>
          <a:p>
            <a:pPr marL="285750" indent="-285750" algn="just">
              <a:buFont typeface="Arial"/>
              <a:buChar char="•"/>
            </a:pPr>
            <a:r>
              <a:rPr lang="en-US" sz="2400" b="1" dirty="0" smtClean="0"/>
              <a:t>SBOL Visual</a:t>
            </a:r>
            <a:r>
              <a:rPr lang="en-US" sz="2400" dirty="0" smtClean="0"/>
              <a:t> </a:t>
            </a:r>
          </a:p>
          <a:p>
            <a:pPr marL="742950" lvl="1" indent="-285750" algn="just">
              <a:buFont typeface="Arial"/>
              <a:buChar char="•"/>
            </a:pPr>
            <a:r>
              <a:rPr lang="en-US" sz="2400" dirty="0" smtClean="0"/>
              <a:t>a standardized set of schematic symbols for genetic design</a:t>
            </a:r>
          </a:p>
          <a:p>
            <a:pPr lvl="1" algn="just"/>
            <a:endParaRPr lang="en-US" sz="2400" dirty="0"/>
          </a:p>
          <a:p>
            <a:pPr lvl="1" algn="just"/>
            <a:endParaRPr lang="en-US" sz="2400" dirty="0" smtClean="0"/>
          </a:p>
          <a:p>
            <a:pPr lvl="1" algn="just"/>
            <a:endParaRPr lang="en-US" sz="2400" dirty="0"/>
          </a:p>
          <a:p>
            <a:pPr algn="just"/>
            <a:r>
              <a:rPr lang="en-US" sz="2400" dirty="0" smtClean="0"/>
              <a:t>To </a:t>
            </a:r>
            <a:r>
              <a:rPr lang="en-US" sz="2400" dirty="0"/>
              <a:t>guarantee interoperability between tools and </a:t>
            </a:r>
            <a:r>
              <a:rPr lang="en-US" sz="2400" dirty="0" smtClean="0"/>
              <a:t>standards, SBOL </a:t>
            </a:r>
            <a:r>
              <a:rPr lang="en-US" sz="2400" dirty="0"/>
              <a:t>leverages </a:t>
            </a:r>
            <a:r>
              <a:rPr lang="en-US" sz="2400" b="1" dirty="0" smtClean="0"/>
              <a:t>ontologies</a:t>
            </a:r>
            <a:r>
              <a:rPr lang="en-US" sz="2400" dirty="0" smtClean="0"/>
              <a:t>, such as the </a:t>
            </a:r>
            <a:r>
              <a:rPr lang="en-US" sz="2400" dirty="0"/>
              <a:t>Sequence Ontology (SO), Systems Biology Ontology (</a:t>
            </a:r>
            <a:r>
              <a:rPr lang="en-US" sz="2400" dirty="0" smtClean="0"/>
              <a:t>SBO).</a:t>
            </a:r>
            <a:endParaRPr lang="en-US" sz="2400" dirty="0"/>
          </a:p>
        </p:txBody>
      </p:sp>
      <p:sp>
        <p:nvSpPr>
          <p:cNvPr id="5" name="Title 1"/>
          <p:cNvSpPr txBox="1">
            <a:spLocks/>
          </p:cNvSpPr>
          <p:nvPr>
            <p:custDataLst>
              <p:tags r:id="rId1"/>
            </p:custDataLst>
          </p:nvPr>
        </p:nvSpPr>
        <p:spPr>
          <a:xfrm>
            <a:off x="273445" y="0"/>
            <a:ext cx="8534400" cy="114300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What is SBOL?</a:t>
            </a:r>
            <a:endParaRPr lang="en-US" sz="3600" dirty="0"/>
          </a:p>
        </p:txBody>
      </p:sp>
      <p:sp>
        <p:nvSpPr>
          <p:cNvPr id="7"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3</a:t>
            </a:fld>
            <a:endParaRPr lang="en-US" sz="1400" b="1"/>
          </a:p>
        </p:txBody>
      </p:sp>
    </p:spTree>
    <p:extLst>
      <p:ext uri="{BB962C8B-B14F-4D97-AF65-F5344CB8AC3E}">
        <p14:creationId xmlns:p14="http://schemas.microsoft.com/office/powerpoint/2010/main" val="23721781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Screen Shot 2016-07-12 at 8.4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732" y="1489168"/>
            <a:ext cx="2880780" cy="1171099"/>
          </a:xfrm>
          <a:prstGeom prst="rect">
            <a:avLst/>
          </a:prstGeom>
        </p:spPr>
      </p:pic>
      <p:sp>
        <p:nvSpPr>
          <p:cNvPr id="2" name="Title 1"/>
          <p:cNvSpPr>
            <a:spLocks noGrp="1"/>
          </p:cNvSpPr>
          <p:nvPr>
            <p:ph type="title"/>
          </p:nvPr>
        </p:nvSpPr>
        <p:spPr>
          <a:xfrm>
            <a:off x="0" y="0"/>
            <a:ext cx="9143999" cy="1282700"/>
          </a:xfrm>
        </p:spPr>
        <p:txBody>
          <a:bodyPr/>
          <a:lstStyle/>
          <a:p>
            <a:r>
              <a:rPr lang="en-US" b="1" dirty="0" smtClean="0"/>
              <a:t>Acknowledgments</a:t>
            </a:r>
            <a:endParaRPr lang="en-US" b="1" dirty="0"/>
          </a:p>
        </p:txBody>
      </p:sp>
      <p:pic>
        <p:nvPicPr>
          <p:cNvPr id="10" name="Picture 2"/>
          <p:cNvPicPr>
            <a:picLocks noChangeAspect="1" noChangeArrowheads="1"/>
          </p:cNvPicPr>
          <p:nvPr/>
        </p:nvPicPr>
        <p:blipFill>
          <a:blip r:embed="rId3"/>
          <a:srcRect/>
          <a:stretch>
            <a:fillRect/>
          </a:stretch>
        </p:blipFill>
        <p:spPr bwMode="auto">
          <a:xfrm>
            <a:off x="2355530" y="1577287"/>
            <a:ext cx="889000" cy="894355"/>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rcRect/>
          <a:stretch>
            <a:fillRect/>
          </a:stretch>
        </p:blipFill>
        <p:spPr bwMode="auto">
          <a:xfrm>
            <a:off x="3315779" y="1726865"/>
            <a:ext cx="1521853" cy="605075"/>
          </a:xfrm>
          <a:prstGeom prst="rect">
            <a:avLst/>
          </a:prstGeom>
          <a:noFill/>
          <a:ln w="9525">
            <a:noFill/>
            <a:miter lim="800000"/>
            <a:headEnd/>
            <a:tailEnd/>
          </a:ln>
          <a:effectLst/>
        </p:spPr>
      </p:pic>
      <p:grpSp>
        <p:nvGrpSpPr>
          <p:cNvPr id="17" name="Group 16"/>
          <p:cNvGrpSpPr/>
          <p:nvPr/>
        </p:nvGrpSpPr>
        <p:grpSpPr>
          <a:xfrm>
            <a:off x="2753451" y="5454253"/>
            <a:ext cx="3637097" cy="799734"/>
            <a:chOff x="1173610" y="4810130"/>
            <a:chExt cx="3637097" cy="799734"/>
          </a:xfrm>
        </p:grpSpPr>
        <p:sp>
          <p:nvSpPr>
            <p:cNvPr id="3" name="TextBox 2"/>
            <p:cNvSpPr txBox="1"/>
            <p:nvPr/>
          </p:nvSpPr>
          <p:spPr>
            <a:xfrm>
              <a:off x="1173610" y="4810130"/>
              <a:ext cx="3540727" cy="369332"/>
            </a:xfrm>
            <a:prstGeom prst="rect">
              <a:avLst/>
            </a:prstGeom>
            <a:noFill/>
          </p:spPr>
          <p:txBody>
            <a:bodyPr wrap="square" rtlCol="0">
              <a:spAutoFit/>
            </a:bodyPr>
            <a:lstStyle/>
            <a:p>
              <a:pPr algn="ctr"/>
              <a:r>
                <a:rPr lang="en-US" b="1" dirty="0" err="1" smtClean="0"/>
                <a:t>SBOLDesigner</a:t>
              </a:r>
              <a:endParaRPr lang="en-US" b="1" dirty="0"/>
            </a:p>
          </p:txBody>
        </p:sp>
        <p:pic>
          <p:nvPicPr>
            <p:cNvPr id="12" name="Picture 11"/>
            <p:cNvPicPr>
              <a:picLocks noChangeAspect="1"/>
            </p:cNvPicPr>
            <p:nvPr/>
          </p:nvPicPr>
          <p:blipFill>
            <a:blip r:embed="rId5"/>
            <a:stretch>
              <a:fillRect/>
            </a:stretch>
          </p:blipFill>
          <p:spPr>
            <a:xfrm>
              <a:off x="3296819" y="5195385"/>
              <a:ext cx="1513888" cy="389604"/>
            </a:xfrm>
            <a:prstGeom prst="rect">
              <a:avLst/>
            </a:prstGeom>
          </p:spPr>
        </p:pic>
        <p:pic>
          <p:nvPicPr>
            <p:cNvPr id="13" name="Picture 12"/>
            <p:cNvPicPr>
              <a:picLocks noChangeAspect="1"/>
            </p:cNvPicPr>
            <p:nvPr/>
          </p:nvPicPr>
          <p:blipFill>
            <a:blip r:embed="rId6"/>
            <a:stretch>
              <a:fillRect/>
            </a:stretch>
          </p:blipFill>
          <p:spPr>
            <a:xfrm>
              <a:off x="1209073" y="5195385"/>
              <a:ext cx="2087746" cy="414479"/>
            </a:xfrm>
            <a:prstGeom prst="rect">
              <a:avLst/>
            </a:prstGeom>
          </p:spPr>
        </p:pic>
      </p:grpSp>
      <p:pic>
        <p:nvPicPr>
          <p:cNvPr id="8" name="Picture 7"/>
          <p:cNvPicPr>
            <a:picLocks noChangeAspect="1"/>
          </p:cNvPicPr>
          <p:nvPr/>
        </p:nvPicPr>
        <p:blipFill>
          <a:blip r:embed="rId7"/>
          <a:stretch>
            <a:fillRect/>
          </a:stretch>
        </p:blipFill>
        <p:spPr>
          <a:xfrm>
            <a:off x="2355530" y="2660267"/>
            <a:ext cx="5042260" cy="4051816"/>
          </a:xfrm>
          <a:prstGeom prst="rect">
            <a:avLst/>
          </a:prstGeom>
        </p:spPr>
      </p:pic>
    </p:spTree>
    <p:extLst>
      <p:ext uri="{BB962C8B-B14F-4D97-AF65-F5344CB8AC3E}">
        <p14:creationId xmlns:p14="http://schemas.microsoft.com/office/powerpoint/2010/main" val="1048652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1143000"/>
          </a:xfrm>
        </p:spPr>
        <p:txBody>
          <a:bodyPr>
            <a:noAutofit/>
          </a:bodyPr>
          <a:lstStyle/>
          <a:p>
            <a:r>
              <a:rPr lang="en-US" b="1" dirty="0" smtClean="0"/>
              <a:t>Milestones in the history of SBOL</a:t>
            </a:r>
            <a:endParaRPr lang="en-US" sz="3600" dirty="0"/>
          </a:p>
        </p:txBody>
      </p:sp>
      <p:cxnSp>
        <p:nvCxnSpPr>
          <p:cNvPr id="4" name="Straight Arrow Connector 3"/>
          <p:cNvCxnSpPr/>
          <p:nvPr/>
        </p:nvCxnSpPr>
        <p:spPr>
          <a:xfrm>
            <a:off x="1562100" y="1016000"/>
            <a:ext cx="12700" cy="5626100"/>
          </a:xfrm>
          <a:prstGeom prst="straightConnector1">
            <a:avLst/>
          </a:prstGeom>
          <a:ln w="82550">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 name="Content Placeholder 3"/>
          <p:cNvSpPr txBox="1">
            <a:spLocks/>
          </p:cNvSpPr>
          <p:nvPr/>
        </p:nvSpPr>
        <p:spPr>
          <a:xfrm>
            <a:off x="1739900" y="1003300"/>
            <a:ext cx="6718300" cy="9652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r>
              <a:rPr lang="en-US" sz="2000" b="1" dirty="0" smtClean="0"/>
              <a:t>Kick-off </a:t>
            </a:r>
            <a:r>
              <a:rPr lang="en-US" sz="2000" dirty="0" smtClean="0"/>
              <a:t>at a computational synthetic biology workshop at the University of Washington</a:t>
            </a:r>
          </a:p>
        </p:txBody>
      </p:sp>
      <p:sp>
        <p:nvSpPr>
          <p:cNvPr id="5" name="Rectangle 4"/>
          <p:cNvSpPr/>
          <p:nvPr/>
        </p:nvSpPr>
        <p:spPr>
          <a:xfrm>
            <a:off x="116459" y="1285845"/>
            <a:ext cx="1235259" cy="400110"/>
          </a:xfrm>
          <a:prstGeom prst="rect">
            <a:avLst/>
          </a:prstGeom>
        </p:spPr>
        <p:txBody>
          <a:bodyPr wrap="none">
            <a:spAutoFit/>
          </a:bodyPr>
          <a:lstStyle/>
          <a:p>
            <a:r>
              <a:rPr lang="en-US" sz="2000" b="1" dirty="0" smtClean="0">
                <a:solidFill>
                  <a:schemeClr val="accent4">
                    <a:lumMod val="50000"/>
                  </a:schemeClr>
                </a:solidFill>
              </a:rPr>
              <a:t>Apr, </a:t>
            </a:r>
            <a:r>
              <a:rPr lang="en-US" sz="2000" b="1" dirty="0">
                <a:solidFill>
                  <a:schemeClr val="accent4">
                    <a:lumMod val="50000"/>
                  </a:schemeClr>
                </a:solidFill>
              </a:rPr>
              <a:t>2008</a:t>
            </a:r>
          </a:p>
        </p:txBody>
      </p:sp>
      <p:sp>
        <p:nvSpPr>
          <p:cNvPr id="9" name="Rectangle 8"/>
          <p:cNvSpPr/>
          <p:nvPr/>
        </p:nvSpPr>
        <p:spPr>
          <a:xfrm>
            <a:off x="127667" y="2614424"/>
            <a:ext cx="1212842" cy="400110"/>
          </a:xfrm>
          <a:prstGeom prst="rect">
            <a:avLst/>
          </a:prstGeom>
        </p:spPr>
        <p:txBody>
          <a:bodyPr wrap="none">
            <a:spAutoFit/>
          </a:bodyPr>
          <a:lstStyle/>
          <a:p>
            <a:r>
              <a:rPr lang="en-US" sz="2000" b="1" dirty="0" smtClean="0">
                <a:solidFill>
                  <a:schemeClr val="accent4">
                    <a:lumMod val="50000"/>
                  </a:schemeClr>
                </a:solidFill>
              </a:rPr>
              <a:t>Jun, 2011</a:t>
            </a:r>
            <a:endParaRPr lang="en-US" sz="2000" b="1" dirty="0">
              <a:solidFill>
                <a:schemeClr val="accent4">
                  <a:lumMod val="50000"/>
                </a:schemeClr>
              </a:solidFill>
            </a:endParaRPr>
          </a:p>
        </p:txBody>
      </p:sp>
      <p:sp>
        <p:nvSpPr>
          <p:cNvPr id="8" name="Rectangle 7"/>
          <p:cNvSpPr/>
          <p:nvPr/>
        </p:nvSpPr>
        <p:spPr>
          <a:xfrm>
            <a:off x="1739900" y="2460536"/>
            <a:ext cx="6718300" cy="707886"/>
          </a:xfrm>
          <a:prstGeom prst="rect">
            <a:avLst/>
          </a:prstGeom>
        </p:spPr>
        <p:txBody>
          <a:bodyPr wrap="square">
            <a:spAutoFit/>
          </a:bodyPr>
          <a:lstStyle/>
          <a:p>
            <a:pPr algn="just"/>
            <a:r>
              <a:rPr lang="en-US" sz="2000" dirty="0"/>
              <a:t>The </a:t>
            </a:r>
            <a:r>
              <a:rPr lang="en-US" sz="2000" b="1" dirty="0"/>
              <a:t>SBOL Developers Group </a:t>
            </a:r>
            <a:r>
              <a:rPr lang="en-US" sz="2000" dirty="0"/>
              <a:t>was officially established </a:t>
            </a:r>
            <a:r>
              <a:rPr lang="en-US" sz="2000" dirty="0" smtClean="0"/>
              <a:t>with </a:t>
            </a:r>
            <a:r>
              <a:rPr lang="en-US" sz="2000" dirty="0"/>
              <a:t>adoption of formal rules of governance and election of editors</a:t>
            </a:r>
          </a:p>
        </p:txBody>
      </p:sp>
      <p:sp>
        <p:nvSpPr>
          <p:cNvPr id="11" name="Rectangle 10"/>
          <p:cNvSpPr/>
          <p:nvPr/>
        </p:nvSpPr>
        <p:spPr>
          <a:xfrm>
            <a:off x="110009" y="3259122"/>
            <a:ext cx="1248158" cy="400110"/>
          </a:xfrm>
          <a:prstGeom prst="rect">
            <a:avLst/>
          </a:prstGeom>
        </p:spPr>
        <p:txBody>
          <a:bodyPr wrap="none">
            <a:spAutoFit/>
          </a:bodyPr>
          <a:lstStyle/>
          <a:p>
            <a:r>
              <a:rPr lang="en-US" sz="2000" b="1" dirty="0" smtClean="0">
                <a:solidFill>
                  <a:schemeClr val="accent4">
                    <a:lumMod val="50000"/>
                  </a:schemeClr>
                </a:solidFill>
              </a:rPr>
              <a:t>Sep, 2011</a:t>
            </a:r>
            <a:endParaRPr lang="en-US" sz="2000" b="1" dirty="0">
              <a:solidFill>
                <a:schemeClr val="accent4">
                  <a:lumMod val="50000"/>
                </a:schemeClr>
              </a:solidFill>
            </a:endParaRPr>
          </a:p>
        </p:txBody>
      </p:sp>
      <p:sp>
        <p:nvSpPr>
          <p:cNvPr id="10" name="Rectangle 9"/>
          <p:cNvSpPr/>
          <p:nvPr/>
        </p:nvSpPr>
        <p:spPr>
          <a:xfrm>
            <a:off x="1739900" y="3105234"/>
            <a:ext cx="6718300" cy="707886"/>
          </a:xfrm>
          <a:prstGeom prst="rect">
            <a:avLst/>
          </a:prstGeom>
        </p:spPr>
        <p:txBody>
          <a:bodyPr wrap="square">
            <a:spAutoFit/>
          </a:bodyPr>
          <a:lstStyle/>
          <a:p>
            <a:pPr algn="just"/>
            <a:r>
              <a:rPr lang="en-US" sz="2000" dirty="0" smtClean="0"/>
              <a:t>First version </a:t>
            </a:r>
            <a:r>
              <a:rPr lang="en-US" sz="2000" dirty="0"/>
              <a:t>of the </a:t>
            </a:r>
            <a:r>
              <a:rPr lang="en-US" sz="2000" b="1" dirty="0"/>
              <a:t>SBOL </a:t>
            </a:r>
            <a:r>
              <a:rPr lang="en-US" sz="2000" b="1" dirty="0" smtClean="0"/>
              <a:t>data </a:t>
            </a:r>
            <a:r>
              <a:rPr lang="en-US" sz="2000" b="1" dirty="0"/>
              <a:t>model </a:t>
            </a:r>
            <a:r>
              <a:rPr lang="en-US" sz="2000" dirty="0"/>
              <a:t>was </a:t>
            </a:r>
            <a:r>
              <a:rPr lang="en-US" sz="2000" dirty="0" smtClean="0"/>
              <a:t>released </a:t>
            </a:r>
          </a:p>
          <a:p>
            <a:pPr algn="just"/>
            <a:r>
              <a:rPr lang="en-US" sz="2000" dirty="0" smtClean="0"/>
              <a:t>(BB FRFC 84)</a:t>
            </a:r>
            <a:endParaRPr lang="en-US" sz="2000" dirty="0"/>
          </a:p>
        </p:txBody>
      </p:sp>
      <p:sp>
        <p:nvSpPr>
          <p:cNvPr id="12" name="Rectangle 11"/>
          <p:cNvSpPr/>
          <p:nvPr/>
        </p:nvSpPr>
        <p:spPr>
          <a:xfrm>
            <a:off x="1739900" y="4109135"/>
            <a:ext cx="6718300" cy="707886"/>
          </a:xfrm>
          <a:prstGeom prst="rect">
            <a:avLst/>
          </a:prstGeom>
        </p:spPr>
        <p:txBody>
          <a:bodyPr wrap="square">
            <a:spAutoFit/>
          </a:bodyPr>
          <a:lstStyle/>
          <a:p>
            <a:pPr algn="just"/>
            <a:r>
              <a:rPr lang="en-US" sz="2000" dirty="0" smtClean="0"/>
              <a:t>First </a:t>
            </a:r>
            <a:r>
              <a:rPr lang="en-US" sz="2000" dirty="0"/>
              <a:t>version of the </a:t>
            </a:r>
            <a:r>
              <a:rPr lang="en-US" sz="2000" b="1" dirty="0"/>
              <a:t>SBOL Visual</a:t>
            </a:r>
            <a:r>
              <a:rPr lang="en-US" sz="2000" dirty="0"/>
              <a:t> standard was </a:t>
            </a:r>
            <a:r>
              <a:rPr lang="en-US" sz="2000" dirty="0" smtClean="0"/>
              <a:t>released </a:t>
            </a:r>
          </a:p>
          <a:p>
            <a:pPr algn="just"/>
            <a:r>
              <a:rPr lang="en-US" sz="2000" dirty="0" smtClean="0"/>
              <a:t>(BBF RFC 93)</a:t>
            </a:r>
            <a:endParaRPr lang="en-US" sz="2000" dirty="0"/>
          </a:p>
        </p:txBody>
      </p:sp>
      <p:sp>
        <p:nvSpPr>
          <p:cNvPr id="14" name="Rectangle 13"/>
          <p:cNvSpPr/>
          <p:nvPr/>
        </p:nvSpPr>
        <p:spPr>
          <a:xfrm>
            <a:off x="113766" y="4263023"/>
            <a:ext cx="1240644" cy="400110"/>
          </a:xfrm>
          <a:prstGeom prst="rect">
            <a:avLst/>
          </a:prstGeom>
        </p:spPr>
        <p:txBody>
          <a:bodyPr wrap="none">
            <a:spAutoFit/>
          </a:bodyPr>
          <a:lstStyle/>
          <a:p>
            <a:r>
              <a:rPr lang="en-US" sz="2000" b="1" dirty="0" smtClean="0">
                <a:solidFill>
                  <a:schemeClr val="accent4">
                    <a:lumMod val="50000"/>
                  </a:schemeClr>
                </a:solidFill>
              </a:rPr>
              <a:t>Mar, 2013</a:t>
            </a:r>
            <a:endParaRPr lang="en-US" sz="2000" b="1" dirty="0">
              <a:solidFill>
                <a:schemeClr val="accent4">
                  <a:lumMod val="50000"/>
                </a:schemeClr>
              </a:solidFill>
            </a:endParaRPr>
          </a:p>
        </p:txBody>
      </p:sp>
      <p:sp>
        <p:nvSpPr>
          <p:cNvPr id="13" name="Rectangle 12"/>
          <p:cNvSpPr/>
          <p:nvPr/>
        </p:nvSpPr>
        <p:spPr>
          <a:xfrm>
            <a:off x="1739900" y="5130284"/>
            <a:ext cx="6743700" cy="707886"/>
          </a:xfrm>
          <a:prstGeom prst="rect">
            <a:avLst/>
          </a:prstGeom>
        </p:spPr>
        <p:txBody>
          <a:bodyPr wrap="square">
            <a:spAutoFit/>
          </a:bodyPr>
          <a:lstStyle/>
          <a:p>
            <a:pPr algn="just"/>
            <a:r>
              <a:rPr lang="en-US" sz="2000" b="1" dirty="0"/>
              <a:t>SBOL Version 2.0</a:t>
            </a:r>
            <a:r>
              <a:rPr lang="en-US" sz="2000" dirty="0"/>
              <a:t> was officially </a:t>
            </a:r>
            <a:r>
              <a:rPr lang="en-US" sz="2000" dirty="0" smtClean="0"/>
              <a:t>released </a:t>
            </a:r>
          </a:p>
          <a:p>
            <a:pPr algn="just"/>
            <a:r>
              <a:rPr lang="en-US" sz="2000" dirty="0" smtClean="0"/>
              <a:t>(BBF RFC 108)</a:t>
            </a:r>
            <a:endParaRPr lang="en-US" sz="2000" dirty="0"/>
          </a:p>
        </p:txBody>
      </p:sp>
      <p:sp>
        <p:nvSpPr>
          <p:cNvPr id="16" name="Rectangle 15"/>
          <p:cNvSpPr/>
          <p:nvPr/>
        </p:nvSpPr>
        <p:spPr>
          <a:xfrm>
            <a:off x="167116" y="5284172"/>
            <a:ext cx="1133944" cy="400110"/>
          </a:xfrm>
          <a:prstGeom prst="rect">
            <a:avLst/>
          </a:prstGeom>
        </p:spPr>
        <p:txBody>
          <a:bodyPr wrap="none">
            <a:spAutoFit/>
          </a:bodyPr>
          <a:lstStyle/>
          <a:p>
            <a:r>
              <a:rPr lang="en-US" sz="2000" b="1" dirty="0" smtClean="0">
                <a:solidFill>
                  <a:schemeClr val="accent4">
                    <a:lumMod val="50000"/>
                  </a:schemeClr>
                </a:solidFill>
              </a:rPr>
              <a:t>Jul, 2015</a:t>
            </a:r>
            <a:endParaRPr lang="en-US" sz="2000" b="1" dirty="0">
              <a:solidFill>
                <a:schemeClr val="accent4">
                  <a:lumMod val="50000"/>
                </a:schemeClr>
              </a:solidFill>
            </a:endParaRPr>
          </a:p>
        </p:txBody>
      </p:sp>
      <p:sp>
        <p:nvSpPr>
          <p:cNvPr id="17" name="Rectangle 16"/>
          <p:cNvSpPr/>
          <p:nvPr/>
        </p:nvSpPr>
        <p:spPr>
          <a:xfrm>
            <a:off x="120529" y="6006584"/>
            <a:ext cx="1227119" cy="400110"/>
          </a:xfrm>
          <a:prstGeom prst="rect">
            <a:avLst/>
          </a:prstGeom>
        </p:spPr>
        <p:txBody>
          <a:bodyPr wrap="none">
            <a:spAutoFit/>
          </a:bodyPr>
          <a:lstStyle/>
          <a:p>
            <a:r>
              <a:rPr lang="en-US" sz="2000" b="1" dirty="0" smtClean="0">
                <a:solidFill>
                  <a:schemeClr val="accent4">
                    <a:lumMod val="50000"/>
                  </a:schemeClr>
                </a:solidFill>
              </a:rPr>
              <a:t>Jun, 2016</a:t>
            </a:r>
            <a:endParaRPr lang="en-US" sz="2000" b="1" dirty="0">
              <a:solidFill>
                <a:schemeClr val="accent4">
                  <a:lumMod val="50000"/>
                </a:schemeClr>
              </a:solidFill>
            </a:endParaRPr>
          </a:p>
        </p:txBody>
      </p:sp>
      <p:sp>
        <p:nvSpPr>
          <p:cNvPr id="18" name="Rectangle 17"/>
          <p:cNvSpPr/>
          <p:nvPr/>
        </p:nvSpPr>
        <p:spPr>
          <a:xfrm>
            <a:off x="1739900" y="6006584"/>
            <a:ext cx="6718300" cy="400110"/>
          </a:xfrm>
          <a:prstGeom prst="rect">
            <a:avLst/>
          </a:prstGeom>
        </p:spPr>
        <p:txBody>
          <a:bodyPr wrap="square">
            <a:spAutoFit/>
          </a:bodyPr>
          <a:lstStyle/>
          <a:p>
            <a:pPr algn="just"/>
            <a:r>
              <a:rPr lang="en-US" sz="2000" b="1" dirty="0" smtClean="0"/>
              <a:t>ACS Synthetic Biology adopts SBOL </a:t>
            </a:r>
            <a:r>
              <a:rPr lang="en-US" sz="2000" dirty="0" smtClean="0"/>
              <a:t>as publication standard</a:t>
            </a:r>
            <a:endParaRPr lang="en-US" sz="2000" dirty="0"/>
          </a:p>
        </p:txBody>
      </p:sp>
      <p:sp>
        <p:nvSpPr>
          <p:cNvPr id="22"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4</a:t>
            </a:fld>
            <a:endParaRPr lang="en-US" sz="1400" b="1"/>
          </a:p>
        </p:txBody>
      </p:sp>
    </p:spTree>
    <p:custDataLst>
      <p:tags r:id="rId1"/>
    </p:custDataLst>
    <p:extLst>
      <p:ext uri="{BB962C8B-B14F-4D97-AF65-F5344CB8AC3E}">
        <p14:creationId xmlns:p14="http://schemas.microsoft.com/office/powerpoint/2010/main" val="1120090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44600"/>
          </a:xfrm>
        </p:spPr>
        <p:txBody>
          <a:bodyPr>
            <a:noAutofit/>
          </a:bodyPr>
          <a:lstStyle/>
          <a:p>
            <a:r>
              <a:rPr lang="en-US" sz="3600" b="1" dirty="0" smtClean="0"/>
              <a:t>Evolution of standards </a:t>
            </a:r>
            <a:br>
              <a:rPr lang="en-US" sz="3600" b="1" dirty="0" smtClean="0"/>
            </a:br>
            <a:r>
              <a:rPr lang="en-US" sz="3600" b="1" dirty="0" smtClean="0"/>
              <a:t>for Bioinformatics</a:t>
            </a:r>
            <a:endParaRPr lang="en-US" sz="3600" b="1" dirty="0"/>
          </a:p>
        </p:txBody>
      </p:sp>
      <p:sp>
        <p:nvSpPr>
          <p:cNvPr id="3" name="Content Placeholder 2"/>
          <p:cNvSpPr>
            <a:spLocks noGrp="1"/>
          </p:cNvSpPr>
          <p:nvPr>
            <p:ph idx="1"/>
          </p:nvPr>
        </p:nvSpPr>
        <p:spPr>
          <a:xfrm>
            <a:off x="306664" y="867394"/>
            <a:ext cx="1943100" cy="5051688"/>
          </a:xfrm>
        </p:spPr>
        <p:txBody>
          <a:bodyPr/>
          <a:lstStyle/>
          <a:p>
            <a:pPr>
              <a:spcAft>
                <a:spcPts val="0"/>
              </a:spcAft>
              <a:buNone/>
            </a:pPr>
            <a:r>
              <a:rPr lang="en-US" b="1" dirty="0" smtClean="0">
                <a:solidFill>
                  <a:srgbClr val="0000FF"/>
                </a:solidFill>
              </a:rPr>
              <a:t>FASTA</a:t>
            </a:r>
          </a:p>
          <a:p>
            <a:pPr>
              <a:spcAft>
                <a:spcPts val="0"/>
              </a:spcAft>
              <a:buNone/>
            </a:pPr>
            <a:endParaRPr lang="en-US" b="1" dirty="0" smtClean="0">
              <a:solidFill>
                <a:srgbClr val="0000FF"/>
              </a:solidFill>
            </a:endParaRPr>
          </a:p>
          <a:p>
            <a:pPr>
              <a:spcAft>
                <a:spcPts val="0"/>
              </a:spcAft>
              <a:buNone/>
            </a:pPr>
            <a:r>
              <a:rPr lang="en-US" b="1" dirty="0" smtClean="0">
                <a:solidFill>
                  <a:srgbClr val="0000FF"/>
                </a:solidFill>
              </a:rPr>
              <a:t>GenBank</a:t>
            </a:r>
          </a:p>
          <a:p>
            <a:pPr>
              <a:spcAft>
                <a:spcPts val="0"/>
              </a:spcAft>
              <a:buNone/>
            </a:pPr>
            <a:endParaRPr lang="en-US" b="1" dirty="0" smtClean="0">
              <a:solidFill>
                <a:srgbClr val="0000FF"/>
              </a:solidFill>
            </a:endParaRPr>
          </a:p>
          <a:p>
            <a:pPr>
              <a:spcAft>
                <a:spcPts val="0"/>
              </a:spcAft>
              <a:buNone/>
            </a:pPr>
            <a:endParaRPr lang="en-US" b="1" dirty="0" smtClean="0">
              <a:solidFill>
                <a:srgbClr val="0000FF"/>
              </a:solidFill>
            </a:endParaRPr>
          </a:p>
          <a:p>
            <a:pPr>
              <a:spcAft>
                <a:spcPts val="600"/>
              </a:spcAft>
              <a:buNone/>
            </a:pPr>
            <a:r>
              <a:rPr lang="en-US" b="1" dirty="0" smtClean="0">
                <a:solidFill>
                  <a:srgbClr val="0000FF"/>
                </a:solidFill>
              </a:rPr>
              <a:t>SBOL 1.1</a:t>
            </a:r>
          </a:p>
          <a:p>
            <a:pPr>
              <a:spcAft>
                <a:spcPts val="600"/>
              </a:spcAft>
              <a:buNone/>
            </a:pPr>
            <a:endParaRPr lang="en-US" b="1" dirty="0" smtClean="0">
              <a:solidFill>
                <a:srgbClr val="0000FF"/>
              </a:solidFill>
            </a:endParaRPr>
          </a:p>
          <a:p>
            <a:pPr>
              <a:spcAft>
                <a:spcPts val="1800"/>
              </a:spcAft>
              <a:buNone/>
            </a:pPr>
            <a:endParaRPr lang="en-US" b="1" dirty="0" smtClean="0">
              <a:solidFill>
                <a:srgbClr val="0000FF"/>
              </a:solidFill>
            </a:endParaRPr>
          </a:p>
          <a:p>
            <a:pPr>
              <a:spcAft>
                <a:spcPts val="600"/>
              </a:spcAft>
              <a:buNone/>
            </a:pPr>
            <a:r>
              <a:rPr lang="en-US" b="1" dirty="0" smtClean="0">
                <a:solidFill>
                  <a:srgbClr val="0000FF"/>
                </a:solidFill>
              </a:rPr>
              <a:t>SBOL 2.0</a:t>
            </a:r>
          </a:p>
        </p:txBody>
      </p:sp>
      <p:sp>
        <p:nvSpPr>
          <p:cNvPr id="6" name="TextBox 5"/>
          <p:cNvSpPr txBox="1"/>
          <p:nvPr/>
        </p:nvSpPr>
        <p:spPr>
          <a:xfrm>
            <a:off x="3101399" y="1264462"/>
            <a:ext cx="4986611" cy="369332"/>
          </a:xfrm>
          <a:prstGeom prst="rect">
            <a:avLst/>
          </a:prstGeom>
          <a:noFill/>
        </p:spPr>
        <p:txBody>
          <a:bodyPr wrap="none" rtlCol="0">
            <a:spAutoFit/>
          </a:bodyPr>
          <a:lstStyle/>
          <a:p>
            <a:r>
              <a:rPr lang="en-US" dirty="0"/>
              <a:t>ACTGTGCCGTTAAACGTGATTAAATCCGTACTGATAT…</a:t>
            </a:r>
          </a:p>
        </p:txBody>
      </p:sp>
      <p:grpSp>
        <p:nvGrpSpPr>
          <p:cNvPr id="203" name="Group 202"/>
          <p:cNvGrpSpPr/>
          <p:nvPr/>
        </p:nvGrpSpPr>
        <p:grpSpPr>
          <a:xfrm>
            <a:off x="3073400" y="3197978"/>
            <a:ext cx="4949542" cy="1315661"/>
            <a:chOff x="3073400" y="5313739"/>
            <a:chExt cx="4949542" cy="1315661"/>
          </a:xfrm>
        </p:grpSpPr>
        <p:sp>
          <p:nvSpPr>
            <p:cNvPr id="204" name="Right Arrow 203"/>
            <p:cNvSpPr/>
            <p:nvPr/>
          </p:nvSpPr>
          <p:spPr>
            <a:xfrm>
              <a:off x="4108372" y="5945230"/>
              <a:ext cx="847494" cy="325073"/>
            </a:xfrm>
            <a:prstGeom prst="rightArrow">
              <a:avLst>
                <a:gd name="adj1" fmla="val 100000"/>
                <a:gd name="adj2"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TetR</a:t>
              </a:r>
              <a:endParaRPr lang="en-US" b="1" dirty="0">
                <a:solidFill>
                  <a:srgbClr val="000000"/>
                </a:solidFill>
              </a:endParaRPr>
            </a:p>
          </p:txBody>
        </p:sp>
        <p:sp>
          <p:nvSpPr>
            <p:cNvPr id="205" name="Right Arrow 204"/>
            <p:cNvSpPr/>
            <p:nvPr/>
          </p:nvSpPr>
          <p:spPr>
            <a:xfrm>
              <a:off x="6596047" y="5943770"/>
              <a:ext cx="794428" cy="327118"/>
            </a:xfrm>
            <a:prstGeom prst="rightArrow">
              <a:avLst>
                <a:gd name="adj1" fmla="val 100000"/>
                <a:gd name="adj2" fmla="val 50000"/>
              </a:avLst>
            </a:prstGeom>
            <a:solidFill>
              <a:srgbClr val="07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GFP</a:t>
              </a:r>
            </a:p>
          </p:txBody>
        </p:sp>
        <p:sp>
          <p:nvSpPr>
            <p:cNvPr id="206" name="Bent Arrow 205"/>
            <p:cNvSpPr/>
            <p:nvPr/>
          </p:nvSpPr>
          <p:spPr>
            <a:xfrm>
              <a:off x="3466313" y="574662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7" name="Chord 206"/>
            <p:cNvSpPr/>
            <p:nvPr/>
          </p:nvSpPr>
          <p:spPr>
            <a:xfrm>
              <a:off x="3635713" y="6057678"/>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Bent Arrow 207"/>
            <p:cNvSpPr/>
            <p:nvPr/>
          </p:nvSpPr>
          <p:spPr>
            <a:xfrm>
              <a:off x="5621784" y="574516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9" name="Chord 208"/>
            <p:cNvSpPr/>
            <p:nvPr/>
          </p:nvSpPr>
          <p:spPr>
            <a:xfrm>
              <a:off x="6108684" y="6056217"/>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Left-Right-Up Arrow 209"/>
            <p:cNvSpPr/>
            <p:nvPr/>
          </p:nvSpPr>
          <p:spPr>
            <a:xfrm rot="10800000">
              <a:off x="5014280" y="5816765"/>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Left-Right-Up Arrow 210"/>
            <p:cNvSpPr/>
            <p:nvPr/>
          </p:nvSpPr>
          <p:spPr>
            <a:xfrm rot="10800000">
              <a:off x="7423489" y="5812427"/>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2" name="Straight Connector 211"/>
            <p:cNvCxnSpPr/>
            <p:nvPr/>
          </p:nvCxnSpPr>
          <p:spPr>
            <a:xfrm>
              <a:off x="3296913" y="6284032"/>
              <a:ext cx="4556280" cy="146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13" name="TextBox 212"/>
            <p:cNvSpPr txBox="1">
              <a:spLocks/>
            </p:cNvSpPr>
            <p:nvPr/>
          </p:nvSpPr>
          <p:spPr>
            <a:xfrm>
              <a:off x="5353619" y="6212052"/>
              <a:ext cx="625464" cy="369332"/>
            </a:xfrm>
            <a:prstGeom prst="rect">
              <a:avLst/>
            </a:prstGeom>
            <a:noFill/>
          </p:spPr>
          <p:txBody>
            <a:bodyPr wrap="square" rtlCol="0">
              <a:spAutoFit/>
            </a:bodyPr>
            <a:lstStyle/>
            <a:p>
              <a:r>
                <a:rPr lang="en-US"/>
                <a:t>pTet</a:t>
              </a:r>
            </a:p>
          </p:txBody>
        </p:sp>
        <p:sp>
          <p:nvSpPr>
            <p:cNvPr id="220" name="Rectangle 219"/>
            <p:cNvSpPr/>
            <p:nvPr/>
          </p:nvSpPr>
          <p:spPr>
            <a:xfrm>
              <a:off x="3086100" y="5366961"/>
              <a:ext cx="2959100" cy="1262439"/>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6083284" y="5366403"/>
              <a:ext cx="1905016" cy="1262439"/>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TextBox 221"/>
            <p:cNvSpPr txBox="1">
              <a:spLocks/>
            </p:cNvSpPr>
            <p:nvPr/>
          </p:nvSpPr>
          <p:spPr>
            <a:xfrm>
              <a:off x="3073400" y="5317643"/>
              <a:ext cx="1198588" cy="338554"/>
            </a:xfrm>
            <a:prstGeom prst="rect">
              <a:avLst/>
            </a:prstGeom>
            <a:noFill/>
          </p:spPr>
          <p:txBody>
            <a:bodyPr wrap="square" rtlCol="0">
              <a:spAutoFit/>
            </a:bodyPr>
            <a:lstStyle/>
            <a:p>
              <a:r>
                <a:rPr lang="en-US" sz="1600" i="1">
                  <a:solidFill>
                    <a:schemeClr val="tx1">
                      <a:lumMod val="50000"/>
                      <a:lumOff val="50000"/>
                    </a:schemeClr>
                  </a:solidFill>
                </a:rPr>
                <a:t>aTc detector</a:t>
              </a:r>
            </a:p>
          </p:txBody>
        </p:sp>
        <p:sp>
          <p:nvSpPr>
            <p:cNvPr id="223" name="TextBox 222"/>
            <p:cNvSpPr txBox="1">
              <a:spLocks/>
            </p:cNvSpPr>
            <p:nvPr/>
          </p:nvSpPr>
          <p:spPr>
            <a:xfrm>
              <a:off x="6631008" y="5313739"/>
              <a:ext cx="1391934" cy="338554"/>
            </a:xfrm>
            <a:prstGeom prst="rect">
              <a:avLst/>
            </a:prstGeom>
            <a:noFill/>
          </p:spPr>
          <p:txBody>
            <a:bodyPr wrap="square" rtlCol="0">
              <a:spAutoFit/>
            </a:bodyPr>
            <a:lstStyle/>
            <a:p>
              <a:pPr algn="r"/>
              <a:r>
                <a:rPr lang="en-US" sz="1600" i="1">
                  <a:solidFill>
                    <a:schemeClr val="tx1">
                      <a:lumMod val="50000"/>
                      <a:lumOff val="50000"/>
                    </a:schemeClr>
                  </a:solidFill>
                </a:rPr>
                <a:t>GFP reporter</a:t>
              </a:r>
            </a:p>
          </p:txBody>
        </p:sp>
      </p:grpSp>
      <p:grpSp>
        <p:nvGrpSpPr>
          <p:cNvPr id="224" name="Group 223"/>
          <p:cNvGrpSpPr/>
          <p:nvPr/>
        </p:nvGrpSpPr>
        <p:grpSpPr>
          <a:xfrm>
            <a:off x="3296913" y="2035480"/>
            <a:ext cx="4556280" cy="836221"/>
            <a:chOff x="3296913" y="5745163"/>
            <a:chExt cx="4556280" cy="836221"/>
          </a:xfrm>
        </p:grpSpPr>
        <p:sp>
          <p:nvSpPr>
            <p:cNvPr id="225" name="Right Arrow 224"/>
            <p:cNvSpPr/>
            <p:nvPr/>
          </p:nvSpPr>
          <p:spPr>
            <a:xfrm>
              <a:off x="4077624" y="5945230"/>
              <a:ext cx="878242" cy="338801"/>
            </a:xfrm>
            <a:prstGeom prst="rightArrow">
              <a:avLst>
                <a:gd name="adj1" fmla="val 100000"/>
                <a:gd name="adj2"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TetR</a:t>
              </a:r>
              <a:endParaRPr lang="en-US" b="1" dirty="0">
                <a:solidFill>
                  <a:srgbClr val="000000"/>
                </a:solidFill>
              </a:endParaRPr>
            </a:p>
          </p:txBody>
        </p:sp>
        <p:sp>
          <p:nvSpPr>
            <p:cNvPr id="226" name="Right Arrow 225"/>
            <p:cNvSpPr/>
            <p:nvPr/>
          </p:nvSpPr>
          <p:spPr>
            <a:xfrm>
              <a:off x="6596047" y="5943770"/>
              <a:ext cx="794428" cy="327118"/>
            </a:xfrm>
            <a:prstGeom prst="rightArrow">
              <a:avLst>
                <a:gd name="adj1" fmla="val 100000"/>
                <a:gd name="adj2" fmla="val 50000"/>
              </a:avLst>
            </a:prstGeom>
            <a:solidFill>
              <a:srgbClr val="07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GFP</a:t>
              </a:r>
            </a:p>
          </p:txBody>
        </p:sp>
        <p:sp>
          <p:nvSpPr>
            <p:cNvPr id="227" name="Bent Arrow 226"/>
            <p:cNvSpPr/>
            <p:nvPr/>
          </p:nvSpPr>
          <p:spPr>
            <a:xfrm>
              <a:off x="3466313" y="574662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8" name="Chord 227"/>
            <p:cNvSpPr/>
            <p:nvPr/>
          </p:nvSpPr>
          <p:spPr>
            <a:xfrm>
              <a:off x="3635713" y="6057678"/>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Bent Arrow 228"/>
            <p:cNvSpPr/>
            <p:nvPr/>
          </p:nvSpPr>
          <p:spPr>
            <a:xfrm>
              <a:off x="5621784" y="574516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0" name="Chord 229"/>
            <p:cNvSpPr/>
            <p:nvPr/>
          </p:nvSpPr>
          <p:spPr>
            <a:xfrm>
              <a:off x="6108684" y="6056217"/>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Left-Right-Up Arrow 230"/>
            <p:cNvSpPr/>
            <p:nvPr/>
          </p:nvSpPr>
          <p:spPr>
            <a:xfrm rot="10800000">
              <a:off x="5014280" y="5816765"/>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Left-Right-Up Arrow 231"/>
            <p:cNvSpPr/>
            <p:nvPr/>
          </p:nvSpPr>
          <p:spPr>
            <a:xfrm rot="10800000">
              <a:off x="7423489" y="5812427"/>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3296913" y="6284032"/>
              <a:ext cx="4556280" cy="146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34" name="TextBox 233"/>
            <p:cNvSpPr txBox="1">
              <a:spLocks/>
            </p:cNvSpPr>
            <p:nvPr/>
          </p:nvSpPr>
          <p:spPr>
            <a:xfrm>
              <a:off x="5353619" y="6212052"/>
              <a:ext cx="625464" cy="369332"/>
            </a:xfrm>
            <a:prstGeom prst="rect">
              <a:avLst/>
            </a:prstGeom>
            <a:noFill/>
          </p:spPr>
          <p:txBody>
            <a:bodyPr wrap="square" rtlCol="0">
              <a:spAutoFit/>
            </a:bodyPr>
            <a:lstStyle/>
            <a:p>
              <a:r>
                <a:rPr lang="en-US"/>
                <a:t>pTet</a:t>
              </a:r>
            </a:p>
          </p:txBody>
        </p:sp>
      </p:grpSp>
      <p:grpSp>
        <p:nvGrpSpPr>
          <p:cNvPr id="58" name="Group 57"/>
          <p:cNvGrpSpPr/>
          <p:nvPr/>
        </p:nvGrpSpPr>
        <p:grpSpPr>
          <a:xfrm>
            <a:off x="2962141" y="4797902"/>
            <a:ext cx="5389808" cy="1911991"/>
            <a:chOff x="2962141" y="4797902"/>
            <a:chExt cx="5389808" cy="1911991"/>
          </a:xfrm>
        </p:grpSpPr>
        <p:sp>
          <p:nvSpPr>
            <p:cNvPr id="59" name="Rectangle 58"/>
            <p:cNvSpPr/>
            <p:nvPr/>
          </p:nvSpPr>
          <p:spPr>
            <a:xfrm>
              <a:off x="3067018" y="5237586"/>
              <a:ext cx="2242215" cy="1368969"/>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5397323" y="5234877"/>
              <a:ext cx="2841532" cy="1368411"/>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a:off x="4982492" y="5465631"/>
              <a:ext cx="658193" cy="1"/>
            </a:xfrm>
            <a:prstGeom prst="straightConnector1">
              <a:avLst/>
            </a:prstGeom>
            <a:ln w="38100" cap="flat" cmpd="sng" algn="ctr">
              <a:solidFill>
                <a:schemeClr val="tx1"/>
              </a:solidFill>
              <a:prstDash val="sysDot"/>
              <a:round/>
              <a:headEnd type="none" w="med" len="med"/>
              <a:tailEnd type="none" w="med"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5506522" y="5319328"/>
              <a:ext cx="548640" cy="2926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3" name="Oval 62"/>
            <p:cNvSpPr/>
            <p:nvPr/>
          </p:nvSpPr>
          <p:spPr>
            <a:xfrm>
              <a:off x="4647371" y="5321826"/>
              <a:ext cx="548640" cy="2926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4" name="Right Arrow 63"/>
            <p:cNvSpPr/>
            <p:nvPr/>
          </p:nvSpPr>
          <p:spPr>
            <a:xfrm>
              <a:off x="3977725" y="6008731"/>
              <a:ext cx="822960" cy="327118"/>
            </a:xfrm>
            <a:prstGeom prst="rightArrow">
              <a:avLst>
                <a:gd name="adj1" fmla="val 100000"/>
                <a:gd name="adj2"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solidFill>
                    <a:srgbClr val="000000"/>
                  </a:solidFill>
                </a:rPr>
                <a:t>TetR</a:t>
              </a:r>
              <a:endParaRPr lang="en-US" b="1" dirty="0">
                <a:solidFill>
                  <a:srgbClr val="000000"/>
                </a:solidFill>
              </a:endParaRPr>
            </a:p>
          </p:txBody>
        </p:sp>
        <p:sp>
          <p:nvSpPr>
            <p:cNvPr id="65" name="Right Arrow 64"/>
            <p:cNvSpPr/>
            <p:nvPr/>
          </p:nvSpPr>
          <p:spPr>
            <a:xfrm>
              <a:off x="6861585" y="6007270"/>
              <a:ext cx="794428" cy="327118"/>
            </a:xfrm>
            <a:prstGeom prst="rightArrow">
              <a:avLst>
                <a:gd name="adj1" fmla="val 100000"/>
                <a:gd name="adj2" fmla="val 50000"/>
              </a:avLst>
            </a:prstGeom>
            <a:solidFill>
              <a:srgbClr val="07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GFP</a:t>
              </a:r>
            </a:p>
          </p:txBody>
        </p:sp>
        <p:sp>
          <p:nvSpPr>
            <p:cNvPr id="66" name="Bent Arrow 65"/>
            <p:cNvSpPr/>
            <p:nvPr/>
          </p:nvSpPr>
          <p:spPr>
            <a:xfrm>
              <a:off x="3282600" y="581012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7" name="Chord 66"/>
            <p:cNvSpPr/>
            <p:nvPr/>
          </p:nvSpPr>
          <p:spPr>
            <a:xfrm>
              <a:off x="3452000" y="6121178"/>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Bent Arrow 67"/>
            <p:cNvSpPr/>
            <p:nvPr/>
          </p:nvSpPr>
          <p:spPr>
            <a:xfrm>
              <a:off x="5887322" y="580866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9" name="Chord 68"/>
            <p:cNvSpPr/>
            <p:nvPr/>
          </p:nvSpPr>
          <p:spPr>
            <a:xfrm>
              <a:off x="6374222" y="6119717"/>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Left-Right-Up Arrow 69"/>
            <p:cNvSpPr/>
            <p:nvPr/>
          </p:nvSpPr>
          <p:spPr>
            <a:xfrm rot="10800000">
              <a:off x="4830567" y="5880265"/>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Left-Right-Up Arrow 70"/>
            <p:cNvSpPr/>
            <p:nvPr/>
          </p:nvSpPr>
          <p:spPr>
            <a:xfrm rot="10800000">
              <a:off x="7689027" y="5875927"/>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196064" y="6347532"/>
              <a:ext cx="4925963"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TextBox 72"/>
            <p:cNvSpPr txBox="1">
              <a:spLocks/>
            </p:cNvSpPr>
            <p:nvPr/>
          </p:nvSpPr>
          <p:spPr>
            <a:xfrm>
              <a:off x="5780842" y="6284606"/>
              <a:ext cx="625464" cy="369332"/>
            </a:xfrm>
            <a:prstGeom prst="rect">
              <a:avLst/>
            </a:prstGeom>
            <a:noFill/>
          </p:spPr>
          <p:txBody>
            <a:bodyPr wrap="square" rtlCol="0">
              <a:spAutoFit/>
            </a:bodyPr>
            <a:lstStyle/>
            <a:p>
              <a:r>
                <a:rPr lang="en-US" dirty="0" err="1"/>
                <a:t>pTet</a:t>
              </a:r>
              <a:endParaRPr lang="en-US" dirty="0"/>
            </a:p>
          </p:txBody>
        </p:sp>
        <p:sp>
          <p:nvSpPr>
            <p:cNvPr id="74" name="TextBox 73"/>
            <p:cNvSpPr txBox="1">
              <a:spLocks/>
            </p:cNvSpPr>
            <p:nvPr/>
          </p:nvSpPr>
          <p:spPr>
            <a:xfrm>
              <a:off x="3889444" y="4797902"/>
              <a:ext cx="625464" cy="369332"/>
            </a:xfrm>
            <a:prstGeom prst="rect">
              <a:avLst/>
            </a:prstGeom>
            <a:noFill/>
          </p:spPr>
          <p:txBody>
            <a:bodyPr wrap="square" rtlCol="0">
              <a:spAutoFit/>
            </a:bodyPr>
            <a:lstStyle/>
            <a:p>
              <a:pPr algn="ctr"/>
              <a:r>
                <a:rPr lang="en-US" dirty="0" err="1"/>
                <a:t>aTc</a:t>
              </a:r>
              <a:endParaRPr lang="en-US" dirty="0"/>
            </a:p>
          </p:txBody>
        </p:sp>
        <p:sp>
          <p:nvSpPr>
            <p:cNvPr id="75" name="Sun 74"/>
            <p:cNvSpPr/>
            <p:nvPr/>
          </p:nvSpPr>
          <p:spPr>
            <a:xfrm>
              <a:off x="7139646" y="5234877"/>
              <a:ext cx="494375" cy="494375"/>
            </a:xfrm>
            <a:prstGeom prst="su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7" name="TextBox 76"/>
            <p:cNvSpPr txBox="1">
              <a:spLocks/>
            </p:cNvSpPr>
            <p:nvPr/>
          </p:nvSpPr>
          <p:spPr>
            <a:xfrm>
              <a:off x="7076262" y="5283720"/>
              <a:ext cx="625464" cy="369332"/>
            </a:xfrm>
            <a:prstGeom prst="rect">
              <a:avLst/>
            </a:prstGeom>
            <a:noFill/>
          </p:spPr>
          <p:txBody>
            <a:bodyPr wrap="square" rtlCol="0">
              <a:spAutoFit/>
            </a:bodyPr>
            <a:lstStyle/>
            <a:p>
              <a:pPr algn="ctr"/>
              <a:r>
                <a:rPr lang="en-US"/>
                <a:t>GFP</a:t>
              </a:r>
            </a:p>
          </p:txBody>
        </p:sp>
        <p:cxnSp>
          <p:nvCxnSpPr>
            <p:cNvPr id="78" name="Straight Arrow Connector 77"/>
            <p:cNvCxnSpPr/>
            <p:nvPr/>
          </p:nvCxnSpPr>
          <p:spPr>
            <a:xfrm rot="5400000" flipH="1" flipV="1">
              <a:off x="7080242" y="5773474"/>
              <a:ext cx="315193" cy="152400"/>
            </a:xfrm>
            <a:prstGeom prst="straightConnector1">
              <a:avLst/>
            </a:prstGeom>
            <a:ln w="38100" cap="flat" cmpd="sng" algn="ctr">
              <a:solidFill>
                <a:schemeClr val="tx1"/>
              </a:solidFill>
              <a:prstDash val="solid"/>
              <a:round/>
              <a:headEnd type="none" w="med" len="med"/>
              <a:tailEnd type="triangle" w="med" len="lg"/>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4278108" y="5606770"/>
              <a:ext cx="405777" cy="357850"/>
            </a:xfrm>
            <a:prstGeom prst="straightConnector1">
              <a:avLst/>
            </a:prstGeom>
            <a:ln w="38100" cap="flat" cmpd="sng" algn="ctr">
              <a:solidFill>
                <a:schemeClr val="tx1"/>
              </a:solidFill>
              <a:prstDash val="solid"/>
              <a:round/>
              <a:headEnd type="none" w="med" len="med"/>
              <a:tailEnd type="triangle" w="med"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62" idx="4"/>
            </p:cNvCxnSpPr>
            <p:nvPr/>
          </p:nvCxnSpPr>
          <p:spPr>
            <a:xfrm>
              <a:off x="5780842" y="5611936"/>
              <a:ext cx="238918" cy="219724"/>
            </a:xfrm>
            <a:prstGeom prst="straightConnector1">
              <a:avLst/>
            </a:prstGeom>
            <a:ln w="38100" cap="flat" cmpd="sng" algn="ctr">
              <a:solidFill>
                <a:srgbClr val="FF0000"/>
              </a:solidFill>
              <a:prstDash val="solid"/>
              <a:round/>
              <a:headEnd type="none" w="med" len="med"/>
              <a:tailEnd type="oval" w="lg" len="sm"/>
            </a:ln>
            <a:effectLst/>
          </p:spPr>
          <p:style>
            <a:lnRef idx="2">
              <a:schemeClr val="accent1"/>
            </a:lnRef>
            <a:fillRef idx="0">
              <a:schemeClr val="accent1"/>
            </a:fillRef>
            <a:effectRef idx="1">
              <a:schemeClr val="accent1"/>
            </a:effectRef>
            <a:fontRef idx="minor">
              <a:schemeClr val="tx1"/>
            </a:fontRef>
          </p:style>
        </p:cxnSp>
        <p:sp>
          <p:nvSpPr>
            <p:cNvPr id="81" name="TextBox 80"/>
            <p:cNvSpPr txBox="1">
              <a:spLocks/>
            </p:cNvSpPr>
            <p:nvPr/>
          </p:nvSpPr>
          <p:spPr>
            <a:xfrm>
              <a:off x="4617275" y="5279035"/>
              <a:ext cx="625464" cy="369332"/>
            </a:xfrm>
            <a:prstGeom prst="rect">
              <a:avLst/>
            </a:prstGeom>
            <a:noFill/>
          </p:spPr>
          <p:txBody>
            <a:bodyPr wrap="square" rtlCol="0">
              <a:spAutoFit/>
            </a:bodyPr>
            <a:lstStyle/>
            <a:p>
              <a:pPr algn="ctr"/>
              <a:r>
                <a:rPr lang="en-US" dirty="0" err="1"/>
                <a:t>TetR</a:t>
              </a:r>
              <a:endParaRPr lang="en-US" dirty="0"/>
            </a:p>
          </p:txBody>
        </p:sp>
        <p:sp>
          <p:nvSpPr>
            <p:cNvPr id="82" name="Rectangle 81"/>
            <p:cNvSpPr/>
            <p:nvPr/>
          </p:nvSpPr>
          <p:spPr>
            <a:xfrm>
              <a:off x="2962141" y="5140916"/>
              <a:ext cx="5389808" cy="1568977"/>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a:spLocks/>
            </p:cNvSpPr>
            <p:nvPr/>
          </p:nvSpPr>
          <p:spPr>
            <a:xfrm>
              <a:off x="5471674" y="5283720"/>
              <a:ext cx="626189" cy="369332"/>
            </a:xfrm>
            <a:prstGeom prst="rect">
              <a:avLst/>
            </a:prstGeom>
            <a:noFill/>
          </p:spPr>
          <p:txBody>
            <a:bodyPr wrap="square" rtlCol="0">
              <a:spAutoFit/>
            </a:bodyPr>
            <a:lstStyle/>
            <a:p>
              <a:pPr algn="ctr"/>
              <a:r>
                <a:rPr lang="en-US" dirty="0" err="1"/>
                <a:t>TetR</a:t>
              </a:r>
              <a:endParaRPr lang="en-US" dirty="0"/>
            </a:p>
          </p:txBody>
        </p:sp>
        <p:cxnSp>
          <p:nvCxnSpPr>
            <p:cNvPr id="84" name="Straight Arrow Connector 83"/>
            <p:cNvCxnSpPr/>
            <p:nvPr/>
          </p:nvCxnSpPr>
          <p:spPr>
            <a:xfrm>
              <a:off x="4416220" y="5066071"/>
              <a:ext cx="267665" cy="242027"/>
            </a:xfrm>
            <a:prstGeom prst="straightConnector1">
              <a:avLst/>
            </a:prstGeom>
            <a:ln w="38100" cap="flat" cmpd="sng" algn="ctr">
              <a:solidFill>
                <a:srgbClr val="FF0000"/>
              </a:solidFill>
              <a:prstDash val="solid"/>
              <a:round/>
              <a:headEnd type="none" w="med" len="med"/>
              <a:tailEnd type="oval" w="lg" len="sm"/>
            </a:ln>
            <a:effectLst/>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346371" y="2458289"/>
            <a:ext cx="2811988" cy="369332"/>
          </a:xfrm>
          <a:prstGeom prst="rect">
            <a:avLst/>
          </a:prstGeom>
          <a:noFill/>
        </p:spPr>
        <p:txBody>
          <a:bodyPr wrap="none" rtlCol="0">
            <a:spAutoFit/>
          </a:bodyPr>
          <a:lstStyle/>
          <a:p>
            <a:r>
              <a:rPr lang="en-US" smtClean="0"/>
              <a:t>Contains sequence features</a:t>
            </a:r>
            <a:endParaRPr lang="en-US"/>
          </a:p>
        </p:txBody>
      </p:sp>
      <p:sp>
        <p:nvSpPr>
          <p:cNvPr id="76" name="TextBox 75"/>
          <p:cNvSpPr txBox="1"/>
          <p:nvPr/>
        </p:nvSpPr>
        <p:spPr>
          <a:xfrm>
            <a:off x="311835" y="1615443"/>
            <a:ext cx="2727029" cy="369332"/>
          </a:xfrm>
          <a:prstGeom prst="rect">
            <a:avLst/>
          </a:prstGeom>
          <a:noFill/>
        </p:spPr>
        <p:txBody>
          <a:bodyPr wrap="none" rtlCol="0">
            <a:spAutoFit/>
          </a:bodyPr>
          <a:lstStyle/>
          <a:p>
            <a:r>
              <a:rPr lang="en-US" dirty="0" smtClean="0"/>
              <a:t>Raw </a:t>
            </a:r>
            <a:r>
              <a:rPr lang="en-US" smtClean="0"/>
              <a:t>sequence information</a:t>
            </a:r>
            <a:endParaRPr lang="en-US"/>
          </a:p>
        </p:txBody>
      </p:sp>
      <p:sp>
        <p:nvSpPr>
          <p:cNvPr id="85" name="TextBox 84"/>
          <p:cNvSpPr txBox="1"/>
          <p:nvPr/>
        </p:nvSpPr>
        <p:spPr>
          <a:xfrm>
            <a:off x="323338" y="3797177"/>
            <a:ext cx="2564155" cy="646331"/>
          </a:xfrm>
          <a:prstGeom prst="rect">
            <a:avLst/>
          </a:prstGeom>
          <a:noFill/>
        </p:spPr>
        <p:txBody>
          <a:bodyPr wrap="square" rtlCol="0">
            <a:spAutoFit/>
          </a:bodyPr>
          <a:lstStyle/>
          <a:p>
            <a:r>
              <a:rPr lang="en-US" dirty="0" smtClean="0"/>
              <a:t>Represents sequence </a:t>
            </a:r>
            <a:r>
              <a:rPr lang="en-US" smtClean="0"/>
              <a:t>features hierarchically</a:t>
            </a:r>
            <a:endParaRPr lang="en-US" dirty="0" smtClean="0"/>
          </a:p>
        </p:txBody>
      </p:sp>
      <p:sp>
        <p:nvSpPr>
          <p:cNvPr id="86" name="TextBox 85"/>
          <p:cNvSpPr txBox="1"/>
          <p:nvPr/>
        </p:nvSpPr>
        <p:spPr>
          <a:xfrm>
            <a:off x="287287" y="5398632"/>
            <a:ext cx="2564155" cy="1754326"/>
          </a:xfrm>
          <a:prstGeom prst="rect">
            <a:avLst/>
          </a:prstGeom>
          <a:noFill/>
        </p:spPr>
        <p:txBody>
          <a:bodyPr wrap="square" rtlCol="0">
            <a:spAutoFit/>
          </a:bodyPr>
          <a:lstStyle/>
          <a:p>
            <a:pPr marL="285750" indent="-285750">
              <a:buFont typeface="Arial" charset="0"/>
              <a:buChar char="•"/>
            </a:pPr>
            <a:r>
              <a:rPr lang="en-US" dirty="0" smtClean="0"/>
              <a:t>Represents </a:t>
            </a:r>
            <a:r>
              <a:rPr lang="en-US" dirty="0"/>
              <a:t>additional molecule </a:t>
            </a:r>
            <a:r>
              <a:rPr lang="en-US" dirty="0" smtClean="0"/>
              <a:t>types</a:t>
            </a:r>
          </a:p>
          <a:p>
            <a:pPr marL="285750" indent="-285750">
              <a:buFont typeface="Arial" charset="0"/>
              <a:buChar char="•"/>
            </a:pPr>
            <a:r>
              <a:rPr lang="en-US" dirty="0" smtClean="0"/>
              <a:t>Represents modules with inputs and outputs</a:t>
            </a:r>
          </a:p>
          <a:p>
            <a:endParaRPr lang="en-US" dirty="0"/>
          </a:p>
        </p:txBody>
      </p:sp>
      <p:sp>
        <p:nvSpPr>
          <p:cNvPr id="87"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5</a:t>
            </a:fld>
            <a:endParaRPr lang="en-US" sz="1400" b="1"/>
          </a:p>
        </p:txBody>
      </p:sp>
    </p:spTree>
    <p:extLst>
      <p:ext uri="{BB962C8B-B14F-4D97-AF65-F5344CB8AC3E}">
        <p14:creationId xmlns:p14="http://schemas.microsoft.com/office/powerpoint/2010/main" val="277574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6" grpId="0"/>
      <p:bldP spid="85" grpId="0"/>
      <p:bldP spid="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smtClean="0"/>
              <a:t>SBOL Data Model</a:t>
            </a:r>
            <a:endParaRPr lang="en-US" b="1" dirty="0"/>
          </a:p>
        </p:txBody>
      </p:sp>
      <p:pic>
        <p:nvPicPr>
          <p:cNvPr id="4" name="Picture 3" descr="Screen Shot 2016-07-12 at 8.48.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97" y="2486507"/>
            <a:ext cx="8329068" cy="3317860"/>
          </a:xfrm>
          <a:prstGeom prst="rect">
            <a:avLst/>
          </a:prstGeom>
        </p:spPr>
      </p:pic>
      <p:sp>
        <p:nvSpPr>
          <p:cNvPr id="5" name="Rectangle 4"/>
          <p:cNvSpPr/>
          <p:nvPr/>
        </p:nvSpPr>
        <p:spPr>
          <a:xfrm>
            <a:off x="972015" y="2643307"/>
            <a:ext cx="5236342" cy="3324141"/>
          </a:xfrm>
          <a:prstGeom prst="rect">
            <a:avLst/>
          </a:pr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91373" y="1937710"/>
            <a:ext cx="8156765" cy="4217895"/>
          </a:xfrm>
          <a:prstGeom prst="rect">
            <a:avLst/>
          </a:prstGeom>
          <a:noFill/>
          <a:ln w="3175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987693" y="2658987"/>
            <a:ext cx="1740221" cy="369332"/>
          </a:xfrm>
          <a:prstGeom prst="rect">
            <a:avLst/>
          </a:prstGeom>
          <a:noFill/>
        </p:spPr>
        <p:txBody>
          <a:bodyPr wrap="square" rtlCol="0">
            <a:spAutoFit/>
          </a:bodyPr>
          <a:lstStyle/>
          <a:p>
            <a:r>
              <a:rPr lang="en-US" b="1" dirty="0" smtClean="0">
                <a:solidFill>
                  <a:srgbClr val="FF0000"/>
                </a:solidFill>
              </a:rPr>
              <a:t>SBOL v1.1.0</a:t>
            </a:r>
            <a:endParaRPr lang="en-US" b="1" dirty="0">
              <a:solidFill>
                <a:srgbClr val="FF0000"/>
              </a:solidFill>
            </a:endParaRPr>
          </a:p>
        </p:txBody>
      </p:sp>
      <p:sp>
        <p:nvSpPr>
          <p:cNvPr id="8" name="TextBox 7"/>
          <p:cNvSpPr txBox="1"/>
          <p:nvPr/>
        </p:nvSpPr>
        <p:spPr>
          <a:xfrm>
            <a:off x="622732" y="1933311"/>
            <a:ext cx="1740221" cy="369332"/>
          </a:xfrm>
          <a:prstGeom prst="rect">
            <a:avLst/>
          </a:prstGeom>
          <a:noFill/>
        </p:spPr>
        <p:txBody>
          <a:bodyPr wrap="square" rtlCol="0">
            <a:spAutoFit/>
          </a:bodyPr>
          <a:lstStyle/>
          <a:p>
            <a:r>
              <a:rPr lang="en-US" b="1" dirty="0" smtClean="0">
                <a:solidFill>
                  <a:srgbClr val="0000FF"/>
                </a:solidFill>
              </a:rPr>
              <a:t>SBOL v2.0.0</a:t>
            </a:r>
            <a:endParaRPr lang="en-US" b="1" dirty="0">
              <a:solidFill>
                <a:srgbClr val="0000FF"/>
              </a:solidFill>
            </a:endParaRPr>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6</a:t>
            </a:fld>
            <a:endParaRPr lang="en-US" sz="1400" b="1"/>
          </a:p>
        </p:txBody>
      </p:sp>
    </p:spTree>
    <p:extLst>
      <p:ext uri="{BB962C8B-B14F-4D97-AF65-F5344CB8AC3E}">
        <p14:creationId xmlns:p14="http://schemas.microsoft.com/office/powerpoint/2010/main" val="15641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smtClean="0"/>
              <a:t>SBOL Visual v1.0.0</a:t>
            </a:r>
            <a:endParaRPr lang="en-US" b="1" dirty="0"/>
          </a:p>
        </p:txBody>
      </p:sp>
      <p:pic>
        <p:nvPicPr>
          <p:cNvPr id="3" name="Picture 2" descr="Screen Shot 2016-07-12 at 8.46.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81" y="1465394"/>
            <a:ext cx="8272436" cy="5301475"/>
          </a:xfrm>
          <a:prstGeom prst="rect">
            <a:avLst/>
          </a:prstGeom>
        </p:spPr>
      </p:pic>
      <p:sp>
        <p:nvSpPr>
          <p:cNvPr id="6"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7</a:t>
            </a:fld>
            <a:endParaRPr lang="en-US" sz="1400" b="1"/>
          </a:p>
        </p:txBody>
      </p:sp>
    </p:spTree>
    <p:extLst>
      <p:ext uri="{BB962C8B-B14F-4D97-AF65-F5344CB8AC3E}">
        <p14:creationId xmlns:p14="http://schemas.microsoft.com/office/powerpoint/2010/main" val="296766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274638"/>
            <a:ext cx="8534400" cy="1143000"/>
          </a:xfrm>
        </p:spPr>
        <p:txBody>
          <a:bodyPr>
            <a:noAutofit/>
          </a:bodyPr>
          <a:lstStyle/>
          <a:p>
            <a:r>
              <a:rPr lang="en-US" b="1" dirty="0" smtClean="0"/>
              <a:t>Relation between </a:t>
            </a:r>
            <a:br>
              <a:rPr lang="en-US" b="1" dirty="0" smtClean="0"/>
            </a:br>
            <a:r>
              <a:rPr lang="en-US" b="1" dirty="0" smtClean="0"/>
              <a:t>SBOL Visual and SBOL Data Model</a:t>
            </a:r>
            <a:endParaRPr lang="en-US" sz="3600" dirty="0"/>
          </a:p>
        </p:txBody>
      </p:sp>
      <p:pic>
        <p:nvPicPr>
          <p:cNvPr id="7" name="Picture 6"/>
          <p:cNvPicPr>
            <a:picLocks noChangeAspect="1"/>
          </p:cNvPicPr>
          <p:nvPr/>
        </p:nvPicPr>
        <p:blipFill>
          <a:blip r:embed="rId5"/>
          <a:stretch>
            <a:fillRect/>
          </a:stretch>
        </p:blipFill>
        <p:spPr>
          <a:xfrm>
            <a:off x="631417" y="2079966"/>
            <a:ext cx="7576367" cy="3800134"/>
          </a:xfrm>
          <a:prstGeom prst="rect">
            <a:avLst/>
          </a:prstGeom>
        </p:spPr>
      </p:pic>
      <p:sp>
        <p:nvSpPr>
          <p:cNvPr id="6"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8</a:t>
            </a:fld>
            <a:endParaRPr lang="en-US" sz="1400" b="1"/>
          </a:p>
        </p:txBody>
      </p:sp>
    </p:spTree>
    <p:custDataLst>
      <p:tags r:id="rId1"/>
    </p:custDataLst>
    <p:extLst>
      <p:ext uri="{BB962C8B-B14F-4D97-AF65-F5344CB8AC3E}">
        <p14:creationId xmlns:p14="http://schemas.microsoft.com/office/powerpoint/2010/main" val="1294192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0"/>
            <a:ext cx="7704667" cy="1981200"/>
          </a:xfrm>
        </p:spPr>
        <p:txBody>
          <a:bodyPr>
            <a:normAutofit/>
          </a:bodyPr>
          <a:lstStyle/>
          <a:p>
            <a:r>
              <a:rPr lang="en-US" sz="3600" b="1" dirty="0" smtClean="0"/>
              <a:t>SBOL is serialized in </a:t>
            </a:r>
            <a:br>
              <a:rPr lang="en-US" sz="3600" b="1" dirty="0" smtClean="0"/>
            </a:br>
            <a:r>
              <a:rPr lang="en-US" sz="3600" b="1" dirty="0" smtClean="0"/>
              <a:t>RDF/XML Format</a:t>
            </a:r>
            <a:endParaRPr lang="en-US" sz="3600" b="1" dirty="0"/>
          </a:p>
        </p:txBody>
      </p:sp>
      <p:sp>
        <p:nvSpPr>
          <p:cNvPr id="4" name="TextBox 3"/>
          <p:cNvSpPr txBox="1"/>
          <p:nvPr/>
        </p:nvSpPr>
        <p:spPr>
          <a:xfrm>
            <a:off x="4812972" y="3134057"/>
            <a:ext cx="4151275" cy="1754327"/>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dirty="0" smtClean="0"/>
              <a:t>XML allows data to be structured in hierarchical trees, is well-supported and well-understood by software developers</a:t>
            </a:r>
          </a:p>
          <a:p>
            <a:pPr marL="285750" indent="-285750">
              <a:buClr>
                <a:srgbClr val="0070C0"/>
              </a:buClr>
              <a:buFont typeface="Arial" panose="020B0604020202020204" pitchFamily="34" charset="0"/>
              <a:buChar char="•"/>
            </a:pPr>
            <a:r>
              <a:rPr lang="en-US" dirty="0" smtClean="0"/>
              <a:t>RDF makes data integration across networks easier</a:t>
            </a:r>
            <a:endParaRPr lang="en-US" dirty="0"/>
          </a:p>
        </p:txBody>
      </p:sp>
      <p:grpSp>
        <p:nvGrpSpPr>
          <p:cNvPr id="5" name="Group 4"/>
          <p:cNvGrpSpPr/>
          <p:nvPr/>
        </p:nvGrpSpPr>
        <p:grpSpPr>
          <a:xfrm>
            <a:off x="88900" y="1760291"/>
            <a:ext cx="4577697" cy="4836058"/>
            <a:chOff x="6925859" y="1959275"/>
            <a:chExt cx="1132959" cy="1132959"/>
          </a:xfrm>
        </p:grpSpPr>
        <p:sp>
          <p:nvSpPr>
            <p:cNvPr id="6" name="Rectangle 5"/>
            <p:cNvSpPr/>
            <p:nvPr/>
          </p:nvSpPr>
          <p:spPr>
            <a:xfrm>
              <a:off x="7101271" y="2018879"/>
              <a:ext cx="483824" cy="1010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577959" y="2333035"/>
              <a:ext cx="302509" cy="704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7585080" y="2034509"/>
              <a:ext cx="294574" cy="29457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http://cdn.flaticon.com/png/256/149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859" y="1959275"/>
              <a:ext cx="1132959" cy="1132959"/>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7149103" y="2381772"/>
              <a:ext cx="197043" cy="393947"/>
            </a:xfrm>
            <a:prstGeom prst="rect">
              <a:avLst/>
            </a:prstGeom>
            <a:noFill/>
          </p:spPr>
          <p:txBody>
            <a:bodyPr wrap="none" rtlCol="0">
              <a:spAutoFit/>
            </a:bodyPr>
            <a:lstStyle/>
            <a:p>
              <a:endParaRPr lang="en-US" dirty="0"/>
            </a:p>
          </p:txBody>
        </p:sp>
      </p:grpSp>
      <p:pic>
        <p:nvPicPr>
          <p:cNvPr id="11" name="Shape 128"/>
          <p:cNvPicPr preferRelativeResize="0"/>
          <p:nvPr/>
        </p:nvPicPr>
        <p:blipFill>
          <a:blip r:embed="rId3">
            <a:alphaModFix/>
          </a:blip>
          <a:stretch>
            <a:fillRect/>
          </a:stretch>
        </p:blipFill>
        <p:spPr>
          <a:xfrm>
            <a:off x="872073" y="3623780"/>
            <a:ext cx="2854928" cy="1375942"/>
          </a:xfrm>
          <a:prstGeom prst="rect">
            <a:avLst/>
          </a:prstGeom>
          <a:noFill/>
          <a:ln>
            <a:noFill/>
          </a:ln>
        </p:spPr>
      </p:pic>
      <p:pic>
        <p:nvPicPr>
          <p:cNvPr id="12" name="Picture 11"/>
          <p:cNvPicPr>
            <a:picLocks noChangeAspect="1"/>
          </p:cNvPicPr>
          <p:nvPr/>
        </p:nvPicPr>
        <p:blipFill>
          <a:blip r:embed="rId4"/>
          <a:stretch>
            <a:fillRect/>
          </a:stretch>
        </p:blipFill>
        <p:spPr>
          <a:xfrm>
            <a:off x="1194603" y="2255429"/>
            <a:ext cx="1066800" cy="1066800"/>
          </a:xfrm>
          <a:prstGeom prst="rect">
            <a:avLst/>
          </a:prstGeom>
        </p:spPr>
      </p:pic>
      <p:sp>
        <p:nvSpPr>
          <p:cNvPr id="13"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9</a:t>
            </a:fld>
            <a:endParaRPr lang="en-US" sz="1400" b="1"/>
          </a:p>
        </p:txBody>
      </p:sp>
    </p:spTree>
    <p:extLst>
      <p:ext uri="{BB962C8B-B14F-4D97-AF65-F5344CB8AC3E}">
        <p14:creationId xmlns:p14="http://schemas.microsoft.com/office/powerpoint/2010/main" val="17105934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jytYxYnhxkClNbkrhEcLlm"/>
</p:tagLst>
</file>

<file path=ppt/tags/tag2.xml><?xml version="1.0" encoding="utf-8"?>
<p:tagLst xmlns:a="http://schemas.openxmlformats.org/drawingml/2006/main" xmlns:r="http://schemas.openxmlformats.org/officeDocument/2006/relationships" xmlns:p="http://schemas.openxmlformats.org/presentationml/2006/main">
  <p:tag name="DVSHAPEID" val="3xDO7aD3uwLn0rqZmekoDy"/>
</p:tagLst>
</file>

<file path=ppt/tags/tag3.xml><?xml version="1.0" encoding="utf-8"?>
<p:tagLst xmlns:a="http://schemas.openxmlformats.org/drawingml/2006/main" xmlns:r="http://schemas.openxmlformats.org/officeDocument/2006/relationships" xmlns:p="http://schemas.openxmlformats.org/presentationml/2006/main">
  <p:tag name="DVSHAPEID" val="eBjjYyYUaVpxppLSrUFkIU"/>
</p:tagLst>
</file>

<file path=ppt/tags/tag4.xml><?xml version="1.0" encoding="utf-8"?>
<p:tagLst xmlns:a="http://schemas.openxmlformats.org/drawingml/2006/main" xmlns:r="http://schemas.openxmlformats.org/officeDocument/2006/relationships" xmlns:p="http://schemas.openxmlformats.org/presentationml/2006/main">
  <p:tag name="DVSHAPEID" val="3xDO7aD3uwLn0rqZmekoDy"/>
</p:tagLst>
</file>

<file path=ppt/tags/tag5.xml><?xml version="1.0" encoding="utf-8"?>
<p:tagLst xmlns:a="http://schemas.openxmlformats.org/drawingml/2006/main" xmlns:r="http://schemas.openxmlformats.org/officeDocument/2006/relationships" xmlns:p="http://schemas.openxmlformats.org/presentationml/2006/main">
  <p:tag name="DVSECTIONID" val="jytYxYnhxkClNbkrhEcLlm"/>
</p:tagLst>
</file>

<file path=ppt/tags/tag6.xml><?xml version="1.0" encoding="utf-8"?>
<p:tagLst xmlns:a="http://schemas.openxmlformats.org/drawingml/2006/main" xmlns:r="http://schemas.openxmlformats.org/officeDocument/2006/relationships" xmlns:p="http://schemas.openxmlformats.org/presentationml/2006/main">
  <p:tag name="DVSHAPEID" val="3xDO7aD3uwLn0rqZmekoDy"/>
</p:tagLst>
</file>

<file path=ppt/tags/tag7.xml><?xml version="1.0" encoding="utf-8"?>
<p:tagLst xmlns:a="http://schemas.openxmlformats.org/drawingml/2006/main" xmlns:r="http://schemas.openxmlformats.org/officeDocument/2006/relationships" xmlns:p="http://schemas.openxmlformats.org/presentationml/2006/main">
  <p:tag name="DVSECTIONID" val="jytYxYnhxkClNbkrhEcLlm"/>
</p:tagLst>
</file>

<file path=ppt/tags/tag8.xml><?xml version="1.0" encoding="utf-8"?>
<p:tagLst xmlns:a="http://schemas.openxmlformats.org/drawingml/2006/main" xmlns:r="http://schemas.openxmlformats.org/officeDocument/2006/relationships" xmlns:p="http://schemas.openxmlformats.org/presentationml/2006/main">
  <p:tag name="DVSHAPEID" val="3xDO7aD3uwLn0rqZmekoDy"/>
</p:tagLst>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23037</TotalTime>
  <Words>1700</Words>
  <Application>Microsoft Macintosh PowerPoint</Application>
  <PresentationFormat>On-screen Show (4:3)</PresentationFormat>
  <Paragraphs>362</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Corbel</vt:lpstr>
      <vt:lpstr>Helvetica Neue</vt:lpstr>
      <vt:lpstr>NimbusSanL</vt:lpstr>
      <vt:lpstr>Arial</vt:lpstr>
      <vt:lpstr>Parallax</vt:lpstr>
      <vt:lpstr>Synthetic Biology Open Language</vt:lpstr>
      <vt:lpstr>Standards are a foundational principle of synthetic biology</vt:lpstr>
      <vt:lpstr>PowerPoint Presentation</vt:lpstr>
      <vt:lpstr>Milestones in the history of SBOL</vt:lpstr>
      <vt:lpstr>Evolution of standards  for Bioinformatics</vt:lpstr>
      <vt:lpstr>SBOL Data Model</vt:lpstr>
      <vt:lpstr>SBOL Visual v1.0.0</vt:lpstr>
      <vt:lpstr>Relation between  SBOL Visual and SBOL Data Model</vt:lpstr>
      <vt:lpstr>SBOL is serialized in  RDF/XML Format</vt:lpstr>
      <vt:lpstr>SBOL helps synthetic biologists to collaborate across different stages of (automation-assisted) workflows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Source Libraries</vt:lpstr>
      <vt:lpstr>ACS Synthetic Biology has officially adopted SBOL as publication standard </vt:lpstr>
      <vt:lpstr>Representing Designs in SBOL</vt:lpstr>
      <vt:lpstr>ComponentDefinition</vt:lpstr>
      <vt:lpstr>Component</vt:lpstr>
      <vt:lpstr>SequenceConstraint</vt:lpstr>
      <vt:lpstr>Sequence, SequenceAnnotation</vt:lpstr>
      <vt:lpstr>Reusing Components</vt:lpstr>
      <vt:lpstr>Collection</vt:lpstr>
      <vt:lpstr>ModuleDefinition</vt:lpstr>
      <vt:lpstr>Composing Modules</vt:lpstr>
      <vt:lpstr>Next up:   libraries &amp; hands-on experience</vt:lpstr>
      <vt:lpstr>Acknowledgments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Biology Open Language (SBOL): Community-Driven Standard for Communi-cation of Synthetic Biology Designs</dc:title>
  <dc:creator>Bryan Bartley</dc:creator>
  <cp:lastModifiedBy>Microsoft Office User</cp:lastModifiedBy>
  <cp:revision>362</cp:revision>
  <dcterms:created xsi:type="dcterms:W3CDTF">2015-09-30T17:38:27Z</dcterms:created>
  <dcterms:modified xsi:type="dcterms:W3CDTF">2017-08-11T10:05:59Z</dcterms:modified>
</cp:coreProperties>
</file>