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3.xml" ContentType="application/vnd.openxmlformats-officedocument.presentationml.notesSlide+xml"/>
  <Override PartName="/ppt/tags/tag94.xml" ContentType="application/vnd.openxmlformats-officedocument.presentationml.tags+xml"/>
  <Override PartName="/ppt/notesSlides/notesSlide4.xml" ContentType="application/vnd.openxmlformats-officedocument.presentationml.notesSlide+xml"/>
  <Override PartName="/ppt/tags/tag95.xml" ContentType="application/vnd.openxmlformats-officedocument.presentationml.tags+xml"/>
  <Override PartName="/ppt/notesSlides/notesSlide5.xml" ContentType="application/vnd.openxmlformats-officedocument.presentationml.notesSlide+xml"/>
  <Override PartName="/ppt/tags/tag96.xml" ContentType="application/vnd.openxmlformats-officedocument.presentationml.tags+xml"/>
  <Override PartName="/ppt/notesSlides/notesSlide6.xml" ContentType="application/vnd.openxmlformats-officedocument.presentationml.notesSlide+xml"/>
  <Override PartName="/ppt/tags/tag97.xml" ContentType="application/vnd.openxmlformats-officedocument.presentationml.tags+xml"/>
  <Override PartName="/ppt/notesSlides/notesSlide7.xml" ContentType="application/vnd.openxmlformats-officedocument.presentationml.notesSlide+xml"/>
  <Override PartName="/ppt/tags/tag98.xml" ContentType="application/vnd.openxmlformats-officedocument.presentationml.tags+xml"/>
  <Override PartName="/ppt/notesSlides/notesSlide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8" r:id="rId4"/>
    <p:sldId id="260" r:id="rId5"/>
    <p:sldId id="263" r:id="rId6"/>
    <p:sldId id="264" r:id="rId7"/>
    <p:sldId id="265" r:id="rId8"/>
    <p:sldId id="269" r:id="rId9"/>
    <p:sldId id="266" r:id="rId10"/>
    <p:sldId id="262" r:id="rId11"/>
    <p:sldId id="261" r:id="rId12"/>
    <p:sldId id="257" r:id="rId13"/>
    <p:sldId id="258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4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3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19" tIns="45711" rIns="91419" bIns="4571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19" tIns="45711" rIns="91419" bIns="45711" rtlCol="0"/>
          <a:lstStyle>
            <a:lvl1pPr algn="r">
              <a:defRPr sz="1200"/>
            </a:lvl1pPr>
          </a:lstStyle>
          <a:p>
            <a:fld id="{2D268291-41F6-4CB8-B566-A35260D352E1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9" tIns="45711" rIns="91419" bIns="4571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19" tIns="45711" rIns="91419" bIns="4571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19" tIns="45711" rIns="91419" bIns="4571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19" tIns="45711" rIns="91419" bIns="45711" rtlCol="0" anchor="b"/>
          <a:lstStyle>
            <a:lvl1pPr algn="r">
              <a:defRPr sz="1200"/>
            </a:lvl1pPr>
          </a:lstStyle>
          <a:p>
            <a:fld id="{8385E1C6-47D4-4B9B-B8BA-F2BF46CD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SBOL project has a </a:t>
            </a:r>
            <a:r>
              <a:rPr lang="en-US" dirty="0" smtClean="0"/>
              <a:t>Core</a:t>
            </a:r>
            <a:r>
              <a:rPr lang="en-US" baseline="0" dirty="0" smtClean="0"/>
              <a:t> module which defines DNA components and aims to develop a set of extensions which further describe synthetic biological designs.</a:t>
            </a:r>
          </a:p>
          <a:p>
            <a:r>
              <a:rPr lang="en-US" baseline="0" dirty="0" smtClean="0"/>
              <a:t>DNA components define the design of a segment of DNA, in terms of its DNA sequence and specify its sub-components, by annotating the required components which make up the design. This strategy allows us to specify: 1. designs in which the sequence is unknown or already defined; 2. hierarchically composed components; 3. unambiguously define the component type using the Sequence Ontology terms; and 4. group components into Collections for distribution to recipients. We are currently planning several extensions to SBOL, see main text for a description.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BA1B0-9A9C-4CAD-B465-3FB9A0A8545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7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0F5FFB47-72AB-44B8-B44A-4BCF8BE0A02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1D12FB9B-FBE6-4E86-B143-A1B32FE4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4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7" Type="http://schemas.openxmlformats.org/officeDocument/2006/relationships/tags" Target="../tags/tag5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4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5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FFB47-72AB-44B8-B44A-4BCF8BE0A025}" type="datetimeFigureOut">
              <a:rPr lang="en-US" smtClean="0"/>
              <a:t>11/6/2013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6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7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2FB9B-FBE6-4E86-B143-A1B32FE4B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2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tags" Target="../tags/tag36.xml"/><Relationship Id="rId3" Type="http://schemas.openxmlformats.org/officeDocument/2006/relationships/tags" Target="../tags/tag13.xml"/><Relationship Id="rId21" Type="http://schemas.openxmlformats.org/officeDocument/2006/relationships/tags" Target="../tags/tag31.xml"/><Relationship Id="rId34" Type="http://schemas.openxmlformats.org/officeDocument/2006/relationships/image" Target="../media/image3.wmf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33" Type="http://schemas.openxmlformats.org/officeDocument/2006/relationships/image" Target="../media/image2.png"/><Relationship Id="rId38" Type="http://schemas.openxmlformats.org/officeDocument/2006/relationships/image" Target="../media/image7.wmf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0" Type="http://schemas.openxmlformats.org/officeDocument/2006/relationships/tags" Target="../tags/tag30.xml"/><Relationship Id="rId29" Type="http://schemas.openxmlformats.org/officeDocument/2006/relationships/tags" Target="../tags/tag39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32" Type="http://schemas.openxmlformats.org/officeDocument/2006/relationships/image" Target="../media/image1.png"/><Relationship Id="rId37" Type="http://schemas.openxmlformats.org/officeDocument/2006/relationships/image" Target="../media/image6.png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image" Target="../media/image5.wmf"/><Relationship Id="rId10" Type="http://schemas.openxmlformats.org/officeDocument/2006/relationships/tags" Target="../tags/tag20.xml"/><Relationship Id="rId19" Type="http://schemas.openxmlformats.org/officeDocument/2006/relationships/tags" Target="../tags/tag29.xml"/><Relationship Id="rId31" Type="http://schemas.openxmlformats.org/officeDocument/2006/relationships/notesSlide" Target="../notesSlides/notesSlide1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slideLayout" Target="../slideLayouts/slideLayout1.xml"/><Relationship Id="rId35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" Type="http://schemas.openxmlformats.org/officeDocument/2006/relationships/tags" Target="../tags/tag42.xml"/><Relationship Id="rId21" Type="http://schemas.openxmlformats.org/officeDocument/2006/relationships/tags" Target="../tags/tag60.xml"/><Relationship Id="rId34" Type="http://schemas.openxmlformats.org/officeDocument/2006/relationships/slideLayout" Target="../slideLayouts/slideLayout1.xml"/><Relationship Id="rId7" Type="http://schemas.openxmlformats.org/officeDocument/2006/relationships/tags" Target="../tags/tag46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38" Type="http://schemas.openxmlformats.org/officeDocument/2006/relationships/image" Target="../media/image4.wmf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0" Type="http://schemas.openxmlformats.org/officeDocument/2006/relationships/tags" Target="../tags/tag59.xml"/><Relationship Id="rId29" Type="http://schemas.openxmlformats.org/officeDocument/2006/relationships/tags" Target="../tags/tag68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image" Target="../media/image7.wmf"/><Relationship Id="rId5" Type="http://schemas.openxmlformats.org/officeDocument/2006/relationships/tags" Target="../tags/tag44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image" Target="../media/image3.wmf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image" Target="../media/image4.wmf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image" Target="../media/image7.wmf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image" Target="../media/image3.wmf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notesSlide" Target="../notesSlides/notesSlide3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gi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4.xml"/><Relationship Id="rId6" Type="http://schemas.openxmlformats.org/officeDocument/2006/relationships/image" Target="../media/image6.png"/><Relationship Id="rId11" Type="http://schemas.openxmlformats.org/officeDocument/2006/relationships/image" Target="../media/image7.wmf"/><Relationship Id="rId5" Type="http://schemas.openxmlformats.org/officeDocument/2006/relationships/image" Target="../media/image1.png"/><Relationship Id="rId10" Type="http://schemas.openxmlformats.org/officeDocument/2006/relationships/image" Target="../media/image3.wmf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5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gi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Relationship Id="rId6" Type="http://schemas.openxmlformats.org/officeDocument/2006/relationships/image" Target="../media/image6.png"/><Relationship Id="rId11" Type="http://schemas.openxmlformats.org/officeDocument/2006/relationships/image" Target="../media/image7.wmf"/><Relationship Id="rId5" Type="http://schemas.openxmlformats.org/officeDocument/2006/relationships/image" Target="../media/image1.png"/><Relationship Id="rId10" Type="http://schemas.openxmlformats.org/officeDocument/2006/relationships/image" Target="../media/image3.wmf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1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9.jpe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Relationship Id="rId6" Type="http://schemas.openxmlformats.org/officeDocument/2006/relationships/image" Target="../media/image8.gif"/><Relationship Id="rId11" Type="http://schemas.openxmlformats.org/officeDocument/2006/relationships/image" Target="../media/image5.wmf"/><Relationship Id="rId5" Type="http://schemas.openxmlformats.org/officeDocument/2006/relationships/image" Target="../media/image1.png"/><Relationship Id="rId10" Type="http://schemas.openxmlformats.org/officeDocument/2006/relationships/image" Target="../media/image4.wmf"/><Relationship Id="rId4" Type="http://schemas.openxmlformats.org/officeDocument/2006/relationships/image" Target="../media/image2.png"/><Relationship Id="rId9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12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7.xml"/><Relationship Id="rId6" Type="http://schemas.openxmlformats.org/officeDocument/2006/relationships/image" Target="../media/image4.wmf"/><Relationship Id="rId11" Type="http://schemas.openxmlformats.org/officeDocument/2006/relationships/image" Target="../media/image14.png"/><Relationship Id="rId5" Type="http://schemas.openxmlformats.org/officeDocument/2006/relationships/image" Target="../media/image7.wmf"/><Relationship Id="rId10" Type="http://schemas.openxmlformats.org/officeDocument/2006/relationships/image" Target="../media/image13.jpeg"/><Relationship Id="rId4" Type="http://schemas.openxmlformats.org/officeDocument/2006/relationships/image" Target="../media/image3.wmf"/><Relationship Id="rId9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2.gi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.wmf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8.xml"/><Relationship Id="rId6" Type="http://schemas.openxmlformats.org/officeDocument/2006/relationships/image" Target="../media/image7.wmf"/><Relationship Id="rId11" Type="http://schemas.openxmlformats.org/officeDocument/2006/relationships/image" Target="../media/image5.wmf"/><Relationship Id="rId5" Type="http://schemas.openxmlformats.org/officeDocument/2006/relationships/image" Target="../media/image3.wmf"/><Relationship Id="rId10" Type="http://schemas.openxmlformats.org/officeDocument/2006/relationships/image" Target="../media/image13.jpeg"/><Relationship Id="rId4" Type="http://schemas.openxmlformats.org/officeDocument/2006/relationships/image" Target="../media/image14.png"/><Relationship Id="rId9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34" Type="http://schemas.openxmlformats.org/officeDocument/2006/relationships/tags" Target="../tags/tag132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tags" Target="../tags/tag129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78062" y="973896"/>
            <a:ext cx="8605165" cy="3792908"/>
            <a:chOff x="478062" y="973896"/>
            <a:chExt cx="8605165" cy="3792908"/>
          </a:xfrm>
        </p:grpSpPr>
        <p:cxnSp>
          <p:nvCxnSpPr>
            <p:cNvPr id="64" name="Straight Connector 63"/>
            <p:cNvCxnSpPr/>
            <p:nvPr>
              <p:custDataLst>
                <p:tags r:id="rId2"/>
              </p:custDataLst>
            </p:nvPr>
          </p:nvCxnSpPr>
          <p:spPr>
            <a:xfrm>
              <a:off x="3772049" y="3134241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>
              <p:custDataLst>
                <p:tags r:id="rId3"/>
              </p:custDataLst>
            </p:nvPr>
          </p:nvCxnSpPr>
          <p:spPr>
            <a:xfrm>
              <a:off x="991360" y="2731640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>
              <p:custDataLst>
                <p:tags r:id="rId4"/>
              </p:custDataLst>
            </p:nvPr>
          </p:nvCxnSpPr>
          <p:spPr>
            <a:xfrm>
              <a:off x="991360" y="2428082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>
              <p:custDataLst>
                <p:tags r:id="rId5"/>
              </p:custDataLst>
            </p:nvPr>
          </p:nvSpPr>
          <p:spPr>
            <a:xfrm>
              <a:off x="582420" y="3002958"/>
              <a:ext cx="817880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promoter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>
              <p:custDataLst>
                <p:tags r:id="rId6"/>
              </p:custDataLst>
            </p:nvPr>
          </p:nvSpPr>
          <p:spPr>
            <a:xfrm>
              <a:off x="685800" y="2057715"/>
              <a:ext cx="3429000" cy="3606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Designed component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>
              <p:custDataLst>
                <p:tags r:id="rId7"/>
              </p:custDataLst>
            </p:nvPr>
          </p:nvSpPr>
          <p:spPr>
            <a:xfrm>
              <a:off x="685800" y="2531740"/>
              <a:ext cx="609600" cy="2044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tataat</a:t>
              </a:r>
              <a:endParaRPr lang="en-US" sz="1100" dirty="0"/>
            </a:p>
          </p:txBody>
        </p:sp>
        <p:sp>
          <p:nvSpPr>
            <p:cNvPr id="25" name="Rectangle 24"/>
            <p:cNvSpPr/>
            <p:nvPr>
              <p:custDataLst>
                <p:tags r:id="rId8"/>
              </p:custDataLst>
            </p:nvPr>
          </p:nvSpPr>
          <p:spPr>
            <a:xfrm>
              <a:off x="1432560" y="2952750"/>
              <a:ext cx="384810" cy="2019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cct</a:t>
              </a:r>
              <a:endParaRPr lang="en-US" sz="1100" dirty="0"/>
            </a:p>
          </p:txBody>
        </p:sp>
        <p:sp>
          <p:nvSpPr>
            <p:cNvPr id="26" name="Rectangle 25"/>
            <p:cNvSpPr/>
            <p:nvPr>
              <p:custDataLst>
                <p:tags r:id="rId9"/>
              </p:custDataLst>
            </p:nvPr>
          </p:nvSpPr>
          <p:spPr>
            <a:xfrm>
              <a:off x="1905000" y="2952750"/>
              <a:ext cx="1447800" cy="2019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atgtatagcctgtttcgctag</a:t>
              </a:r>
              <a:endParaRPr lang="en-US" sz="1100" dirty="0"/>
            </a:p>
          </p:txBody>
        </p:sp>
        <p:sp>
          <p:nvSpPr>
            <p:cNvPr id="27" name="Rectangle 26"/>
            <p:cNvSpPr/>
            <p:nvPr>
              <p:custDataLst>
                <p:tags r:id="rId10"/>
              </p:custDataLst>
            </p:nvPr>
          </p:nvSpPr>
          <p:spPr>
            <a:xfrm>
              <a:off x="3429149" y="2952750"/>
              <a:ext cx="685800" cy="2019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atttttgaa</a:t>
              </a:r>
            </a:p>
          </p:txBody>
        </p:sp>
        <p:sp>
          <p:nvSpPr>
            <p:cNvPr id="29" name="Rectangle 28"/>
            <p:cNvSpPr/>
            <p:nvPr>
              <p:custDataLst>
                <p:tags r:id="rId11"/>
              </p:custDataLst>
            </p:nvPr>
          </p:nvSpPr>
          <p:spPr>
            <a:xfrm>
              <a:off x="3321199" y="3409950"/>
              <a:ext cx="901700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Terminator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>
              <p:custDataLst>
                <p:tags r:id="rId12"/>
              </p:custDataLst>
            </p:nvPr>
          </p:nvSpPr>
          <p:spPr>
            <a:xfrm>
              <a:off x="1371600" y="3409950"/>
              <a:ext cx="457200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5’UTR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>
              <p:custDataLst>
                <p:tags r:id="rId13"/>
              </p:custDataLst>
            </p:nvPr>
          </p:nvSpPr>
          <p:spPr>
            <a:xfrm>
              <a:off x="2124882" y="3409950"/>
              <a:ext cx="1041228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CDS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Connector 52"/>
            <p:cNvCxnSpPr/>
            <p:nvPr>
              <p:custDataLst>
                <p:tags r:id="rId14"/>
              </p:custDataLst>
            </p:nvPr>
          </p:nvCxnSpPr>
          <p:spPr>
            <a:xfrm>
              <a:off x="2645496" y="2428082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>
              <p:custDataLst>
                <p:tags r:id="rId15"/>
              </p:custDataLst>
            </p:nvPr>
          </p:nvCxnSpPr>
          <p:spPr>
            <a:xfrm>
              <a:off x="1624965" y="2704711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>
              <p:custDataLst>
                <p:tags r:id="rId16"/>
              </p:custDataLst>
            </p:nvPr>
          </p:nvCxnSpPr>
          <p:spPr>
            <a:xfrm>
              <a:off x="2645496" y="2704711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>
              <p:custDataLst>
                <p:tags r:id="rId17"/>
              </p:custDataLst>
            </p:nvPr>
          </p:nvCxnSpPr>
          <p:spPr>
            <a:xfrm>
              <a:off x="3772049" y="2699214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>
              <p:custDataLst>
                <p:tags r:id="rId18"/>
              </p:custDataLst>
            </p:nvPr>
          </p:nvCxnSpPr>
          <p:spPr>
            <a:xfrm>
              <a:off x="1615440" y="3157220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>
              <p:custDataLst>
                <p:tags r:id="rId19"/>
              </p:custDataLst>
            </p:nvPr>
          </p:nvCxnSpPr>
          <p:spPr>
            <a:xfrm>
              <a:off x="2645496" y="3157220"/>
              <a:ext cx="0" cy="248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>
              <p:custDataLst>
                <p:tags r:id="rId20"/>
              </p:custDataLst>
            </p:nvPr>
          </p:nvSpPr>
          <p:spPr>
            <a:xfrm>
              <a:off x="1955800" y="1023773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Visual</a:t>
              </a:r>
              <a:endParaRPr lang="en-US" dirty="0"/>
            </a:p>
          </p:txBody>
        </p:sp>
        <p:sp>
          <p:nvSpPr>
            <p:cNvPr id="52" name="TextBox 51"/>
            <p:cNvSpPr txBox="1"/>
            <p:nvPr>
              <p:custDataLst>
                <p:tags r:id="rId21"/>
              </p:custDataLst>
            </p:nvPr>
          </p:nvSpPr>
          <p:spPr>
            <a:xfrm>
              <a:off x="2640449" y="4397472"/>
              <a:ext cx="1169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SBOL Core</a:t>
              </a:r>
              <a:endParaRPr lang="en-US" dirty="0"/>
            </a:p>
          </p:txBody>
        </p:sp>
        <p:sp>
          <p:nvSpPr>
            <p:cNvPr id="67" name="Flowchart: Magnetic Disk 66"/>
            <p:cNvSpPr/>
            <p:nvPr>
              <p:custDataLst>
                <p:tags r:id="rId22"/>
              </p:custDataLst>
            </p:nvPr>
          </p:nvSpPr>
          <p:spPr>
            <a:xfrm>
              <a:off x="547571" y="3733800"/>
              <a:ext cx="5414009" cy="533400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bIns="0" rtlCol="0" anchor="b" anchorCtr="0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Rectangle 92"/>
            <p:cNvSpPr/>
            <p:nvPr>
              <p:custDataLst>
                <p:tags r:id="rId23"/>
              </p:custDataLst>
            </p:nvPr>
          </p:nvSpPr>
          <p:spPr>
            <a:xfrm>
              <a:off x="1371600" y="2530130"/>
              <a:ext cx="2749578" cy="20447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100" dirty="0" smtClean="0"/>
                <a:t>  cct    …   atgtatagcctgtttcgctag    …  </a:t>
              </a:r>
              <a:r>
                <a:rPr lang="en-US" sz="1100" dirty="0"/>
                <a:t>atttttgaa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4312654" y="2210115"/>
              <a:ext cx="457200" cy="497080"/>
              <a:chOff x="4312654" y="2210115"/>
              <a:chExt cx="457200" cy="49708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4" name="Rectangle 103"/>
              <p:cNvSpPr/>
              <p:nvPr>
                <p:custDataLst>
                  <p:tags r:id="rId27"/>
                </p:custDataLst>
              </p:nvPr>
            </p:nvSpPr>
            <p:spPr>
              <a:xfrm>
                <a:off x="4312654" y="2210115"/>
                <a:ext cx="384810" cy="20193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act</a:t>
                </a:r>
                <a:endParaRPr lang="en-US" sz="1100" dirty="0"/>
              </a:p>
            </p:txBody>
          </p:sp>
          <p:sp>
            <p:nvSpPr>
              <p:cNvPr id="109" name="Rectangle 108"/>
              <p:cNvSpPr/>
              <p:nvPr>
                <p:custDataLst>
                  <p:tags r:id="rId28"/>
                </p:custDataLst>
              </p:nvPr>
            </p:nvSpPr>
            <p:spPr>
              <a:xfrm>
                <a:off x="4312654" y="2535745"/>
                <a:ext cx="457200" cy="171450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</a:rPr>
                  <a:t>5’UTR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3" name="Straight Connector 112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4505629" y="2426840"/>
                <a:ext cx="0" cy="91440"/>
              </a:xfrm>
              <a:prstGeom prst="line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tangle 104"/>
            <p:cNvSpPr/>
            <p:nvPr>
              <p:custDataLst>
                <p:tags r:id="rId24"/>
              </p:custDataLst>
            </p:nvPr>
          </p:nvSpPr>
          <p:spPr>
            <a:xfrm>
              <a:off x="4869858" y="2210115"/>
              <a:ext cx="801456" cy="2019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atgtatag</a:t>
              </a:r>
            </a:p>
          </p:txBody>
        </p:sp>
        <p:sp>
          <p:nvSpPr>
            <p:cNvPr id="108" name="Rectangle 107"/>
            <p:cNvSpPr/>
            <p:nvPr>
              <p:custDataLst>
                <p:tags r:id="rId25"/>
              </p:custDataLst>
            </p:nvPr>
          </p:nvSpPr>
          <p:spPr>
            <a:xfrm>
              <a:off x="4749972" y="2535745"/>
              <a:ext cx="1041228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CDS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4" name="Straight Connector 113"/>
            <p:cNvCxnSpPr/>
            <p:nvPr>
              <p:custDataLst>
                <p:tags r:id="rId26"/>
              </p:custDataLst>
            </p:nvPr>
          </p:nvCxnSpPr>
          <p:spPr>
            <a:xfrm>
              <a:off x="5270586" y="2426840"/>
              <a:ext cx="0" cy="91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5961580" y="2042160"/>
              <a:ext cx="0" cy="21488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39530" y="2042160"/>
              <a:ext cx="0" cy="214884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728" y="1691758"/>
              <a:ext cx="788117" cy="55907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5122" y="3503238"/>
              <a:ext cx="780615" cy="674500"/>
            </a:xfrm>
            <a:prstGeom prst="rect">
              <a:avLst/>
            </a:prstGeom>
          </p:spPr>
        </p:pic>
        <p:sp>
          <p:nvSpPr>
            <p:cNvPr id="66" name="Flowchart: Magnetic Disk 65"/>
            <p:cNvSpPr/>
            <p:nvPr/>
          </p:nvSpPr>
          <p:spPr>
            <a:xfrm>
              <a:off x="6026242" y="2411440"/>
              <a:ext cx="1033015" cy="40710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ight Arrow 106"/>
            <p:cNvSpPr/>
            <p:nvPr/>
          </p:nvSpPr>
          <p:spPr>
            <a:xfrm rot="16200000">
              <a:off x="6508994" y="2944446"/>
              <a:ext cx="260239" cy="142721"/>
            </a:xfrm>
            <a:prstGeom prst="rightArrow">
              <a:avLst>
                <a:gd name="adj1" fmla="val 29979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9728" y="2566018"/>
              <a:ext cx="143180" cy="18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0474" y="2619247"/>
              <a:ext cx="143180" cy="138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6477000" y="2594143"/>
              <a:ext cx="177752" cy="163776"/>
              <a:chOff x="6458774" y="1621255"/>
              <a:chExt cx="177752" cy="163776"/>
            </a:xfrm>
          </p:grpSpPr>
          <p:pic>
            <p:nvPicPr>
              <p:cNvPr id="111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6458774" y="1621255"/>
                <a:ext cx="78098" cy="16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3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47"/>
              <a:stretch/>
            </p:blipFill>
            <p:spPr bwMode="auto">
              <a:xfrm>
                <a:off x="6529448" y="1621255"/>
                <a:ext cx="107078" cy="163776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7236885" y="4202668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Boston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892271" y="1274516"/>
              <a:ext cx="638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Utah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021465" y="1274516"/>
              <a:ext cx="114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Newcastle</a:t>
              </a:r>
              <a:endParaRPr lang="en-US" dirty="0"/>
            </a:p>
          </p:txBody>
        </p:sp>
        <p:sp>
          <p:nvSpPr>
            <p:cNvPr id="116" name="Right Arrow 115"/>
            <p:cNvSpPr/>
            <p:nvPr/>
          </p:nvSpPr>
          <p:spPr>
            <a:xfrm>
              <a:off x="7321834" y="2470149"/>
              <a:ext cx="260239" cy="142721"/>
            </a:xfrm>
            <a:prstGeom prst="rightArrow">
              <a:avLst>
                <a:gd name="adj1" fmla="val 29979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ight Arrow 116"/>
            <p:cNvSpPr/>
            <p:nvPr/>
          </p:nvSpPr>
          <p:spPr>
            <a:xfrm rot="5400000">
              <a:off x="8165326" y="2700608"/>
              <a:ext cx="260239" cy="142721"/>
            </a:xfrm>
            <a:prstGeom prst="rightArrow">
              <a:avLst>
                <a:gd name="adj1" fmla="val 29979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ight Arrow 120"/>
            <p:cNvSpPr/>
            <p:nvPr/>
          </p:nvSpPr>
          <p:spPr>
            <a:xfrm rot="7012528">
              <a:off x="8008231" y="3409452"/>
              <a:ext cx="260239" cy="142721"/>
            </a:xfrm>
            <a:prstGeom prst="rightArrow">
              <a:avLst>
                <a:gd name="adj1" fmla="val 29979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ight Arrow 121"/>
            <p:cNvSpPr/>
            <p:nvPr/>
          </p:nvSpPr>
          <p:spPr>
            <a:xfrm rot="13738504">
              <a:off x="6866813" y="3585008"/>
              <a:ext cx="260239" cy="142721"/>
            </a:xfrm>
            <a:prstGeom prst="rightArrow">
              <a:avLst>
                <a:gd name="adj1" fmla="val 29979"/>
                <a:gd name="adj2" fmla="val 500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340607" y="3908834"/>
              <a:ext cx="18279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Shared Collection</a:t>
              </a:r>
              <a:endParaRPr lang="en-US" dirty="0"/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7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1055" y="1469528"/>
              <a:ext cx="1326745" cy="56220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78062" y="973896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(a)</a:t>
              </a:r>
              <a:endParaRPr lang="en-US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040662" y="97389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(b)</a:t>
              </a:r>
              <a:endParaRPr lang="en-US" dirty="0"/>
            </a:p>
          </p:txBody>
        </p:sp>
        <p:pic>
          <p:nvPicPr>
            <p:cNvPr id="102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3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450" y="1447800"/>
              <a:ext cx="381000" cy="3275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3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275" y="1518813"/>
              <a:ext cx="334818" cy="26554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3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1475190"/>
              <a:ext cx="419100" cy="2830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838200" y="1767588"/>
              <a:ext cx="3429000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Pentagon 1"/>
            <p:cNvSpPr/>
            <p:nvPr/>
          </p:nvSpPr>
          <p:spPr>
            <a:xfrm>
              <a:off x="2124882" y="1613806"/>
              <a:ext cx="1312748" cy="304800"/>
            </a:xfrm>
            <a:prstGeom prst="homePlat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021465" y="3245409"/>
              <a:ext cx="1427798" cy="235403"/>
              <a:chOff x="4773720" y="5105400"/>
              <a:chExt cx="1714500" cy="235403"/>
            </a:xfrm>
          </p:grpSpPr>
          <p:pic>
            <p:nvPicPr>
              <p:cNvPr id="106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1345" y="5105400"/>
                <a:ext cx="190500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258" y="5140907"/>
                <a:ext cx="167409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9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5320" y="5119095"/>
                <a:ext cx="209550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0" name="Straight Connector 119"/>
              <p:cNvCxnSpPr/>
              <p:nvPr/>
            </p:nvCxnSpPr>
            <p:spPr>
              <a:xfrm>
                <a:off x="4773720" y="5265294"/>
                <a:ext cx="17145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Pentagon 122"/>
              <p:cNvSpPr/>
              <p:nvPr/>
            </p:nvSpPr>
            <p:spPr>
              <a:xfrm>
                <a:off x="5417061" y="5188403"/>
                <a:ext cx="656374" cy="152400"/>
              </a:xfrm>
              <a:prstGeom prst="homePlat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7655429" y="2953631"/>
              <a:ext cx="1427798" cy="235403"/>
              <a:chOff x="4773720" y="5105400"/>
              <a:chExt cx="1714500" cy="235403"/>
            </a:xfrm>
          </p:grpSpPr>
          <p:pic>
            <p:nvPicPr>
              <p:cNvPr id="125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1345" y="5105400"/>
                <a:ext cx="190500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6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76258" y="5140907"/>
                <a:ext cx="167409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7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45320" y="5119095"/>
                <a:ext cx="209550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28" name="Straight Connector 127"/>
              <p:cNvCxnSpPr/>
              <p:nvPr/>
            </p:nvCxnSpPr>
            <p:spPr>
              <a:xfrm>
                <a:off x="4773720" y="5265294"/>
                <a:ext cx="17145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entagon 128"/>
              <p:cNvSpPr/>
              <p:nvPr/>
            </p:nvSpPr>
            <p:spPr>
              <a:xfrm>
                <a:off x="5417061" y="5188403"/>
                <a:ext cx="656374" cy="152400"/>
              </a:xfrm>
              <a:prstGeom prst="homePlat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7640002" y="2050597"/>
              <a:ext cx="1427798" cy="464003"/>
              <a:chOff x="3844984" y="5181600"/>
              <a:chExt cx="1427798" cy="464003"/>
            </a:xfrm>
          </p:grpSpPr>
          <p:pic>
            <p:nvPicPr>
              <p:cNvPr id="131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3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4645" y="5410200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2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3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96931" y="5181600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3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7222" y="5423895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34" name="Straight Connector 133"/>
              <p:cNvCxnSpPr/>
              <p:nvPr/>
            </p:nvCxnSpPr>
            <p:spPr>
              <a:xfrm>
                <a:off x="3844984" y="5570094"/>
                <a:ext cx="14277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Pentagon 134"/>
              <p:cNvSpPr/>
              <p:nvPr/>
            </p:nvSpPr>
            <p:spPr>
              <a:xfrm>
                <a:off x="4380744" y="5493203"/>
                <a:ext cx="546614" cy="152400"/>
              </a:xfrm>
              <a:prstGeom prst="homePlate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007351" y="525185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+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057400" y="5257800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9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380" y="1"/>
            <a:ext cx="1226820" cy="92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60" y="1333677"/>
            <a:ext cx="1653540" cy="96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645" y="1333677"/>
            <a:ext cx="2306955" cy="108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22438" y="19050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pIKE</a:t>
            </a:r>
            <a:endParaRPr lang="en-US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2730818"/>
            <a:ext cx="1173480" cy="913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860" y="2730818"/>
            <a:ext cx="1280160" cy="926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4802" y="322086"/>
            <a:ext cx="10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78667" y="914400"/>
            <a:ext cx="13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Cassette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05591" y="914400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Cassette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70860" y="2297668"/>
            <a:ext cx="12495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Repressor2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59389" y="2297668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Repressor1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782294" y="2297668"/>
            <a:ext cx="101489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eporter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78667" y="3670833"/>
            <a:ext cx="134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Cassette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05591" y="3670833"/>
            <a:ext cx="14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Cassette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070860" y="4985283"/>
            <a:ext cx="124950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Repressor2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59389" y="4985283"/>
            <a:ext cx="1233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Repressor1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82294" y="4985283"/>
            <a:ext cx="1014893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eporter</a:t>
            </a:r>
            <a:endParaRPr lang="en-US" dirty="0"/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666" y="2740924"/>
            <a:ext cx="1180148" cy="87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260" y="3981216"/>
            <a:ext cx="1653540" cy="94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034" y="5486400"/>
            <a:ext cx="1206818" cy="85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79" y="3981216"/>
            <a:ext cx="2153603" cy="97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76" y="5335564"/>
            <a:ext cx="1160145" cy="886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55" y="5354615"/>
            <a:ext cx="1160145" cy="86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22438" y="4128139"/>
            <a:ext cx="65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pTAK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1349420" y="3670833"/>
            <a:ext cx="73373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371600" y="914400"/>
            <a:ext cx="733738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13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/>
          <p:cNvCxnSpPr/>
          <p:nvPr/>
        </p:nvCxnSpPr>
        <p:spPr>
          <a:xfrm>
            <a:off x="3953934" y="3121378"/>
            <a:ext cx="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13" name="Rounded Rectangle 12"/>
          <p:cNvSpPr/>
          <p:nvPr/>
        </p:nvSpPr>
        <p:spPr>
          <a:xfrm>
            <a:off x="3429000" y="304800"/>
            <a:ext cx="1227666" cy="5870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736598" y="304800"/>
            <a:ext cx="1227666" cy="5870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  <a:prstDash val="sysDot"/>
                </a:ln>
              </a:rPr>
              <a:t>Context</a:t>
            </a:r>
            <a:endParaRPr lang="en-US" dirty="0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40034" y="304800"/>
            <a:ext cx="1227666" cy="58702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3" idx="1"/>
            <a:endCxn id="23" idx="3"/>
          </p:cNvCxnSpPr>
          <p:nvPr/>
        </p:nvCxnSpPr>
        <p:spPr>
          <a:xfrm flipH="1">
            <a:off x="1964264" y="598311"/>
            <a:ext cx="146473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5" idx="1"/>
            <a:endCxn id="13" idx="3"/>
          </p:cNvCxnSpPr>
          <p:nvPr/>
        </p:nvCxnSpPr>
        <p:spPr>
          <a:xfrm flipH="1">
            <a:off x="4656666" y="598311"/>
            <a:ext cx="148336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3429000" y="1763889"/>
            <a:ext cx="1227666" cy="58702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13" idx="2"/>
            <a:endCxn id="29" idx="0"/>
          </p:cNvCxnSpPr>
          <p:nvPr/>
        </p:nvCxnSpPr>
        <p:spPr>
          <a:xfrm>
            <a:off x="4042833" y="891822"/>
            <a:ext cx="0" cy="8720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329100" y="3124200"/>
            <a:ext cx="1427466" cy="5870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Component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29" idx="2"/>
            <a:endCxn id="34" idx="0"/>
          </p:cNvCxnSpPr>
          <p:nvPr/>
        </p:nvCxnSpPr>
        <p:spPr>
          <a:xfrm>
            <a:off x="4042833" y="2350911"/>
            <a:ext cx="0" cy="7732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040134" y="3124200"/>
            <a:ext cx="1427466" cy="5870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Participant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040134" y="1763889"/>
            <a:ext cx="1427466" cy="5870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Interaction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25" idx="2"/>
            <a:endCxn id="39" idx="0"/>
          </p:cNvCxnSpPr>
          <p:nvPr/>
        </p:nvCxnSpPr>
        <p:spPr>
          <a:xfrm>
            <a:off x="6753867" y="891822"/>
            <a:ext cx="0" cy="87206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9" idx="2"/>
            <a:endCxn id="38" idx="0"/>
          </p:cNvCxnSpPr>
          <p:nvPr/>
        </p:nvCxnSpPr>
        <p:spPr>
          <a:xfrm>
            <a:off x="6753867" y="2350911"/>
            <a:ext cx="0" cy="77328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8" idx="1"/>
            <a:endCxn id="34" idx="3"/>
          </p:cNvCxnSpPr>
          <p:nvPr/>
        </p:nvCxnSpPr>
        <p:spPr>
          <a:xfrm flipH="1">
            <a:off x="4756566" y="3417711"/>
            <a:ext cx="1283568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636698" y="3124200"/>
            <a:ext cx="1427466" cy="5870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Annotation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34" idx="1"/>
            <a:endCxn id="53" idx="3"/>
          </p:cNvCxnSpPr>
          <p:nvPr/>
        </p:nvCxnSpPr>
        <p:spPr>
          <a:xfrm flipH="1">
            <a:off x="2064164" y="3417711"/>
            <a:ext cx="126493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53" idx="2"/>
          </p:cNvCxnSpPr>
          <p:nvPr/>
        </p:nvCxnSpPr>
        <p:spPr>
          <a:xfrm>
            <a:off x="1350431" y="3711222"/>
            <a:ext cx="0" cy="4572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1350431" y="4168422"/>
            <a:ext cx="2692402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4" idx="2"/>
          </p:cNvCxnSpPr>
          <p:nvPr/>
        </p:nvCxnSpPr>
        <p:spPr>
          <a:xfrm flipV="1">
            <a:off x="4042833" y="3711222"/>
            <a:ext cx="0" cy="4572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3805767" y="4473302"/>
            <a:ext cx="1227666" cy="58702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64" idx="0"/>
          </p:cNvCxnSpPr>
          <p:nvPr/>
        </p:nvCxnSpPr>
        <p:spPr>
          <a:xfrm>
            <a:off x="4419600" y="3716184"/>
            <a:ext cx="0" cy="75711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28600" y="4953000"/>
            <a:ext cx="30241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Deprecated!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941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57200" y="228600"/>
            <a:ext cx="8050102" cy="6400800"/>
            <a:chOff x="636698" y="304800"/>
            <a:chExt cx="6830902" cy="515902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953934" y="3121378"/>
              <a:ext cx="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429000" y="304800"/>
              <a:ext cx="1227666" cy="587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6598" y="304800"/>
              <a:ext cx="1227666" cy="587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40034" y="304800"/>
              <a:ext cx="1227666" cy="587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3" idx="1"/>
              <a:endCxn id="23" idx="3"/>
            </p:cNvCxnSpPr>
            <p:nvPr/>
          </p:nvCxnSpPr>
          <p:spPr>
            <a:xfrm flipH="1">
              <a:off x="1964264" y="598311"/>
              <a:ext cx="146473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5" idx="1"/>
              <a:endCxn id="13" idx="3"/>
            </p:cNvCxnSpPr>
            <p:nvPr/>
          </p:nvCxnSpPr>
          <p:spPr>
            <a:xfrm flipH="1">
              <a:off x="4656666" y="598311"/>
              <a:ext cx="148336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3429000" y="1763889"/>
              <a:ext cx="1227666" cy="5870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Device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13" idx="2"/>
              <a:endCxn id="29" idx="0"/>
            </p:cNvCxnSpPr>
            <p:nvPr/>
          </p:nvCxnSpPr>
          <p:spPr>
            <a:xfrm>
              <a:off x="4042833" y="891822"/>
              <a:ext cx="0" cy="8720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3329100" y="3124200"/>
              <a:ext cx="1427466" cy="5870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29" idx="2"/>
              <a:endCxn id="34" idx="0"/>
            </p:cNvCxnSpPr>
            <p:nvPr/>
          </p:nvCxnSpPr>
          <p:spPr>
            <a:xfrm>
              <a:off x="4042833" y="2350911"/>
              <a:ext cx="0" cy="77328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040134" y="3124200"/>
              <a:ext cx="1427466" cy="5870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Participant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040134" y="1763889"/>
              <a:ext cx="1427466" cy="5870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Interaction</a:t>
              </a:r>
            </a:p>
          </p:txBody>
        </p:sp>
        <p:cxnSp>
          <p:nvCxnSpPr>
            <p:cNvPr id="41" name="Straight Arrow Connector 40"/>
            <p:cNvCxnSpPr>
              <a:stCxn id="25" idx="2"/>
              <a:endCxn id="39" idx="0"/>
            </p:cNvCxnSpPr>
            <p:nvPr/>
          </p:nvCxnSpPr>
          <p:spPr>
            <a:xfrm>
              <a:off x="6753867" y="891822"/>
              <a:ext cx="0" cy="8720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2"/>
              <a:endCxn id="38" idx="0"/>
            </p:cNvCxnSpPr>
            <p:nvPr/>
          </p:nvCxnSpPr>
          <p:spPr>
            <a:xfrm>
              <a:off x="6753867" y="2350911"/>
              <a:ext cx="0" cy="77328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1"/>
              <a:endCxn id="34" idx="3"/>
            </p:cNvCxnSpPr>
            <p:nvPr/>
          </p:nvCxnSpPr>
          <p:spPr>
            <a:xfrm flipH="1">
              <a:off x="4756566" y="3417711"/>
              <a:ext cx="128356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36698" y="3124200"/>
              <a:ext cx="1427466" cy="5870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Sequence Annotation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34" idx="1"/>
              <a:endCxn id="53" idx="3"/>
            </p:cNvCxnSpPr>
            <p:nvPr/>
          </p:nvCxnSpPr>
          <p:spPr>
            <a:xfrm flipH="1">
              <a:off x="2064164" y="3417711"/>
              <a:ext cx="126493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3" idx="2"/>
            </p:cNvCxnSpPr>
            <p:nvPr/>
          </p:nvCxnSpPr>
          <p:spPr>
            <a:xfrm>
              <a:off x="1350431" y="3711222"/>
              <a:ext cx="0" cy="4572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50431" y="4168422"/>
              <a:ext cx="269240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34" idx="2"/>
            </p:cNvCxnSpPr>
            <p:nvPr/>
          </p:nvCxnSpPr>
          <p:spPr>
            <a:xfrm flipV="1">
              <a:off x="4042833" y="3711222"/>
              <a:ext cx="0" cy="4572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3429000" y="4876800"/>
              <a:ext cx="1227666" cy="5870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Sequence</a:t>
              </a:r>
              <a:endParaRPr lang="en-US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4343400" y="3711222"/>
              <a:ext cx="0" cy="11655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857153" y="255288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1..*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450072" y="410934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0..1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84354" y="2547244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7586" y="70715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60914" y="707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58000" y="1107883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84354" y="1143189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37585" y="2953616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468816" y="37551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5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57200" y="228600"/>
            <a:ext cx="8050102" cy="6400800"/>
            <a:chOff x="636698" y="304800"/>
            <a:chExt cx="6830902" cy="5159022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953934" y="3121378"/>
              <a:ext cx="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13" name="Rounded Rectangle 12"/>
            <p:cNvSpPr/>
            <p:nvPr/>
          </p:nvSpPr>
          <p:spPr>
            <a:xfrm>
              <a:off x="3429000" y="304800"/>
              <a:ext cx="1227666" cy="587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System</a:t>
              </a:r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36598" y="304800"/>
              <a:ext cx="1227666" cy="587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Context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40034" y="304800"/>
              <a:ext cx="1227666" cy="58702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Model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3" idx="1"/>
              <a:endCxn id="23" idx="3"/>
            </p:cNvCxnSpPr>
            <p:nvPr/>
          </p:nvCxnSpPr>
          <p:spPr>
            <a:xfrm flipH="1">
              <a:off x="1964264" y="598311"/>
              <a:ext cx="146473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25" idx="1"/>
              <a:endCxn id="13" idx="3"/>
            </p:cNvCxnSpPr>
            <p:nvPr/>
          </p:nvCxnSpPr>
          <p:spPr>
            <a:xfrm flipH="1">
              <a:off x="4656666" y="598311"/>
              <a:ext cx="148336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3429000" y="1763889"/>
              <a:ext cx="1227666" cy="58702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Device</a:t>
              </a:r>
              <a:endParaRPr lang="en-US" dirty="0"/>
            </a:p>
          </p:txBody>
        </p:sp>
        <p:cxnSp>
          <p:nvCxnSpPr>
            <p:cNvPr id="32" name="Straight Arrow Connector 31"/>
            <p:cNvCxnSpPr>
              <a:stCxn id="13" idx="2"/>
              <a:endCxn id="29" idx="0"/>
            </p:cNvCxnSpPr>
            <p:nvPr/>
          </p:nvCxnSpPr>
          <p:spPr>
            <a:xfrm>
              <a:off x="4042833" y="891822"/>
              <a:ext cx="0" cy="8720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3"/>
            <p:cNvSpPr/>
            <p:nvPr/>
          </p:nvSpPr>
          <p:spPr>
            <a:xfrm>
              <a:off x="3329100" y="3124200"/>
              <a:ext cx="1427466" cy="5870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Component</a:t>
              </a:r>
              <a:endParaRPr lang="en-US" dirty="0"/>
            </a:p>
          </p:txBody>
        </p:sp>
        <p:cxnSp>
          <p:nvCxnSpPr>
            <p:cNvPr id="36" name="Straight Arrow Connector 35"/>
            <p:cNvCxnSpPr>
              <a:stCxn id="29" idx="2"/>
              <a:endCxn id="34" idx="0"/>
            </p:cNvCxnSpPr>
            <p:nvPr/>
          </p:nvCxnSpPr>
          <p:spPr>
            <a:xfrm>
              <a:off x="4042833" y="2350911"/>
              <a:ext cx="0" cy="77328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6040134" y="3124200"/>
              <a:ext cx="1427466" cy="5870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Participant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040134" y="1763889"/>
              <a:ext cx="1427466" cy="58702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Interaction</a:t>
              </a:r>
            </a:p>
          </p:txBody>
        </p:sp>
        <p:cxnSp>
          <p:nvCxnSpPr>
            <p:cNvPr id="41" name="Straight Arrow Connector 40"/>
            <p:cNvCxnSpPr>
              <a:stCxn id="25" idx="2"/>
              <a:endCxn id="39" idx="0"/>
            </p:cNvCxnSpPr>
            <p:nvPr/>
          </p:nvCxnSpPr>
          <p:spPr>
            <a:xfrm>
              <a:off x="6753867" y="891822"/>
              <a:ext cx="0" cy="872067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39" idx="2"/>
              <a:endCxn id="38" idx="0"/>
            </p:cNvCxnSpPr>
            <p:nvPr/>
          </p:nvCxnSpPr>
          <p:spPr>
            <a:xfrm>
              <a:off x="6753867" y="2350911"/>
              <a:ext cx="0" cy="77328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8" idx="1"/>
              <a:endCxn id="34" idx="3"/>
            </p:cNvCxnSpPr>
            <p:nvPr/>
          </p:nvCxnSpPr>
          <p:spPr>
            <a:xfrm flipH="1">
              <a:off x="4756566" y="3417711"/>
              <a:ext cx="1283568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636698" y="3124200"/>
              <a:ext cx="1427466" cy="5870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Sequence Annotation</a:t>
              </a:r>
              <a:endParaRPr lang="en-US" dirty="0"/>
            </a:p>
          </p:txBody>
        </p:sp>
        <p:cxnSp>
          <p:nvCxnSpPr>
            <p:cNvPr id="55" name="Straight Arrow Connector 54"/>
            <p:cNvCxnSpPr>
              <a:stCxn id="34" idx="1"/>
              <a:endCxn id="53" idx="3"/>
            </p:cNvCxnSpPr>
            <p:nvPr/>
          </p:nvCxnSpPr>
          <p:spPr>
            <a:xfrm flipH="1">
              <a:off x="2064164" y="3417711"/>
              <a:ext cx="1264936" cy="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3" idx="2"/>
            </p:cNvCxnSpPr>
            <p:nvPr/>
          </p:nvCxnSpPr>
          <p:spPr>
            <a:xfrm>
              <a:off x="1350431" y="3711222"/>
              <a:ext cx="0" cy="4572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350431" y="4168422"/>
              <a:ext cx="2692402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34" idx="2"/>
            </p:cNvCxnSpPr>
            <p:nvPr/>
          </p:nvCxnSpPr>
          <p:spPr>
            <a:xfrm flipV="1">
              <a:off x="4042833" y="3711222"/>
              <a:ext cx="0" cy="4572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3429000" y="4876800"/>
              <a:ext cx="1227666" cy="58702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Sequence</a:t>
              </a:r>
              <a:endParaRPr lang="en-US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4343400" y="3711222"/>
              <a:ext cx="0" cy="11655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239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>
            <p:custDataLst>
              <p:tags r:id="rId2"/>
            </p:custDataLst>
          </p:nvPr>
        </p:nvSpPr>
        <p:spPr>
          <a:xfrm>
            <a:off x="797625" y="1393105"/>
            <a:ext cx="609600" cy="5880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1" name="Rectangle 80"/>
          <p:cNvSpPr/>
          <p:nvPr>
            <p:custDataLst>
              <p:tags r:id="rId3"/>
            </p:custDataLst>
          </p:nvPr>
        </p:nvSpPr>
        <p:spPr>
          <a:xfrm>
            <a:off x="1544385" y="1393105"/>
            <a:ext cx="384810" cy="588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2" name="Rectangle 81"/>
          <p:cNvSpPr/>
          <p:nvPr>
            <p:custDataLst>
              <p:tags r:id="rId4"/>
            </p:custDataLst>
          </p:nvPr>
        </p:nvSpPr>
        <p:spPr>
          <a:xfrm>
            <a:off x="2016824" y="1393105"/>
            <a:ext cx="1524185" cy="588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83" name="Rectangle 82"/>
          <p:cNvSpPr/>
          <p:nvPr>
            <p:custDataLst>
              <p:tags r:id="rId5"/>
            </p:custDataLst>
          </p:nvPr>
        </p:nvSpPr>
        <p:spPr>
          <a:xfrm>
            <a:off x="3541010" y="1393105"/>
            <a:ext cx="685764" cy="5880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cxnSp>
        <p:nvCxnSpPr>
          <p:cNvPr id="64" name="Straight Connector 63"/>
          <p:cNvCxnSpPr/>
          <p:nvPr>
            <p:custDataLst>
              <p:tags r:id="rId6"/>
            </p:custDataLst>
          </p:nvPr>
        </p:nvCxnSpPr>
        <p:spPr>
          <a:xfrm>
            <a:off x="3875429" y="3134241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7"/>
            </p:custDataLst>
          </p:nvPr>
        </p:nvCxnSpPr>
        <p:spPr>
          <a:xfrm>
            <a:off x="1094740" y="2731640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8"/>
            </p:custDataLst>
          </p:nvPr>
        </p:nvCxnSpPr>
        <p:spPr>
          <a:xfrm>
            <a:off x="1094740" y="2428082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9"/>
            </p:custDataLst>
          </p:nvPr>
        </p:nvSpPr>
        <p:spPr>
          <a:xfrm>
            <a:off x="685800" y="3002958"/>
            <a:ext cx="81788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promoter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>
            <p:custDataLst>
              <p:tags r:id="rId10"/>
            </p:custDataLst>
          </p:nvPr>
        </p:nvSpPr>
        <p:spPr>
          <a:xfrm>
            <a:off x="789180" y="2057715"/>
            <a:ext cx="3429000" cy="360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Designed component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>
            <p:custDataLst>
              <p:tags r:id="rId11"/>
            </p:custDataLst>
          </p:nvPr>
        </p:nvSpPr>
        <p:spPr>
          <a:xfrm>
            <a:off x="789180" y="2531740"/>
            <a:ext cx="6096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tataat</a:t>
            </a:r>
            <a:endParaRPr lang="en-US" sz="1100" dirty="0"/>
          </a:p>
        </p:txBody>
      </p:sp>
      <p:sp>
        <p:nvSpPr>
          <p:cNvPr id="25" name="Rectangle 24"/>
          <p:cNvSpPr/>
          <p:nvPr>
            <p:custDataLst>
              <p:tags r:id="rId12"/>
            </p:custDataLst>
          </p:nvPr>
        </p:nvSpPr>
        <p:spPr>
          <a:xfrm>
            <a:off x="1535940" y="2952750"/>
            <a:ext cx="384810" cy="201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cct</a:t>
            </a:r>
            <a:endParaRPr lang="en-US" sz="1100" dirty="0"/>
          </a:p>
        </p:txBody>
      </p:sp>
      <p:sp>
        <p:nvSpPr>
          <p:cNvPr id="26" name="Rectangle 25"/>
          <p:cNvSpPr/>
          <p:nvPr>
            <p:custDataLst>
              <p:tags r:id="rId13"/>
            </p:custDataLst>
          </p:nvPr>
        </p:nvSpPr>
        <p:spPr>
          <a:xfrm>
            <a:off x="2008380" y="2952750"/>
            <a:ext cx="1447800" cy="201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atgtatagcctgtttcgctag</a:t>
            </a:r>
            <a:endParaRPr lang="en-US" sz="1100" dirty="0"/>
          </a:p>
        </p:txBody>
      </p:sp>
      <p:sp>
        <p:nvSpPr>
          <p:cNvPr id="27" name="Rectangle 26"/>
          <p:cNvSpPr/>
          <p:nvPr>
            <p:custDataLst>
              <p:tags r:id="rId14"/>
            </p:custDataLst>
          </p:nvPr>
        </p:nvSpPr>
        <p:spPr>
          <a:xfrm>
            <a:off x="3532529" y="2952750"/>
            <a:ext cx="685800" cy="201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9" name="Rectangle 28"/>
          <p:cNvSpPr/>
          <p:nvPr>
            <p:custDataLst>
              <p:tags r:id="rId15"/>
            </p:custDataLst>
          </p:nvPr>
        </p:nvSpPr>
        <p:spPr>
          <a:xfrm>
            <a:off x="3424579" y="3409950"/>
            <a:ext cx="90170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Terminator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>
            <p:custDataLst>
              <p:tags r:id="rId16"/>
            </p:custDataLst>
          </p:nvPr>
        </p:nvSpPr>
        <p:spPr>
          <a:xfrm>
            <a:off x="1474980" y="3409950"/>
            <a:ext cx="45720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5’UTR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>
            <p:custDataLst>
              <p:tags r:id="rId17"/>
            </p:custDataLst>
          </p:nvPr>
        </p:nvSpPr>
        <p:spPr>
          <a:xfrm>
            <a:off x="2228262" y="3409950"/>
            <a:ext cx="1041228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/>
          <p:nvPr>
            <p:custDataLst>
              <p:tags r:id="rId18"/>
            </p:custDataLst>
          </p:nvPr>
        </p:nvCxnSpPr>
        <p:spPr>
          <a:xfrm>
            <a:off x="2748876" y="2428082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19"/>
            </p:custDataLst>
          </p:nvPr>
        </p:nvCxnSpPr>
        <p:spPr>
          <a:xfrm>
            <a:off x="1728345" y="2704711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20"/>
            </p:custDataLst>
          </p:nvPr>
        </p:nvCxnSpPr>
        <p:spPr>
          <a:xfrm>
            <a:off x="2748876" y="2704711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21"/>
            </p:custDataLst>
          </p:nvPr>
        </p:nvCxnSpPr>
        <p:spPr>
          <a:xfrm>
            <a:off x="3875429" y="2699214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22"/>
            </p:custDataLst>
          </p:nvPr>
        </p:nvCxnSpPr>
        <p:spPr>
          <a:xfrm>
            <a:off x="1718820" y="3157220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23"/>
            </p:custDataLst>
          </p:nvPr>
        </p:nvCxnSpPr>
        <p:spPr>
          <a:xfrm>
            <a:off x="2748876" y="3157220"/>
            <a:ext cx="0" cy="248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>
            <p:custDataLst>
              <p:tags r:id="rId24"/>
            </p:custDataLst>
          </p:nvPr>
        </p:nvSpPr>
        <p:spPr>
          <a:xfrm>
            <a:off x="2059180" y="102377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</a:t>
            </a:r>
            <a:endParaRPr lang="en-US" dirty="0"/>
          </a:p>
        </p:txBody>
      </p:sp>
      <p:sp>
        <p:nvSpPr>
          <p:cNvPr id="52" name="TextBox 51"/>
          <p:cNvSpPr txBox="1"/>
          <p:nvPr>
            <p:custDataLst>
              <p:tags r:id="rId25"/>
            </p:custDataLst>
          </p:nvPr>
        </p:nvSpPr>
        <p:spPr>
          <a:xfrm>
            <a:off x="2640449" y="4397472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SBOL Core</a:t>
            </a:r>
            <a:endParaRPr lang="en-US" dirty="0"/>
          </a:p>
        </p:txBody>
      </p:sp>
      <p:sp>
        <p:nvSpPr>
          <p:cNvPr id="67" name="Flowchart: Magnetic Disk 66"/>
          <p:cNvSpPr/>
          <p:nvPr>
            <p:custDataLst>
              <p:tags r:id="rId26"/>
            </p:custDataLst>
          </p:nvPr>
        </p:nvSpPr>
        <p:spPr>
          <a:xfrm>
            <a:off x="547571" y="3733800"/>
            <a:ext cx="5414009" cy="5334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b" anchorCtr="0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3" name="Rectangle 92"/>
          <p:cNvSpPr/>
          <p:nvPr>
            <p:custDataLst>
              <p:tags r:id="rId27"/>
            </p:custDataLst>
          </p:nvPr>
        </p:nvSpPr>
        <p:spPr>
          <a:xfrm>
            <a:off x="1474980" y="2530130"/>
            <a:ext cx="2749578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100" dirty="0" smtClean="0"/>
              <a:t>  cct    …   </a:t>
            </a:r>
            <a:r>
              <a:rPr lang="en-US" sz="1100" dirty="0" err="1" smtClean="0"/>
              <a:t>atgtatagcctgtttcgctag</a:t>
            </a:r>
            <a:r>
              <a:rPr lang="en-US" sz="1100" dirty="0" smtClean="0"/>
              <a:t>    …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4416034" y="2210115"/>
            <a:ext cx="457200" cy="497080"/>
            <a:chOff x="4312654" y="2210115"/>
            <a:chExt cx="457200" cy="497080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4" name="Rectangle 103"/>
            <p:cNvSpPr/>
            <p:nvPr>
              <p:custDataLst>
                <p:tags r:id="rId31"/>
              </p:custDataLst>
            </p:nvPr>
          </p:nvSpPr>
          <p:spPr>
            <a:xfrm>
              <a:off x="4312654" y="2210115"/>
              <a:ext cx="384810" cy="20193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act</a:t>
              </a:r>
              <a:endParaRPr lang="en-US" sz="1100" dirty="0"/>
            </a:p>
          </p:txBody>
        </p:sp>
        <p:sp>
          <p:nvSpPr>
            <p:cNvPr id="109" name="Rectangle 108"/>
            <p:cNvSpPr/>
            <p:nvPr>
              <p:custDataLst>
                <p:tags r:id="rId32"/>
              </p:custDataLst>
            </p:nvPr>
          </p:nvSpPr>
          <p:spPr>
            <a:xfrm>
              <a:off x="4312654" y="2535745"/>
              <a:ext cx="457200" cy="171450"/>
            </a:xfrm>
            <a:prstGeom prst="rect">
              <a:avLst/>
            </a:prstGeom>
            <a:grp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5’UTR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Straight Connector 112"/>
            <p:cNvCxnSpPr/>
            <p:nvPr>
              <p:custDataLst>
                <p:tags r:id="rId33"/>
              </p:custDataLst>
            </p:nvPr>
          </p:nvCxnSpPr>
          <p:spPr>
            <a:xfrm>
              <a:off x="4505629" y="2426840"/>
              <a:ext cx="0" cy="9144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/>
          <p:cNvSpPr/>
          <p:nvPr>
            <p:custDataLst>
              <p:tags r:id="rId28"/>
            </p:custDataLst>
          </p:nvPr>
        </p:nvSpPr>
        <p:spPr>
          <a:xfrm>
            <a:off x="4973238" y="2210115"/>
            <a:ext cx="801456" cy="2019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atgtatag</a:t>
            </a:r>
          </a:p>
        </p:txBody>
      </p:sp>
      <p:sp>
        <p:nvSpPr>
          <p:cNvPr id="108" name="Rectangle 107"/>
          <p:cNvSpPr/>
          <p:nvPr>
            <p:custDataLst>
              <p:tags r:id="rId29"/>
            </p:custDataLst>
          </p:nvPr>
        </p:nvSpPr>
        <p:spPr>
          <a:xfrm>
            <a:off x="4853352" y="2535745"/>
            <a:ext cx="1041228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4" name="Straight Connector 113"/>
          <p:cNvCxnSpPr/>
          <p:nvPr>
            <p:custDataLst>
              <p:tags r:id="rId30"/>
            </p:custDataLst>
          </p:nvPr>
        </p:nvCxnSpPr>
        <p:spPr>
          <a:xfrm>
            <a:off x="5373966" y="2426840"/>
            <a:ext cx="0" cy="9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539530" y="2042160"/>
            <a:ext cx="0" cy="2148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340607" y="3908834"/>
            <a:ext cx="1827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Shared Collection</a:t>
            </a:r>
            <a:endParaRPr lang="en-US" dirty="0"/>
          </a:p>
        </p:txBody>
      </p:sp>
      <p:pic>
        <p:nvPicPr>
          <p:cNvPr id="1026" name="Picture 2" descr="C:\Users\mgaldzic\Pictures\SBOLvisual\promoter.wmf"/>
          <p:cNvPicPr>
            <a:picLocks noChangeAspect="1" noChangeArrowheads="1"/>
          </p:cNvPicPr>
          <p:nvPr/>
        </p:nvPicPr>
        <p:blipFill>
          <a:blip r:embed="rId3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0" y="1447800"/>
            <a:ext cx="381000" cy="32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galdzic\Pictures\SBOLvisual\translational-start-site.wmf"/>
          <p:cNvPicPr>
            <a:picLocks noChangeAspect="1" noChangeArrowheads="1"/>
          </p:cNvPicPr>
          <p:nvPr/>
        </p:nvPicPr>
        <p:blipFill>
          <a:blip r:embed="rId3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55" y="1518813"/>
            <a:ext cx="334818" cy="26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galdzic\Pictures\SBOLvisual\terminator.wmf"/>
          <p:cNvPicPr>
            <a:picLocks noChangeAspect="1" noChangeArrowheads="1"/>
          </p:cNvPicPr>
          <p:nvPr/>
        </p:nvPicPr>
        <p:blipFill>
          <a:blip r:embed="rId3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00" y="1475190"/>
            <a:ext cx="419100" cy="28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97625" y="1767588"/>
            <a:ext cx="128016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 1"/>
          <p:cNvSpPr/>
          <p:nvPr/>
        </p:nvSpPr>
        <p:spPr>
          <a:xfrm>
            <a:off x="2093952" y="1613806"/>
            <a:ext cx="1312748" cy="304800"/>
          </a:xfrm>
          <a:prstGeom prst="homePlate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5961580" y="2042160"/>
            <a:ext cx="0" cy="2148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553200" y="5410200"/>
            <a:ext cx="2438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Jake: This </a:t>
            </a:r>
            <a:r>
              <a:rPr lang="en-US" sz="1000" dirty="0"/>
              <a:t>figure is confusing because the lines are all undirected and homogeneous.</a:t>
            </a:r>
            <a:br>
              <a:rPr lang="en-US" sz="1000" dirty="0"/>
            </a:br>
            <a:r>
              <a:rPr lang="en-US" sz="1000" dirty="0"/>
              <a:t>Other suggestions:</a:t>
            </a:r>
            <a:br>
              <a:rPr lang="en-US" sz="1000" dirty="0"/>
            </a:br>
            <a:r>
              <a:rPr lang="en-US" sz="1000" dirty="0"/>
              <a:t>- lightly shade the background of the top </a:t>
            </a:r>
            <a:r>
              <a:rPr lang="en-US" sz="1000" dirty="0" err="1"/>
              <a:t>SBOLv</a:t>
            </a:r>
            <a:r>
              <a:rPr lang="en-US" sz="1000" dirty="0"/>
              <a:t> part differently than the background of the bottom SBOL Cote part</a:t>
            </a:r>
            <a:br>
              <a:rPr lang="en-US" sz="1000" dirty="0"/>
            </a:br>
            <a:r>
              <a:rPr lang="en-US" sz="1000" dirty="0"/>
              <a:t>- let the terminator have an unspecified sequence, to demonstrate that capability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3402240" y="1764475"/>
            <a:ext cx="822960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9754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419100" y="1992643"/>
            <a:ext cx="5803376" cy="2774162"/>
          </a:xfrm>
          <a:prstGeom prst="rect">
            <a:avLst/>
          </a:prstGeom>
          <a:solidFill>
            <a:schemeClr val="tx2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19100" y="1080983"/>
            <a:ext cx="5803376" cy="91165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endCxn id="17" idx="0"/>
          </p:cNvCxnSpPr>
          <p:nvPr>
            <p:custDataLst>
              <p:tags r:id="rId2"/>
            </p:custDataLst>
          </p:nvPr>
        </p:nvCxnSpPr>
        <p:spPr>
          <a:xfrm rot="16200000" flipH="1">
            <a:off x="947446" y="2921215"/>
            <a:ext cx="162975" cy="509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>
            <p:custDataLst>
              <p:tags r:id="rId3"/>
            </p:custDataLst>
          </p:nvPr>
        </p:nvSpPr>
        <p:spPr>
          <a:xfrm>
            <a:off x="620248" y="3002958"/>
            <a:ext cx="81788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Promoter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>
            <p:custDataLst>
              <p:tags r:id="rId4"/>
            </p:custDataLst>
          </p:nvPr>
        </p:nvSpPr>
        <p:spPr>
          <a:xfrm>
            <a:off x="3343275" y="3541054"/>
            <a:ext cx="90170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Terminator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>
            <p:custDataLst>
              <p:tags r:id="rId5"/>
            </p:custDataLst>
          </p:nvPr>
        </p:nvSpPr>
        <p:spPr>
          <a:xfrm>
            <a:off x="1376652" y="3532860"/>
            <a:ext cx="45720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5’UTR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>
            <p:custDataLst>
              <p:tags r:id="rId6"/>
            </p:custDataLst>
          </p:nvPr>
        </p:nvSpPr>
        <p:spPr>
          <a:xfrm>
            <a:off x="2142498" y="3541054"/>
            <a:ext cx="1041228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CDS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>
            <p:custDataLst>
              <p:tags r:id="rId7"/>
            </p:custDataLst>
          </p:nvPr>
        </p:nvSpPr>
        <p:spPr>
          <a:xfrm>
            <a:off x="2600993" y="1023773"/>
            <a:ext cx="130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SBOL Visual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2" name="TextBox 51"/>
          <p:cNvSpPr txBox="1"/>
          <p:nvPr>
            <p:custDataLst>
              <p:tags r:id="rId8"/>
            </p:custDataLst>
          </p:nvPr>
        </p:nvSpPr>
        <p:spPr>
          <a:xfrm>
            <a:off x="2663112" y="4340262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SBOL Core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7" name="Flowchart: Magnetic Disk 66"/>
          <p:cNvSpPr/>
          <p:nvPr>
            <p:custDataLst>
              <p:tags r:id="rId9"/>
            </p:custDataLst>
          </p:nvPr>
        </p:nvSpPr>
        <p:spPr>
          <a:xfrm>
            <a:off x="547572" y="3840322"/>
            <a:ext cx="4305780" cy="5334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Shared Collection</a:t>
            </a:r>
          </a:p>
        </p:txBody>
      </p:sp>
      <p:cxnSp>
        <p:nvCxnSpPr>
          <p:cNvPr id="65" name="Straight Connector 64"/>
          <p:cNvCxnSpPr/>
          <p:nvPr/>
        </p:nvCxnSpPr>
        <p:spPr>
          <a:xfrm flipV="1">
            <a:off x="539530" y="2042160"/>
            <a:ext cx="0" cy="2148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mgaldzic\Pictures\SBOLvisual\promoter.wmf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04" y="1447800"/>
            <a:ext cx="381000" cy="327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galdzic\Pictures\SBOLvisual\translational-start-site.wmf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209" y="1518813"/>
            <a:ext cx="334818" cy="26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galdzic\Pictures\SBOLvisual\terminator.wmf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854" y="1475190"/>
            <a:ext cx="419100" cy="28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723879" y="1767588"/>
            <a:ext cx="128016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 1"/>
          <p:cNvSpPr/>
          <p:nvPr/>
        </p:nvSpPr>
        <p:spPr>
          <a:xfrm>
            <a:off x="2020206" y="1613806"/>
            <a:ext cx="1312748" cy="304800"/>
          </a:xfrm>
          <a:prstGeom prst="homePlate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856846" y="2042160"/>
            <a:ext cx="0" cy="2148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328494" y="1764475"/>
            <a:ext cx="822960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15434" y="2114728"/>
            <a:ext cx="3429000" cy="220701"/>
          </a:xfrm>
          <a:prstGeom prst="roundRect">
            <a:avLst/>
          </a:prstGeom>
          <a:solidFill>
            <a:srgbClr val="95B3D7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Designed DNA Component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23879" y="2371075"/>
            <a:ext cx="609600" cy="468908"/>
            <a:chOff x="6422645" y="2980560"/>
            <a:chExt cx="609600" cy="468908"/>
          </a:xfrm>
        </p:grpSpPr>
        <p:sp>
          <p:nvSpPr>
            <p:cNvPr id="49" name="Left Brace 48"/>
            <p:cNvSpPr/>
            <p:nvPr/>
          </p:nvSpPr>
          <p:spPr>
            <a:xfrm rot="16200000">
              <a:off x="6613658" y="2789547"/>
              <a:ext cx="227574" cy="609600"/>
            </a:xfrm>
            <a:prstGeom prst="leftBrace">
              <a:avLst>
                <a:gd name="adj1" fmla="val 23455"/>
                <a:gd name="adj2" fmla="val 50000"/>
              </a:avLst>
            </a:prstGeom>
            <a:ln w="19050" cap="flat" cmpd="sng" algn="ctr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422645" y="3225296"/>
              <a:ext cx="609600" cy="2241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tataat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385071" y="2882267"/>
            <a:ext cx="441960" cy="468908"/>
            <a:chOff x="6422645" y="2980560"/>
            <a:chExt cx="609600" cy="468908"/>
          </a:xfrm>
        </p:grpSpPr>
        <p:sp>
          <p:nvSpPr>
            <p:cNvPr id="70" name="Left Brace 69"/>
            <p:cNvSpPr/>
            <p:nvPr/>
          </p:nvSpPr>
          <p:spPr>
            <a:xfrm rot="16200000">
              <a:off x="6613658" y="2789547"/>
              <a:ext cx="227574" cy="609600"/>
            </a:xfrm>
            <a:prstGeom prst="leftBrace">
              <a:avLst>
                <a:gd name="adj1" fmla="val 23455"/>
                <a:gd name="adj2" fmla="val 50000"/>
              </a:avLst>
            </a:prstGeom>
            <a:ln w="19050" cap="flat" cmpd="sng" algn="ctr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422645" y="3225296"/>
              <a:ext cx="609600" cy="2241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cct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385071" y="2372389"/>
            <a:ext cx="2749995" cy="468908"/>
            <a:chOff x="6422645" y="2980560"/>
            <a:chExt cx="609600" cy="468908"/>
          </a:xfrm>
        </p:grpSpPr>
        <p:sp>
          <p:nvSpPr>
            <p:cNvPr id="73" name="Left Brace 72"/>
            <p:cNvSpPr/>
            <p:nvPr/>
          </p:nvSpPr>
          <p:spPr>
            <a:xfrm rot="16200000">
              <a:off x="6613658" y="2789547"/>
              <a:ext cx="227574" cy="609600"/>
            </a:xfrm>
            <a:prstGeom prst="leftBrace">
              <a:avLst>
                <a:gd name="adj1" fmla="val 23455"/>
                <a:gd name="adj2" fmla="val 50000"/>
              </a:avLst>
            </a:prstGeom>
            <a:ln w="19050" cap="flat" cmpd="sng" algn="ctr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422645" y="3225296"/>
              <a:ext cx="609600" cy="2241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 smtClean="0">
                  <a:solidFill>
                    <a:srgbClr val="000000"/>
                  </a:solidFill>
                </a:rPr>
                <a:t> cct    …   atgtatagcctgtttcgctag    …</a:t>
              </a:r>
              <a:endParaRPr lang="en-US" sz="1100" dirty="0">
                <a:solidFill>
                  <a:srgbClr val="000000"/>
                </a:solidFill>
              </a:endParaRPr>
            </a:p>
          </p:txBody>
        </p:sp>
      </p:grpSp>
      <p:sp>
        <p:nvSpPr>
          <p:cNvPr id="76" name="Left Brace 75"/>
          <p:cNvSpPr/>
          <p:nvPr/>
        </p:nvSpPr>
        <p:spPr>
          <a:xfrm rot="16200000">
            <a:off x="2549325" y="2274022"/>
            <a:ext cx="227574" cy="1448898"/>
          </a:xfrm>
          <a:prstGeom prst="leftBrace">
            <a:avLst>
              <a:gd name="adj1" fmla="val 23455"/>
              <a:gd name="adj2" fmla="val 50000"/>
            </a:avLst>
          </a:prstGeom>
          <a:ln w="19050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1938663" y="3129420"/>
            <a:ext cx="1448898" cy="224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atgtatagcctgtttcgctag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85" name="Left Brace 84"/>
          <p:cNvSpPr/>
          <p:nvPr/>
        </p:nvSpPr>
        <p:spPr>
          <a:xfrm rot="16200000">
            <a:off x="3683138" y="2666436"/>
            <a:ext cx="227574" cy="676283"/>
          </a:xfrm>
          <a:prstGeom prst="leftBrace">
            <a:avLst>
              <a:gd name="adj1" fmla="val 23455"/>
              <a:gd name="adj2" fmla="val 50000"/>
            </a:avLst>
          </a:prstGeom>
          <a:ln w="19050" cap="flat" cmpd="sng" algn="ctr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3455984" y="3135526"/>
            <a:ext cx="676283" cy="224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89" name="Flowchart: Magnetic Disk 66"/>
          <p:cNvSpPr/>
          <p:nvPr>
            <p:custDataLst>
              <p:tags r:id="rId10"/>
            </p:custDataLst>
          </p:nvPr>
        </p:nvSpPr>
        <p:spPr>
          <a:xfrm>
            <a:off x="4932268" y="3840322"/>
            <a:ext cx="1155538" cy="533400"/>
          </a:xfrm>
          <a:prstGeom prst="flowChartMagneticDisk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Collection</a:t>
            </a:r>
          </a:p>
        </p:txBody>
      </p:sp>
      <p:cxnSp>
        <p:nvCxnSpPr>
          <p:cNvPr id="90" name="Straight Connector 89"/>
          <p:cNvCxnSpPr/>
          <p:nvPr/>
        </p:nvCxnSpPr>
        <p:spPr>
          <a:xfrm rot="5400000" flipH="1" flipV="1">
            <a:off x="3849806" y="3116580"/>
            <a:ext cx="214884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5014180" y="3116580"/>
            <a:ext cx="214884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71" idx="2"/>
            <a:endCxn id="31" idx="0"/>
          </p:cNvCxnSpPr>
          <p:nvPr>
            <p:custDataLst>
              <p:tags r:id="rId11"/>
            </p:custDataLst>
          </p:nvPr>
        </p:nvCxnSpPr>
        <p:spPr>
          <a:xfrm rot="5400000">
            <a:off x="1514810" y="3441618"/>
            <a:ext cx="181685" cy="799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>
            <p:custDataLst>
              <p:tags r:id="rId12"/>
            </p:custDataLst>
          </p:nvPr>
        </p:nvCxnSpPr>
        <p:spPr>
          <a:xfrm flipH="1">
            <a:off x="3792725" y="3359698"/>
            <a:ext cx="2800" cy="181356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77" idx="2"/>
            <a:endCxn id="32" idx="0"/>
          </p:cNvCxnSpPr>
          <p:nvPr>
            <p:custDataLst>
              <p:tags r:id="rId13"/>
            </p:custDataLst>
          </p:nvPr>
        </p:nvCxnSpPr>
        <p:spPr>
          <a:xfrm>
            <a:off x="2663112" y="3353592"/>
            <a:ext cx="0" cy="187462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4277115" y="2219234"/>
            <a:ext cx="441960" cy="567469"/>
            <a:chOff x="7125601" y="2625319"/>
            <a:chExt cx="441960" cy="567469"/>
          </a:xfrm>
        </p:grpSpPr>
        <p:sp>
          <p:nvSpPr>
            <p:cNvPr id="95" name="Rounded Rectangle 94"/>
            <p:cNvSpPr/>
            <p:nvPr/>
          </p:nvSpPr>
          <p:spPr>
            <a:xfrm>
              <a:off x="7125601" y="2625319"/>
              <a:ext cx="441960" cy="2241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act</a:t>
              </a:r>
            </a:p>
          </p:txBody>
        </p:sp>
        <p:sp>
          <p:nvSpPr>
            <p:cNvPr id="107" name="Rectangle 106"/>
            <p:cNvSpPr/>
            <p:nvPr>
              <p:custDataLst>
                <p:tags r:id="rId20"/>
              </p:custDataLst>
            </p:nvPr>
          </p:nvSpPr>
          <p:spPr>
            <a:xfrm>
              <a:off x="7125601" y="3021338"/>
              <a:ext cx="441960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5’UTR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Straight Connector 109"/>
            <p:cNvCxnSpPr>
              <a:stCxn id="95" idx="2"/>
              <a:endCxn id="107" idx="0"/>
            </p:cNvCxnSpPr>
            <p:nvPr>
              <p:custDataLst>
                <p:tags r:id="rId21"/>
              </p:custDataLst>
            </p:nvPr>
          </p:nvCxnSpPr>
          <p:spPr>
            <a:xfrm rot="5400000">
              <a:off x="7260658" y="2935414"/>
              <a:ext cx="171847" cy="1588"/>
            </a:xfrm>
            <a:prstGeom prst="line">
              <a:avLst/>
            </a:prstGeom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Rounded Rectangle 117"/>
          <p:cNvSpPr/>
          <p:nvPr/>
        </p:nvSpPr>
        <p:spPr>
          <a:xfrm>
            <a:off x="4981432" y="3174408"/>
            <a:ext cx="747555" cy="224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>
                <a:solidFill>
                  <a:srgbClr val="000000"/>
                </a:solidFill>
              </a:rPr>
              <a:t>gtgactga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>
            <p:custDataLst>
              <p:tags r:id="rId14"/>
            </p:custDataLst>
          </p:nvPr>
        </p:nvSpPr>
        <p:spPr>
          <a:xfrm>
            <a:off x="5134229" y="3570427"/>
            <a:ext cx="44196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0" name="Straight Connector 119"/>
          <p:cNvCxnSpPr/>
          <p:nvPr>
            <p:custDataLst>
              <p:tags r:id="rId15"/>
            </p:custDataLst>
          </p:nvPr>
        </p:nvCxnSpPr>
        <p:spPr>
          <a:xfrm flipH="1">
            <a:off x="5355209" y="3398580"/>
            <a:ext cx="1" cy="171847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5599384" y="2544789"/>
            <a:ext cx="441960" cy="567469"/>
            <a:chOff x="7125601" y="2625319"/>
            <a:chExt cx="441960" cy="567469"/>
          </a:xfrm>
        </p:grpSpPr>
        <p:sp>
          <p:nvSpPr>
            <p:cNvPr id="126" name="Rounded Rectangle 125"/>
            <p:cNvSpPr/>
            <p:nvPr/>
          </p:nvSpPr>
          <p:spPr>
            <a:xfrm>
              <a:off x="7125601" y="2625319"/>
              <a:ext cx="441960" cy="224172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tgac</a:t>
              </a:r>
            </a:p>
          </p:txBody>
        </p:sp>
        <p:sp>
          <p:nvSpPr>
            <p:cNvPr id="127" name="Rectangle 126"/>
            <p:cNvSpPr/>
            <p:nvPr>
              <p:custDataLst>
                <p:tags r:id="rId18"/>
              </p:custDataLst>
            </p:nvPr>
          </p:nvSpPr>
          <p:spPr>
            <a:xfrm>
              <a:off x="7125601" y="3021338"/>
              <a:ext cx="441960" cy="1714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5’UTR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Straight Connector 127"/>
            <p:cNvCxnSpPr>
              <a:stCxn id="126" idx="2"/>
              <a:endCxn id="127" idx="0"/>
            </p:cNvCxnSpPr>
            <p:nvPr>
              <p:custDataLst>
                <p:tags r:id="rId19"/>
              </p:custDataLst>
            </p:nvPr>
          </p:nvCxnSpPr>
          <p:spPr>
            <a:xfrm rot="5400000">
              <a:off x="7260658" y="2935414"/>
              <a:ext cx="171847" cy="1588"/>
            </a:xfrm>
            <a:prstGeom prst="line">
              <a:avLst/>
            </a:prstGeom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Rounded Rectangle 130"/>
          <p:cNvSpPr/>
          <p:nvPr/>
        </p:nvSpPr>
        <p:spPr>
          <a:xfrm>
            <a:off x="5034513" y="2118523"/>
            <a:ext cx="747555" cy="22417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</a:rPr>
              <a:t>atgtatag</a:t>
            </a:r>
          </a:p>
        </p:txBody>
      </p:sp>
      <p:sp>
        <p:nvSpPr>
          <p:cNvPr id="132" name="Rectangle 131"/>
          <p:cNvSpPr/>
          <p:nvPr>
            <p:custDataLst>
              <p:tags r:id="rId16"/>
            </p:custDataLst>
          </p:nvPr>
        </p:nvSpPr>
        <p:spPr>
          <a:xfrm>
            <a:off x="5187310" y="2514542"/>
            <a:ext cx="441960" cy="1714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CDS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3" name="Straight Connector 132"/>
          <p:cNvCxnSpPr/>
          <p:nvPr>
            <p:custDataLst>
              <p:tags r:id="rId17"/>
            </p:custDataLst>
          </p:nvPr>
        </p:nvCxnSpPr>
        <p:spPr>
          <a:xfrm flipH="1">
            <a:off x="5408290" y="2342695"/>
            <a:ext cx="1" cy="171847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677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0" y="1676400"/>
            <a:ext cx="780615" cy="6745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8883" y="2420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8077" y="3656183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Utah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57400" y="5641245"/>
            <a:ext cx="1149802" cy="928403"/>
            <a:chOff x="2722785" y="5485163"/>
            <a:chExt cx="1149802" cy="9284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628" y="5485163"/>
              <a:ext cx="788117" cy="55907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722785" y="6044234"/>
              <a:ext cx="114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Newcastle</a:t>
              </a:r>
              <a:endParaRPr lang="en-US" dirty="0"/>
            </a:p>
          </p:txBody>
        </p:sp>
      </p:grpSp>
      <p:sp>
        <p:nvSpPr>
          <p:cNvPr id="117" name="Right Arrow 116"/>
          <p:cNvSpPr/>
          <p:nvPr/>
        </p:nvSpPr>
        <p:spPr>
          <a:xfrm rot="5400000">
            <a:off x="3459554" y="160503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/>
          <p:cNvSpPr/>
          <p:nvPr/>
        </p:nvSpPr>
        <p:spPr>
          <a:xfrm rot="7012528">
            <a:off x="2612414" y="5236541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5" y="3048000"/>
            <a:ext cx="1326745" cy="56220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6095" y="914400"/>
            <a:ext cx="13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Washington</a:t>
            </a:r>
            <a:endParaRPr lang="en-US" dirty="0"/>
          </a:p>
        </p:txBody>
      </p:sp>
      <p:pic>
        <p:nvPicPr>
          <p:cNvPr id="10" name="Picture 2" descr="C:\Users\mgaldzic\Pictures\SBOL\seattle-skyline-image1.gif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1" y="254479"/>
            <a:ext cx="1169053" cy="6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838041" y="5456226"/>
            <a:ext cx="2460225" cy="1087460"/>
            <a:chOff x="4148931" y="5268739"/>
            <a:chExt cx="2460225" cy="1087460"/>
          </a:xfrm>
        </p:grpSpPr>
        <p:pic>
          <p:nvPicPr>
            <p:cNvPr id="11" name="Picture 3" descr="C:\Users\mgaldzic\Pictures\SBOL\golden-gate-bridge-low-res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307" y="5268739"/>
              <a:ext cx="1229493" cy="68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4148931" y="5986867"/>
              <a:ext cx="246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Joint </a:t>
              </a:r>
              <a:r>
                <a:rPr lang="en-US" dirty="0" err="1" smtClean="0"/>
                <a:t>BioEnergy</a:t>
              </a:r>
              <a:r>
                <a:rPr lang="en-US" dirty="0" smtClean="0"/>
                <a:t> Institute</a:t>
              </a:r>
              <a:endParaRPr lang="en-US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28600" y="4918919"/>
            <a:ext cx="178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Technologies</a:t>
            </a:r>
          </a:p>
          <a:p>
            <a:r>
              <a:rPr lang="en-US" sz="1000" dirty="0" smtClean="0"/>
              <a:t>(Carlsbad, CA beach icon?)</a:t>
            </a:r>
            <a:endParaRPr lang="en-US" sz="1000" dirty="0"/>
          </a:p>
        </p:txBody>
      </p:sp>
      <p:pic>
        <p:nvPicPr>
          <p:cNvPr id="1028" name="Picture 4" descr="C:\Users\mgaldzic\Pictures\SBOL\Untitled-1bbmptraced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7" y="4343400"/>
            <a:ext cx="1266420" cy="63048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1900282" y="2380014"/>
            <a:ext cx="3906202" cy="171511"/>
            <a:chOff x="2133600" y="2198429"/>
            <a:chExt cx="3906202" cy="171511"/>
          </a:xfrm>
        </p:grpSpPr>
        <p:pic>
          <p:nvPicPr>
            <p:cNvPr id="21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2198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2237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2220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1" name="Pentagon 220"/>
            <p:cNvSpPr/>
            <p:nvPr/>
          </p:nvSpPr>
          <p:spPr>
            <a:xfrm flipH="1">
              <a:off x="2500994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22" name="Straight Connector 221"/>
            <p:cNvCxnSpPr/>
            <p:nvPr/>
          </p:nvCxnSpPr>
          <p:spPr>
            <a:xfrm flipH="1">
              <a:off x="2133600" y="2362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2198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2237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2220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3" name="Pentagon 232"/>
            <p:cNvSpPr/>
            <p:nvPr/>
          </p:nvSpPr>
          <p:spPr>
            <a:xfrm>
              <a:off x="4276724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3753802" y="2362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2237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" name="Pentagon 235"/>
            <p:cNvSpPr/>
            <p:nvPr/>
          </p:nvSpPr>
          <p:spPr>
            <a:xfrm>
              <a:off x="5147775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00282" y="2571689"/>
            <a:ext cx="3906202" cy="171511"/>
            <a:chOff x="2133600" y="2571689"/>
            <a:chExt cx="3906202" cy="171511"/>
          </a:xfrm>
        </p:grpSpPr>
        <p:pic>
          <p:nvPicPr>
            <p:cNvPr id="224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2571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2610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2593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" name="Pentagon 226"/>
            <p:cNvSpPr/>
            <p:nvPr/>
          </p:nvSpPr>
          <p:spPr>
            <a:xfrm flipH="1">
              <a:off x="2500994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 flipH="1">
              <a:off x="2133600" y="273546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2571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2610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2593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" name="Pentagon 240"/>
            <p:cNvSpPr/>
            <p:nvPr/>
          </p:nvSpPr>
          <p:spPr>
            <a:xfrm>
              <a:off x="4276724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3753802" y="2735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2610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4" name="Pentagon 243"/>
            <p:cNvSpPr/>
            <p:nvPr/>
          </p:nvSpPr>
          <p:spPr>
            <a:xfrm>
              <a:off x="5147775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998576" y="3391051"/>
            <a:ext cx="3711706" cy="418949"/>
            <a:chOff x="2231894" y="3391051"/>
            <a:chExt cx="3711706" cy="418949"/>
          </a:xfrm>
        </p:grpSpPr>
        <p:grpSp>
          <p:nvGrpSpPr>
            <p:cNvPr id="55" name="Group 54"/>
            <p:cNvGrpSpPr/>
            <p:nvPr/>
          </p:nvGrpSpPr>
          <p:grpSpPr>
            <a:xfrm>
              <a:off x="2231894" y="3391051"/>
              <a:ext cx="3711706" cy="171511"/>
              <a:chOff x="2231894" y="3391051"/>
              <a:chExt cx="3711706" cy="171511"/>
            </a:xfrm>
          </p:grpSpPr>
          <p:grpSp>
            <p:nvGrpSpPr>
              <p:cNvPr id="245" name="Group 244"/>
              <p:cNvGrpSpPr/>
              <p:nvPr/>
            </p:nvGrpSpPr>
            <p:grpSpPr>
              <a:xfrm>
                <a:off x="2231894" y="3391051"/>
                <a:ext cx="1427798" cy="171511"/>
                <a:chOff x="2133600" y="674429"/>
                <a:chExt cx="1427798" cy="171511"/>
              </a:xfrm>
            </p:grpSpPr>
            <p:pic>
              <p:nvPicPr>
                <p:cNvPr id="246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6309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7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170036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8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24465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49" name="Pentagon 248"/>
                <p:cNvSpPr/>
                <p:nvPr/>
              </p:nvSpPr>
              <p:spPr>
                <a:xfrm flipH="1">
                  <a:off x="250099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50" name="Straight Connector 249"/>
                <p:cNvCxnSpPr/>
                <p:nvPr/>
              </p:nvCxnSpPr>
              <p:spPr>
                <a:xfrm flipH="1">
                  <a:off x="2133600" y="838200"/>
                  <a:ext cx="1427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256"/>
              <p:cNvGrpSpPr/>
              <p:nvPr/>
            </p:nvGrpSpPr>
            <p:grpSpPr>
              <a:xfrm>
                <a:off x="3657600" y="3391051"/>
                <a:ext cx="2286000" cy="171511"/>
                <a:chOff x="3753802" y="674429"/>
                <a:chExt cx="2286000" cy="171511"/>
              </a:xfrm>
            </p:grpSpPr>
            <p:pic>
              <p:nvPicPr>
                <p:cNvPr id="258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9346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9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5749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0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909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1" name="Pentagon 260"/>
                <p:cNvSpPr/>
                <p:nvPr/>
              </p:nvSpPr>
              <p:spPr>
                <a:xfrm>
                  <a:off x="427672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3753802" y="838200"/>
                  <a:ext cx="228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3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2428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4" name="Pentagon 263"/>
                <p:cNvSpPr/>
                <p:nvPr/>
              </p:nvSpPr>
              <p:spPr>
                <a:xfrm>
                  <a:off x="5147775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2231894" y="3638489"/>
              <a:ext cx="3711706" cy="171511"/>
              <a:chOff x="2231894" y="3764311"/>
              <a:chExt cx="3711706" cy="171511"/>
            </a:xfrm>
          </p:grpSpPr>
          <p:grpSp>
            <p:nvGrpSpPr>
              <p:cNvPr id="251" name="Group 250"/>
              <p:cNvGrpSpPr/>
              <p:nvPr/>
            </p:nvGrpSpPr>
            <p:grpSpPr>
              <a:xfrm>
                <a:off x="2231894" y="3764311"/>
                <a:ext cx="1427798" cy="171511"/>
                <a:chOff x="2133600" y="674429"/>
                <a:chExt cx="1427798" cy="171511"/>
              </a:xfrm>
            </p:grpSpPr>
            <p:pic>
              <p:nvPicPr>
                <p:cNvPr id="252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6309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3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170036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4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24465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5" name="Pentagon 254"/>
                <p:cNvSpPr/>
                <p:nvPr/>
              </p:nvSpPr>
              <p:spPr>
                <a:xfrm flipH="1">
                  <a:off x="250099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56" name="Straight Connector 255"/>
                <p:cNvCxnSpPr/>
                <p:nvPr/>
              </p:nvCxnSpPr>
              <p:spPr>
                <a:xfrm flipH="1">
                  <a:off x="2133600" y="838200"/>
                  <a:ext cx="1427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5" name="Group 264"/>
              <p:cNvGrpSpPr/>
              <p:nvPr/>
            </p:nvGrpSpPr>
            <p:grpSpPr>
              <a:xfrm>
                <a:off x="3657600" y="3764311"/>
                <a:ext cx="2286000" cy="171511"/>
                <a:chOff x="3753802" y="1047689"/>
                <a:chExt cx="2286000" cy="171511"/>
              </a:xfrm>
            </p:grpSpPr>
            <p:pic>
              <p:nvPicPr>
                <p:cNvPr id="266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93463" y="104768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7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5749" y="108642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8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9091" y="106976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9" name="Pentagon 268"/>
                <p:cNvSpPr/>
                <p:nvPr/>
              </p:nvSpPr>
              <p:spPr>
                <a:xfrm>
                  <a:off x="4276724" y="105429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3753802" y="1211460"/>
                  <a:ext cx="228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1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2428" y="108642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2" name="Pentagon 271"/>
                <p:cNvSpPr/>
                <p:nvPr/>
              </p:nvSpPr>
              <p:spPr>
                <a:xfrm>
                  <a:off x="5147775" y="105429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grpSp>
        <p:nvGrpSpPr>
          <p:cNvPr id="43" name="Group 42"/>
          <p:cNvGrpSpPr/>
          <p:nvPr/>
        </p:nvGrpSpPr>
        <p:grpSpPr>
          <a:xfrm>
            <a:off x="2013206" y="1942697"/>
            <a:ext cx="3698949" cy="149440"/>
            <a:chOff x="2245428" y="1458500"/>
            <a:chExt cx="3698949" cy="149440"/>
          </a:xfrm>
        </p:grpSpPr>
        <p:pic>
          <p:nvPicPr>
            <p:cNvPr id="27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813" y="1475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5428" y="1458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6526" y="1475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868" y="1458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205" y="1475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4" name="TextBox 293"/>
          <p:cNvSpPr txBox="1"/>
          <p:nvPr/>
        </p:nvSpPr>
        <p:spPr>
          <a:xfrm>
            <a:off x="1780618" y="182880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03976" y="0"/>
            <a:ext cx="1033015" cy="532103"/>
            <a:chOff x="6448507" y="515586"/>
            <a:chExt cx="1033015" cy="532103"/>
          </a:xfrm>
        </p:grpSpPr>
        <p:sp>
          <p:nvSpPr>
            <p:cNvPr id="66" name="Flowchart: Magnetic Disk 65"/>
            <p:cNvSpPr/>
            <p:nvPr/>
          </p:nvSpPr>
          <p:spPr>
            <a:xfrm>
              <a:off x="6448507" y="583710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95158"/>
              <a:ext cx="143180" cy="18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7002872" y="823283"/>
              <a:ext cx="177752" cy="163776"/>
              <a:chOff x="6458774" y="1621255"/>
              <a:chExt cx="177752" cy="163776"/>
            </a:xfrm>
          </p:grpSpPr>
          <p:pic>
            <p:nvPicPr>
              <p:cNvPr id="111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6458774" y="1621255"/>
                <a:ext cx="78098" cy="16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47"/>
              <a:stretch/>
            </p:blipFill>
            <p:spPr bwMode="auto">
              <a:xfrm>
                <a:off x="6529448" y="1621255"/>
                <a:ext cx="107078" cy="163776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680320" y="51558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SBPkb</a:t>
              </a:r>
              <a:endParaRPr lang="en-US" sz="1200" dirty="0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862682" y="7620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862682" y="112865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37008" y="381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Designed four </a:t>
            </a:r>
            <a:r>
              <a:rPr lang="en-US" sz="1600" dirty="0"/>
              <a:t>expression </a:t>
            </a:r>
            <a:r>
              <a:rPr lang="en-US" sz="1600" dirty="0" smtClean="0"/>
              <a:t>cassettes. Choice of RBS and terminator components left unspecified.</a:t>
            </a:r>
            <a:endParaRPr lang="en-US" sz="16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862682" y="232815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862682" y="2514600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299" name="TextBox 298"/>
          <p:cNvSpPr txBox="1"/>
          <p:nvPr/>
        </p:nvSpPr>
        <p:spPr>
          <a:xfrm>
            <a:off x="6629400" y="1905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Generated four variant designs of each cassette completing sequence using </a:t>
            </a:r>
            <a:r>
              <a:rPr lang="en-US" sz="1600" dirty="0"/>
              <a:t>six RBS and six </a:t>
            </a:r>
            <a:r>
              <a:rPr lang="en-US" sz="1600" dirty="0" smtClean="0"/>
              <a:t>terminators </a:t>
            </a:r>
            <a:endParaRPr lang="en-US" sz="1600" dirty="0"/>
          </a:p>
        </p:txBody>
      </p:sp>
      <p:sp>
        <p:nvSpPr>
          <p:cNvPr id="300" name="Right Arrow 299"/>
          <p:cNvSpPr/>
          <p:nvPr/>
        </p:nvSpPr>
        <p:spPr>
          <a:xfrm rot="5400000">
            <a:off x="3341524" y="2922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5862682" y="33528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862682" y="36092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6640781" y="3191613"/>
            <a:ext cx="2506992" cy="10755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Combined and simulated sixteen variant designs of each complete toggle switches</a:t>
            </a:r>
            <a:endParaRPr lang="en-US" sz="1600" dirty="0"/>
          </a:p>
        </p:txBody>
      </p:sp>
      <p:sp>
        <p:nvSpPr>
          <p:cNvPr id="304" name="TextBox 303"/>
          <p:cNvSpPr txBox="1"/>
          <p:nvPr/>
        </p:nvSpPr>
        <p:spPr>
          <a:xfrm>
            <a:off x="5867400" y="1876300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6x</a:t>
            </a:r>
            <a:endParaRPr lang="en-US" dirty="0"/>
          </a:p>
        </p:txBody>
      </p:sp>
      <p:grpSp>
        <p:nvGrpSpPr>
          <p:cNvPr id="305" name="Group 304"/>
          <p:cNvGrpSpPr/>
          <p:nvPr/>
        </p:nvGrpSpPr>
        <p:grpSpPr>
          <a:xfrm>
            <a:off x="1981200" y="4457851"/>
            <a:ext cx="3711706" cy="418949"/>
            <a:chOff x="2231894" y="3391051"/>
            <a:chExt cx="3711706" cy="418949"/>
          </a:xfrm>
        </p:grpSpPr>
        <p:grpSp>
          <p:nvGrpSpPr>
            <p:cNvPr id="306" name="Group 305"/>
            <p:cNvGrpSpPr/>
            <p:nvPr/>
          </p:nvGrpSpPr>
          <p:grpSpPr>
            <a:xfrm>
              <a:off x="2231894" y="3391051"/>
              <a:ext cx="3711706" cy="171511"/>
              <a:chOff x="2231894" y="3391051"/>
              <a:chExt cx="3711706" cy="171511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2231894" y="3391051"/>
                <a:ext cx="1427798" cy="171511"/>
                <a:chOff x="2133600" y="674429"/>
                <a:chExt cx="1427798" cy="171511"/>
              </a:xfrm>
            </p:grpSpPr>
            <p:pic>
              <p:nvPicPr>
                <p:cNvPr id="331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6309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2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170036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3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24465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4" name="Pentagon 333"/>
                <p:cNvSpPr/>
                <p:nvPr/>
              </p:nvSpPr>
              <p:spPr>
                <a:xfrm flipH="1">
                  <a:off x="250099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335" name="Straight Connector 334"/>
                <p:cNvCxnSpPr/>
                <p:nvPr/>
              </p:nvCxnSpPr>
              <p:spPr>
                <a:xfrm flipH="1">
                  <a:off x="2133600" y="838200"/>
                  <a:ext cx="1427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3" name="Group 322"/>
              <p:cNvGrpSpPr/>
              <p:nvPr/>
            </p:nvGrpSpPr>
            <p:grpSpPr>
              <a:xfrm>
                <a:off x="3657600" y="3391051"/>
                <a:ext cx="2286000" cy="171511"/>
                <a:chOff x="3753802" y="674429"/>
                <a:chExt cx="2286000" cy="171511"/>
              </a:xfrm>
            </p:grpSpPr>
            <p:pic>
              <p:nvPicPr>
                <p:cNvPr id="324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9346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5749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909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7" name="Pentagon 326"/>
                <p:cNvSpPr/>
                <p:nvPr/>
              </p:nvSpPr>
              <p:spPr>
                <a:xfrm>
                  <a:off x="427672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3753802" y="838200"/>
                  <a:ext cx="228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29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2428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30" name="Pentagon 329"/>
                <p:cNvSpPr/>
                <p:nvPr/>
              </p:nvSpPr>
              <p:spPr>
                <a:xfrm>
                  <a:off x="5147775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  <p:grpSp>
          <p:nvGrpSpPr>
            <p:cNvPr id="307" name="Group 306"/>
            <p:cNvGrpSpPr/>
            <p:nvPr/>
          </p:nvGrpSpPr>
          <p:grpSpPr>
            <a:xfrm>
              <a:off x="2231894" y="3638489"/>
              <a:ext cx="3711706" cy="171511"/>
              <a:chOff x="2231894" y="3764311"/>
              <a:chExt cx="3711706" cy="171511"/>
            </a:xfrm>
          </p:grpSpPr>
          <p:grpSp>
            <p:nvGrpSpPr>
              <p:cNvPr id="308" name="Group 307"/>
              <p:cNvGrpSpPr/>
              <p:nvPr/>
            </p:nvGrpSpPr>
            <p:grpSpPr>
              <a:xfrm>
                <a:off x="2231894" y="3764311"/>
                <a:ext cx="1427798" cy="171511"/>
                <a:chOff x="2133600" y="674429"/>
                <a:chExt cx="1427798" cy="171511"/>
              </a:xfrm>
            </p:grpSpPr>
            <p:pic>
              <p:nvPicPr>
                <p:cNvPr id="317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363093" y="67442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8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3170036" y="71316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9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2244651" y="69650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20" name="Pentagon 319"/>
                <p:cNvSpPr/>
                <p:nvPr/>
              </p:nvSpPr>
              <p:spPr>
                <a:xfrm flipH="1">
                  <a:off x="2500994" y="68103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321" name="Straight Connector 320"/>
                <p:cNvCxnSpPr/>
                <p:nvPr/>
              </p:nvCxnSpPr>
              <p:spPr>
                <a:xfrm flipH="1">
                  <a:off x="2133600" y="838200"/>
                  <a:ext cx="14277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9" name="Group 308"/>
              <p:cNvGrpSpPr/>
              <p:nvPr/>
            </p:nvGrpSpPr>
            <p:grpSpPr>
              <a:xfrm>
                <a:off x="3657600" y="3764311"/>
                <a:ext cx="2286000" cy="171511"/>
                <a:chOff x="3753802" y="1047689"/>
                <a:chExt cx="2286000" cy="171511"/>
              </a:xfrm>
            </p:grpSpPr>
            <p:pic>
              <p:nvPicPr>
                <p:cNvPr id="310" name="Picture 2" descr="C:\Users\mgaldzic\Pictures\SBOLvisual\promoter.wmf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93463" y="1047689"/>
                  <a:ext cx="158644" cy="16377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1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05749" y="108642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12" name="Picture 5" descr="C:\Users\mgaldzic\Pictures\SBOLvisual\terminator.wmf"/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69091" y="1069760"/>
                  <a:ext cx="174509" cy="1415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3" name="Pentagon 312"/>
                <p:cNvSpPr/>
                <p:nvPr/>
              </p:nvSpPr>
              <p:spPr>
                <a:xfrm>
                  <a:off x="4276724" y="105429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3753802" y="1211460"/>
                  <a:ext cx="2286000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5" name="Picture 3" descr="C:\Users\mgaldzic\Pictures\SBOLvisual\translational-start-site.wmf"/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12428" y="1086427"/>
                  <a:ext cx="139415" cy="13277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16" name="Pentagon 315"/>
                <p:cNvSpPr/>
                <p:nvPr/>
              </p:nvSpPr>
              <p:spPr>
                <a:xfrm>
                  <a:off x="5147775" y="1054298"/>
                  <a:ext cx="537482" cy="154941"/>
                </a:xfrm>
                <a:prstGeom prst="homePlat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 w="38100">
                      <a:solidFill>
                        <a:schemeClr val="tx1"/>
                      </a:solidFill>
                    </a:ln>
                  </a:endParaRPr>
                </a:p>
              </p:txBody>
            </p:sp>
          </p:grpSp>
        </p:grpSp>
      </p:grpSp>
      <p:sp>
        <p:nvSpPr>
          <p:cNvPr id="336" name="Right Arrow 335"/>
          <p:cNvSpPr/>
          <p:nvPr/>
        </p:nvSpPr>
        <p:spPr>
          <a:xfrm rot="5400000">
            <a:off x="3334616" y="4065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029113" y="156370"/>
            <a:ext cx="1205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Parts Repository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3309945" y="4718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338" name="TextBox 337"/>
          <p:cNvSpPr txBox="1"/>
          <p:nvPr/>
        </p:nvSpPr>
        <p:spPr>
          <a:xfrm>
            <a:off x="5867400" y="44196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5867400" y="46760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6640781" y="4409521"/>
            <a:ext cx="2506992" cy="619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Codon optimized the CDS and xx regions. </a:t>
            </a:r>
            <a:endParaRPr lang="en-US" sz="1600" dirty="0"/>
          </a:p>
        </p:txBody>
      </p:sp>
      <p:sp>
        <p:nvSpPr>
          <p:cNvPr id="341" name="Right Arrow 340"/>
          <p:cNvSpPr/>
          <p:nvPr/>
        </p:nvSpPr>
        <p:spPr>
          <a:xfrm rot="14587472" flipH="1">
            <a:off x="4195047" y="5258564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/>
          <p:cNvSpPr txBox="1"/>
          <p:nvPr/>
        </p:nvSpPr>
        <p:spPr>
          <a:xfrm>
            <a:off x="6629400" y="5442139"/>
            <a:ext cx="2343211" cy="11275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 files stored in JBEI repository. Design and SBML model in Newcastle.</a:t>
            </a:r>
            <a:endParaRPr lang="en-US" sz="16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012420" y="834569"/>
            <a:ext cx="3698949" cy="163771"/>
            <a:chOff x="2012420" y="834569"/>
            <a:chExt cx="3698949" cy="163771"/>
          </a:xfrm>
        </p:grpSpPr>
        <p:pic>
          <p:nvPicPr>
            <p:cNvPr id="8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977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Pentagon 162"/>
            <p:cNvSpPr/>
            <p:nvPr/>
          </p:nvSpPr>
          <p:spPr>
            <a:xfrm flipH="1">
              <a:off x="226767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7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Pentagon 172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Pentagon 213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6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7805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7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12420" y="8382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3518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9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860" y="8382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0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197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1" name="Straight Connector 350"/>
            <p:cNvCxnSpPr/>
            <p:nvPr/>
          </p:nvCxnSpPr>
          <p:spPr>
            <a:xfrm>
              <a:off x="3108916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209800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/>
          <p:cNvGrpSpPr/>
          <p:nvPr/>
        </p:nvGrpSpPr>
        <p:grpSpPr>
          <a:xfrm>
            <a:off x="2012420" y="1207829"/>
            <a:ext cx="3698949" cy="163771"/>
            <a:chOff x="2012420" y="834569"/>
            <a:chExt cx="3698949" cy="163771"/>
          </a:xfrm>
        </p:grpSpPr>
        <p:pic>
          <p:nvPicPr>
            <p:cNvPr id="355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977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6" name="Pentagon 355"/>
            <p:cNvSpPr/>
            <p:nvPr/>
          </p:nvSpPr>
          <p:spPr>
            <a:xfrm flipH="1">
              <a:off x="226767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357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8" name="Pentagon 357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59" name="Straight Connector 358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Pentagon 359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61" name="Straight Connector 360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7805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12420" y="8382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3518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6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6860" y="8382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0197" y="8548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8" name="Straight Connector 367"/>
            <p:cNvCxnSpPr/>
            <p:nvPr/>
          </p:nvCxnSpPr>
          <p:spPr>
            <a:xfrm>
              <a:off x="3108916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2209800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286151" y="1285946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with types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18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0" y="1676400"/>
            <a:ext cx="780615" cy="6745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8883" y="2420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68077" y="3656183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Utah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57400" y="5641245"/>
            <a:ext cx="1149802" cy="928403"/>
            <a:chOff x="2722785" y="5485163"/>
            <a:chExt cx="1149802" cy="9284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628" y="5485163"/>
              <a:ext cx="788117" cy="55907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722785" y="6044234"/>
              <a:ext cx="114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Newcastle</a:t>
              </a:r>
              <a:endParaRPr lang="en-US" dirty="0"/>
            </a:p>
          </p:txBody>
        </p:sp>
      </p:grpSp>
      <p:sp>
        <p:nvSpPr>
          <p:cNvPr id="117" name="Right Arrow 116"/>
          <p:cNvSpPr/>
          <p:nvPr/>
        </p:nvSpPr>
        <p:spPr>
          <a:xfrm rot="5400000">
            <a:off x="3459554" y="160503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ight Arrow 120"/>
          <p:cNvSpPr/>
          <p:nvPr/>
        </p:nvSpPr>
        <p:spPr>
          <a:xfrm rot="7012528">
            <a:off x="2612414" y="5236541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5" y="3048000"/>
            <a:ext cx="1326745" cy="56220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36095" y="914400"/>
            <a:ext cx="13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Washington</a:t>
            </a:r>
            <a:endParaRPr lang="en-US" dirty="0"/>
          </a:p>
        </p:txBody>
      </p:sp>
      <p:pic>
        <p:nvPicPr>
          <p:cNvPr id="10" name="Picture 2" descr="C:\Users\mgaldzic\Pictures\SBOL\seattle-skyline-image1.gif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1" y="254479"/>
            <a:ext cx="1169053" cy="6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838041" y="5456226"/>
            <a:ext cx="2460225" cy="1087460"/>
            <a:chOff x="4148931" y="5268739"/>
            <a:chExt cx="2460225" cy="1087460"/>
          </a:xfrm>
        </p:grpSpPr>
        <p:pic>
          <p:nvPicPr>
            <p:cNvPr id="11" name="Picture 3" descr="C:\Users\mgaldzic\Pictures\SBOL\golden-gate-bridge-low-res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307" y="5268739"/>
              <a:ext cx="1229493" cy="68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4148931" y="5986867"/>
              <a:ext cx="246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Joint </a:t>
              </a:r>
              <a:r>
                <a:rPr lang="en-US" dirty="0" err="1" smtClean="0"/>
                <a:t>BioEnergy</a:t>
              </a:r>
              <a:r>
                <a:rPr lang="en-US" dirty="0" smtClean="0"/>
                <a:t> Institute</a:t>
              </a:r>
              <a:endParaRPr lang="en-US" dirty="0"/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228600" y="4918919"/>
            <a:ext cx="178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Technologies</a:t>
            </a:r>
          </a:p>
          <a:p>
            <a:r>
              <a:rPr lang="en-US" sz="1000" dirty="0" smtClean="0"/>
              <a:t>(Carlsbad, CA beach icon?)</a:t>
            </a:r>
            <a:endParaRPr lang="en-US" sz="1000" dirty="0"/>
          </a:p>
        </p:txBody>
      </p:sp>
      <p:pic>
        <p:nvPicPr>
          <p:cNvPr id="1028" name="Picture 4" descr="C:\Users\mgaldzic\Pictures\SBOL\Untitled-1bbmptraced.png"/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7" y="4343400"/>
            <a:ext cx="1266420" cy="63048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1900282" y="2380014"/>
            <a:ext cx="3906202" cy="171511"/>
            <a:chOff x="2133600" y="2198429"/>
            <a:chExt cx="3906202" cy="171511"/>
          </a:xfrm>
        </p:grpSpPr>
        <p:pic>
          <p:nvPicPr>
            <p:cNvPr id="21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2198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2230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2220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1" name="Pentagon 220"/>
            <p:cNvSpPr/>
            <p:nvPr/>
          </p:nvSpPr>
          <p:spPr>
            <a:xfrm flipH="1">
              <a:off x="2500994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22" name="Straight Connector 221"/>
            <p:cNvCxnSpPr/>
            <p:nvPr/>
          </p:nvCxnSpPr>
          <p:spPr>
            <a:xfrm flipH="1">
              <a:off x="2133600" y="2362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2198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1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2237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2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2220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3" name="Pentagon 232"/>
            <p:cNvSpPr/>
            <p:nvPr/>
          </p:nvSpPr>
          <p:spPr>
            <a:xfrm>
              <a:off x="4276724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34" name="Straight Connector 233"/>
            <p:cNvCxnSpPr/>
            <p:nvPr/>
          </p:nvCxnSpPr>
          <p:spPr>
            <a:xfrm>
              <a:off x="3753802" y="2362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2237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" name="Pentagon 235"/>
            <p:cNvSpPr/>
            <p:nvPr/>
          </p:nvSpPr>
          <p:spPr>
            <a:xfrm>
              <a:off x="5147775" y="2205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900282" y="2571689"/>
            <a:ext cx="3906202" cy="171511"/>
            <a:chOff x="2133600" y="2571689"/>
            <a:chExt cx="3906202" cy="171511"/>
          </a:xfrm>
        </p:grpSpPr>
        <p:pic>
          <p:nvPicPr>
            <p:cNvPr id="224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2571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260407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6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2593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7" name="Pentagon 226"/>
            <p:cNvSpPr/>
            <p:nvPr/>
          </p:nvSpPr>
          <p:spPr>
            <a:xfrm flipH="1">
              <a:off x="2500994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28" name="Straight Connector 227"/>
            <p:cNvCxnSpPr/>
            <p:nvPr/>
          </p:nvCxnSpPr>
          <p:spPr>
            <a:xfrm flipH="1">
              <a:off x="2133600" y="273546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2571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2610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2593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1" name="Pentagon 240"/>
            <p:cNvSpPr/>
            <p:nvPr/>
          </p:nvSpPr>
          <p:spPr>
            <a:xfrm>
              <a:off x="4276724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42" name="Straight Connector 241"/>
            <p:cNvCxnSpPr/>
            <p:nvPr/>
          </p:nvCxnSpPr>
          <p:spPr>
            <a:xfrm>
              <a:off x="3753802" y="2735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2610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4" name="Pentagon 243"/>
            <p:cNvSpPr/>
            <p:nvPr/>
          </p:nvSpPr>
          <p:spPr>
            <a:xfrm>
              <a:off x="5147775" y="2578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45" name="Group 244"/>
          <p:cNvGrpSpPr/>
          <p:nvPr/>
        </p:nvGrpSpPr>
        <p:grpSpPr>
          <a:xfrm flipV="1">
            <a:off x="1998576" y="3553408"/>
            <a:ext cx="1427798" cy="165161"/>
            <a:chOff x="2133600" y="674429"/>
            <a:chExt cx="1427798" cy="165161"/>
          </a:xfrm>
        </p:grpSpPr>
        <p:pic>
          <p:nvPicPr>
            <p:cNvPr id="24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9" name="Pentagon 248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3424282" y="3391051"/>
            <a:ext cx="2286000" cy="171511"/>
            <a:chOff x="3753802" y="674429"/>
            <a:chExt cx="2286000" cy="171511"/>
          </a:xfrm>
        </p:grpSpPr>
        <p:pic>
          <p:nvPicPr>
            <p:cNvPr id="25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Pentagon 260"/>
            <p:cNvSpPr/>
            <p:nvPr/>
          </p:nvSpPr>
          <p:spPr>
            <a:xfrm>
              <a:off x="427672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3753802" y="838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Pentagon 263"/>
            <p:cNvSpPr/>
            <p:nvPr/>
          </p:nvSpPr>
          <p:spPr>
            <a:xfrm>
              <a:off x="5147775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51" name="Group 250"/>
          <p:cNvGrpSpPr/>
          <p:nvPr/>
        </p:nvGrpSpPr>
        <p:grpSpPr>
          <a:xfrm flipV="1">
            <a:off x="1998576" y="3953683"/>
            <a:ext cx="1427798" cy="165161"/>
            <a:chOff x="2133600" y="674429"/>
            <a:chExt cx="1427798" cy="165161"/>
          </a:xfrm>
        </p:grpSpPr>
        <p:pic>
          <p:nvPicPr>
            <p:cNvPr id="25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5" name="Pentagon 254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Group 264"/>
          <p:cNvGrpSpPr/>
          <p:nvPr/>
        </p:nvGrpSpPr>
        <p:grpSpPr>
          <a:xfrm>
            <a:off x="3424282" y="3790889"/>
            <a:ext cx="2286000" cy="171511"/>
            <a:chOff x="3753802" y="1047689"/>
            <a:chExt cx="2286000" cy="171511"/>
          </a:xfrm>
        </p:grpSpPr>
        <p:pic>
          <p:nvPicPr>
            <p:cNvPr id="26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1047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1069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9" name="Pentagon 268"/>
            <p:cNvSpPr/>
            <p:nvPr/>
          </p:nvSpPr>
          <p:spPr>
            <a:xfrm>
              <a:off x="4276724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3753802" y="1211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1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Pentagon 271"/>
            <p:cNvSpPr/>
            <p:nvPr/>
          </p:nvSpPr>
          <p:spPr>
            <a:xfrm>
              <a:off x="5147775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294" name="TextBox 293"/>
          <p:cNvSpPr txBox="1"/>
          <p:nvPr/>
        </p:nvSpPr>
        <p:spPr>
          <a:xfrm>
            <a:off x="3304618" y="19166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03976" y="0"/>
            <a:ext cx="1033015" cy="532103"/>
            <a:chOff x="6448507" y="515586"/>
            <a:chExt cx="1033015" cy="532103"/>
          </a:xfrm>
        </p:grpSpPr>
        <p:sp>
          <p:nvSpPr>
            <p:cNvPr id="66" name="Flowchart: Magnetic Disk 65"/>
            <p:cNvSpPr/>
            <p:nvPr/>
          </p:nvSpPr>
          <p:spPr>
            <a:xfrm>
              <a:off x="6448507" y="583710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95158"/>
              <a:ext cx="143180" cy="18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7002872" y="823283"/>
              <a:ext cx="177752" cy="163776"/>
              <a:chOff x="6458774" y="1621255"/>
              <a:chExt cx="177752" cy="163776"/>
            </a:xfrm>
          </p:grpSpPr>
          <p:pic>
            <p:nvPicPr>
              <p:cNvPr id="111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6458774" y="1621255"/>
                <a:ext cx="78098" cy="16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47"/>
              <a:stretch/>
            </p:blipFill>
            <p:spPr bwMode="auto">
              <a:xfrm>
                <a:off x="6529448" y="1621255"/>
                <a:ext cx="107078" cy="163776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680320" y="51558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SBPkb</a:t>
              </a:r>
              <a:endParaRPr lang="en-US" sz="1200" dirty="0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862682" y="7620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862682" y="112865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37008" y="381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Designed four </a:t>
            </a:r>
            <a:r>
              <a:rPr lang="en-US" sz="1600" dirty="0"/>
              <a:t>expression </a:t>
            </a:r>
            <a:r>
              <a:rPr lang="en-US" sz="1600" dirty="0" smtClean="0"/>
              <a:t>cassettes. Choice of RBS and terminator components left unspecified.</a:t>
            </a:r>
            <a:endParaRPr lang="en-US" sz="16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862682" y="232815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862682" y="2514600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299" name="TextBox 298"/>
          <p:cNvSpPr txBox="1"/>
          <p:nvPr/>
        </p:nvSpPr>
        <p:spPr>
          <a:xfrm>
            <a:off x="6629400" y="1905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Generated four variant designs of each cassette completing sequence using </a:t>
            </a:r>
            <a:r>
              <a:rPr lang="en-US" sz="1600" dirty="0"/>
              <a:t>six RBS and six </a:t>
            </a:r>
            <a:r>
              <a:rPr lang="en-US" sz="1600" dirty="0" smtClean="0"/>
              <a:t>terminators </a:t>
            </a:r>
            <a:endParaRPr lang="en-US" sz="1600" dirty="0"/>
          </a:p>
        </p:txBody>
      </p:sp>
      <p:sp>
        <p:nvSpPr>
          <p:cNvPr id="300" name="Right Arrow 299"/>
          <p:cNvSpPr/>
          <p:nvPr/>
        </p:nvSpPr>
        <p:spPr>
          <a:xfrm rot="5400000">
            <a:off x="3341524" y="2922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5862682" y="33528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862682" y="36092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6640781" y="3191613"/>
            <a:ext cx="2506992" cy="10755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Combined and simulated sixteen variant designs of each complete toggle switches</a:t>
            </a:r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526898" y="1847133"/>
            <a:ext cx="1033015" cy="463979"/>
            <a:chOff x="3526898" y="1847133"/>
            <a:chExt cx="1033015" cy="463979"/>
          </a:xfrm>
        </p:grpSpPr>
        <p:sp>
          <p:nvSpPr>
            <p:cNvPr id="192" name="Flowchart: Magnetic Disk 191"/>
            <p:cNvSpPr/>
            <p:nvPr/>
          </p:nvSpPr>
          <p:spPr>
            <a:xfrm>
              <a:off x="3526898" y="1847133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82946" y="2085597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604" y="2089980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4" name="TextBox 303"/>
            <p:cNvSpPr txBox="1"/>
            <p:nvPr/>
          </p:nvSpPr>
          <p:spPr>
            <a:xfrm>
              <a:off x="4038600" y="201328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6x</a:t>
              </a:r>
              <a:endParaRPr lang="en-US" dirty="0"/>
            </a:p>
          </p:txBody>
        </p:sp>
      </p:grpSp>
      <p:sp>
        <p:nvSpPr>
          <p:cNvPr id="336" name="Right Arrow 335"/>
          <p:cNvSpPr/>
          <p:nvPr/>
        </p:nvSpPr>
        <p:spPr>
          <a:xfrm rot="5400000">
            <a:off x="3334616" y="4065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029113" y="156370"/>
            <a:ext cx="1205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Parts Repository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3309945" y="4718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338" name="TextBox 337"/>
          <p:cNvSpPr txBox="1"/>
          <p:nvPr/>
        </p:nvSpPr>
        <p:spPr>
          <a:xfrm>
            <a:off x="5867400" y="44196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5867400" y="46760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6640781" y="4409521"/>
            <a:ext cx="2506992" cy="619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Codon optimized the CDS and xx regions. </a:t>
            </a:r>
            <a:endParaRPr lang="en-US" sz="1600" dirty="0"/>
          </a:p>
        </p:txBody>
      </p:sp>
      <p:sp>
        <p:nvSpPr>
          <p:cNvPr id="341" name="Right Arrow 340"/>
          <p:cNvSpPr/>
          <p:nvPr/>
        </p:nvSpPr>
        <p:spPr>
          <a:xfrm rot="14587472" flipH="1">
            <a:off x="4195047" y="5258564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/>
          <p:cNvSpPr txBox="1"/>
          <p:nvPr/>
        </p:nvSpPr>
        <p:spPr>
          <a:xfrm>
            <a:off x="6629400" y="5442139"/>
            <a:ext cx="2343211" cy="11275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 files stored in JBEI repository. Design and SBML model in Newcastle.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72684" y="834569"/>
            <a:ext cx="3413716" cy="163771"/>
            <a:chOff x="2072684" y="834569"/>
            <a:chExt cx="3413716" cy="163771"/>
          </a:xfrm>
        </p:grpSpPr>
        <p:pic>
          <p:nvPicPr>
            <p:cNvPr id="8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Pentagon 162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7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Pentagon 172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Pentagon 213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070780" y="1207829"/>
            <a:ext cx="3413716" cy="163771"/>
            <a:chOff x="2072684" y="834569"/>
            <a:chExt cx="3413716" cy="163771"/>
          </a:xfrm>
        </p:grpSpPr>
        <p:pic>
          <p:nvPicPr>
            <p:cNvPr id="17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Pentagon 178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8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Pentagon 180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Pentagon 182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 flipV="1">
            <a:off x="2009644" y="4539244"/>
            <a:ext cx="1427798" cy="165161"/>
            <a:chOff x="2133600" y="674429"/>
            <a:chExt cx="1427798" cy="165161"/>
          </a:xfrm>
        </p:grpSpPr>
        <p:pic>
          <p:nvPicPr>
            <p:cNvPr id="28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5" name="Pentagon 284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86" name="Straight Connector 285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01"/>
          <p:cNvGrpSpPr/>
          <p:nvPr/>
        </p:nvGrpSpPr>
        <p:grpSpPr>
          <a:xfrm>
            <a:off x="3429000" y="4376041"/>
            <a:ext cx="2286000" cy="171511"/>
            <a:chOff x="3753802" y="674429"/>
            <a:chExt cx="2286000" cy="171511"/>
          </a:xfrm>
        </p:grpSpPr>
        <p:pic>
          <p:nvPicPr>
            <p:cNvPr id="223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7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Pentagon 274"/>
            <p:cNvSpPr/>
            <p:nvPr/>
          </p:nvSpPr>
          <p:spPr>
            <a:xfrm>
              <a:off x="427672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6" name="Straight Connector 275"/>
            <p:cNvCxnSpPr/>
            <p:nvPr/>
          </p:nvCxnSpPr>
          <p:spPr>
            <a:xfrm>
              <a:off x="3753802" y="838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0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1" name="Pentagon 280"/>
            <p:cNvSpPr/>
            <p:nvPr/>
          </p:nvSpPr>
          <p:spPr>
            <a:xfrm>
              <a:off x="5147775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03" name="Group 202"/>
          <p:cNvGrpSpPr/>
          <p:nvPr/>
        </p:nvGrpSpPr>
        <p:grpSpPr>
          <a:xfrm flipV="1">
            <a:off x="2009644" y="4937794"/>
            <a:ext cx="1427798" cy="165161"/>
            <a:chOff x="2133600" y="674429"/>
            <a:chExt cx="1427798" cy="165161"/>
          </a:xfrm>
        </p:grpSpPr>
        <p:pic>
          <p:nvPicPr>
            <p:cNvPr id="2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6" name="Pentagon 215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17" name="Straight Connector 216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/>
          <p:cNvGrpSpPr/>
          <p:nvPr/>
        </p:nvGrpSpPr>
        <p:grpSpPr>
          <a:xfrm>
            <a:off x="3429000" y="4775879"/>
            <a:ext cx="2286000" cy="171511"/>
            <a:chOff x="3753802" y="1047689"/>
            <a:chExt cx="2286000" cy="171511"/>
          </a:xfrm>
        </p:grpSpPr>
        <p:pic>
          <p:nvPicPr>
            <p:cNvPr id="205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1047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1069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Pentagon 207"/>
            <p:cNvSpPr/>
            <p:nvPr/>
          </p:nvSpPr>
          <p:spPr>
            <a:xfrm>
              <a:off x="4276724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09" name="Straight Connector 208"/>
            <p:cNvCxnSpPr/>
            <p:nvPr/>
          </p:nvCxnSpPr>
          <p:spPr>
            <a:xfrm>
              <a:off x="3753802" y="1211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0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1" name="Pentagon 210"/>
            <p:cNvSpPr/>
            <p:nvPr/>
          </p:nvSpPr>
          <p:spPr>
            <a:xfrm>
              <a:off x="5147775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56800" y="4343400"/>
            <a:ext cx="2801000" cy="790841"/>
            <a:chOff x="2456800" y="4343400"/>
            <a:chExt cx="2801000" cy="790841"/>
          </a:xfrm>
        </p:grpSpPr>
        <p:sp>
          <p:nvSpPr>
            <p:cNvPr id="9" name="TextBox 8"/>
            <p:cNvSpPr txBox="1"/>
            <p:nvPr/>
          </p:nvSpPr>
          <p:spPr>
            <a:xfrm>
              <a:off x="48952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39808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456800" y="44958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48952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9808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456800" y="48880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750800" y="372626"/>
            <a:ext cx="146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current demo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32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0" y="1676400"/>
            <a:ext cx="780615" cy="6745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68883" y="2420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Boston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057400" y="5641245"/>
            <a:ext cx="1149802" cy="928403"/>
            <a:chOff x="2722785" y="5485163"/>
            <a:chExt cx="1149802" cy="92840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3628" y="5485163"/>
              <a:ext cx="788117" cy="559071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722785" y="6044234"/>
              <a:ext cx="114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Newcastle</a:t>
              </a:r>
              <a:endParaRPr lang="en-US" dirty="0"/>
            </a:p>
          </p:txBody>
        </p:sp>
      </p:grpSp>
      <p:sp>
        <p:nvSpPr>
          <p:cNvPr id="117" name="Right Arrow 116"/>
          <p:cNvSpPr/>
          <p:nvPr/>
        </p:nvSpPr>
        <p:spPr>
          <a:xfrm rot="5400000">
            <a:off x="3459554" y="160503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36095" y="914400"/>
            <a:ext cx="13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Washington</a:t>
            </a:r>
            <a:endParaRPr lang="en-US" dirty="0"/>
          </a:p>
        </p:txBody>
      </p:sp>
      <p:pic>
        <p:nvPicPr>
          <p:cNvPr id="10" name="Picture 2" descr="C:\Users\mgaldzic\Pictures\SBOL\seattle-skyline-image1.gif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01" y="254479"/>
            <a:ext cx="1169053" cy="65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/>
          <p:cNvGrpSpPr/>
          <p:nvPr/>
        </p:nvGrpSpPr>
        <p:grpSpPr>
          <a:xfrm>
            <a:off x="3838041" y="5456226"/>
            <a:ext cx="2460225" cy="1087460"/>
            <a:chOff x="4148931" y="5268739"/>
            <a:chExt cx="2460225" cy="1087460"/>
          </a:xfrm>
        </p:grpSpPr>
        <p:pic>
          <p:nvPicPr>
            <p:cNvPr id="11" name="Picture 3" descr="C:\Users\mgaldzic\Pictures\SBOL\golden-gate-bridge-low-res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2307" y="5268739"/>
              <a:ext cx="1229493" cy="6874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TextBox 99"/>
            <p:cNvSpPr txBox="1"/>
            <p:nvPr/>
          </p:nvSpPr>
          <p:spPr>
            <a:xfrm>
              <a:off x="4148931" y="5986867"/>
              <a:ext cx="246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Joint </a:t>
              </a:r>
              <a:r>
                <a:rPr lang="en-US" dirty="0" err="1" smtClean="0"/>
                <a:t>BioEnergy</a:t>
              </a:r>
              <a:r>
                <a:rPr lang="en-US" dirty="0" smtClean="0"/>
                <a:t> Institute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900282" y="2380014"/>
            <a:ext cx="3906202" cy="363186"/>
            <a:chOff x="1900282" y="2380014"/>
            <a:chExt cx="3906202" cy="363186"/>
          </a:xfrm>
        </p:grpSpPr>
        <p:grpSp>
          <p:nvGrpSpPr>
            <p:cNvPr id="44" name="Group 43"/>
            <p:cNvGrpSpPr/>
            <p:nvPr/>
          </p:nvGrpSpPr>
          <p:grpSpPr>
            <a:xfrm>
              <a:off x="1900282" y="2380014"/>
              <a:ext cx="3906202" cy="171511"/>
              <a:chOff x="2133600" y="2198429"/>
              <a:chExt cx="3906202" cy="171511"/>
            </a:xfrm>
          </p:grpSpPr>
          <p:pic>
            <p:nvPicPr>
              <p:cNvPr id="218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63093" y="219842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70036" y="223081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0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44651" y="222050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1" name="Pentagon 220"/>
              <p:cNvSpPr/>
              <p:nvPr/>
            </p:nvSpPr>
            <p:spPr>
              <a:xfrm flipH="1">
                <a:off x="2500994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 flipH="1">
                <a:off x="2133600" y="2362200"/>
                <a:ext cx="14277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0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463" y="219842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1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749" y="223716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2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9091" y="222050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3" name="Pentagon 232"/>
              <p:cNvSpPr/>
              <p:nvPr/>
            </p:nvSpPr>
            <p:spPr>
              <a:xfrm>
                <a:off x="4276724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3753802" y="2362200"/>
                <a:ext cx="228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5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428" y="223716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6" name="Pentagon 235"/>
              <p:cNvSpPr/>
              <p:nvPr/>
            </p:nvSpPr>
            <p:spPr>
              <a:xfrm>
                <a:off x="5147775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900282" y="2571689"/>
              <a:ext cx="3906202" cy="171511"/>
              <a:chOff x="2133600" y="2571689"/>
              <a:chExt cx="3906202" cy="171511"/>
            </a:xfrm>
          </p:grpSpPr>
          <p:pic>
            <p:nvPicPr>
              <p:cNvPr id="224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63093" y="257168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5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70036" y="260407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6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44651" y="259376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7" name="Pentagon 226"/>
              <p:cNvSpPr/>
              <p:nvPr/>
            </p:nvSpPr>
            <p:spPr>
              <a:xfrm flipH="1">
                <a:off x="2500994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flipH="1">
                <a:off x="2133600" y="2735460"/>
                <a:ext cx="14277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8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463" y="257168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9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749" y="261042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0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9091" y="259376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1" name="Pentagon 240"/>
              <p:cNvSpPr/>
              <p:nvPr/>
            </p:nvSpPr>
            <p:spPr>
              <a:xfrm>
                <a:off x="4276724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3753802" y="2735460"/>
                <a:ext cx="228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428" y="261042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4" name="Pentagon 243"/>
              <p:cNvSpPr/>
              <p:nvPr/>
            </p:nvSpPr>
            <p:spPr>
              <a:xfrm>
                <a:off x="5147775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294" name="TextBox 293"/>
          <p:cNvSpPr txBox="1"/>
          <p:nvPr/>
        </p:nvSpPr>
        <p:spPr>
          <a:xfrm>
            <a:off x="3304618" y="19166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03976" y="0"/>
            <a:ext cx="1033015" cy="532103"/>
            <a:chOff x="6448507" y="515586"/>
            <a:chExt cx="1033015" cy="532103"/>
          </a:xfrm>
        </p:grpSpPr>
        <p:sp>
          <p:nvSpPr>
            <p:cNvPr id="66" name="Flowchart: Magnetic Disk 65"/>
            <p:cNvSpPr/>
            <p:nvPr/>
          </p:nvSpPr>
          <p:spPr>
            <a:xfrm>
              <a:off x="6448507" y="583710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95158"/>
              <a:ext cx="143180" cy="18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7002872" y="823283"/>
              <a:ext cx="177752" cy="163776"/>
              <a:chOff x="6458774" y="1621255"/>
              <a:chExt cx="177752" cy="163776"/>
            </a:xfrm>
          </p:grpSpPr>
          <p:pic>
            <p:nvPicPr>
              <p:cNvPr id="111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6458774" y="1621255"/>
                <a:ext cx="78098" cy="16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47"/>
              <a:stretch/>
            </p:blipFill>
            <p:spPr bwMode="auto">
              <a:xfrm>
                <a:off x="6529448" y="1621255"/>
                <a:ext cx="107078" cy="163776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680320" y="51558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SBPkb</a:t>
              </a:r>
              <a:endParaRPr lang="en-US" sz="1200" dirty="0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862682" y="7620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862682" y="112865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37008" y="381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Designed four </a:t>
            </a:r>
            <a:r>
              <a:rPr lang="en-US" sz="1600" dirty="0"/>
              <a:t>expression </a:t>
            </a:r>
            <a:r>
              <a:rPr lang="en-US" sz="1600" dirty="0" smtClean="0"/>
              <a:t>cassettes. Choice of RBS and terminator components left unspecified.</a:t>
            </a:r>
            <a:endParaRPr lang="en-US" sz="16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862682" y="232815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862682" y="2514600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299" name="TextBox 298"/>
          <p:cNvSpPr txBox="1"/>
          <p:nvPr/>
        </p:nvSpPr>
        <p:spPr>
          <a:xfrm>
            <a:off x="6629400" y="1905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Generated four variant designs of each cassette completing sequence using </a:t>
            </a:r>
            <a:r>
              <a:rPr lang="en-US" sz="1600" dirty="0"/>
              <a:t>six RBS and six </a:t>
            </a:r>
            <a:r>
              <a:rPr lang="en-US" sz="1600" dirty="0" smtClean="0"/>
              <a:t>terminators </a:t>
            </a:r>
            <a:endParaRPr lang="en-US" sz="1600" dirty="0"/>
          </a:p>
        </p:txBody>
      </p:sp>
      <p:sp>
        <p:nvSpPr>
          <p:cNvPr id="300" name="Right Arrow 299"/>
          <p:cNvSpPr/>
          <p:nvPr/>
        </p:nvSpPr>
        <p:spPr>
          <a:xfrm rot="5400000">
            <a:off x="3341524" y="2922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26898" y="1847133"/>
            <a:ext cx="1033015" cy="463979"/>
            <a:chOff x="3526898" y="1847133"/>
            <a:chExt cx="1033015" cy="463979"/>
          </a:xfrm>
        </p:grpSpPr>
        <p:sp>
          <p:nvSpPr>
            <p:cNvPr id="192" name="Flowchart: Magnetic Disk 191"/>
            <p:cNvSpPr/>
            <p:nvPr/>
          </p:nvSpPr>
          <p:spPr>
            <a:xfrm>
              <a:off x="3526898" y="1847133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82946" y="2085597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604" y="2089980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4" name="TextBox 303"/>
            <p:cNvSpPr txBox="1"/>
            <p:nvPr/>
          </p:nvSpPr>
          <p:spPr>
            <a:xfrm>
              <a:off x="4038600" y="201328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6x</a:t>
              </a:r>
              <a:endParaRPr lang="en-US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4029113" y="156370"/>
            <a:ext cx="1205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Parts Repository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3309945" y="4718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342" name="TextBox 341"/>
          <p:cNvSpPr txBox="1"/>
          <p:nvPr/>
        </p:nvSpPr>
        <p:spPr>
          <a:xfrm>
            <a:off x="6629400" y="5442139"/>
            <a:ext cx="2343211" cy="11275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 files stored in JBEI repository. Design and SBML model in Newcastle.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72684" y="834569"/>
            <a:ext cx="3413716" cy="163771"/>
            <a:chOff x="2072684" y="834569"/>
            <a:chExt cx="3413716" cy="163771"/>
          </a:xfrm>
        </p:grpSpPr>
        <p:pic>
          <p:nvPicPr>
            <p:cNvPr id="8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Pentagon 162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7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Pentagon 172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Pentagon 213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070780" y="1207829"/>
            <a:ext cx="3413716" cy="163771"/>
            <a:chOff x="2072684" y="834569"/>
            <a:chExt cx="3413716" cy="163771"/>
          </a:xfrm>
        </p:grpSpPr>
        <p:pic>
          <p:nvPicPr>
            <p:cNvPr id="17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Pentagon 178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8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Pentagon 180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Pentagon 182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 rot="7012528">
            <a:off x="2612414" y="5236541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8077" y="4964668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Utah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55" y="4356485"/>
            <a:ext cx="1326745" cy="562208"/>
          </a:xfrm>
          <a:prstGeom prst="rect">
            <a:avLst/>
          </a:prstGeom>
        </p:spPr>
      </p:pic>
      <p:grpSp>
        <p:nvGrpSpPr>
          <p:cNvPr id="245" name="Group 244"/>
          <p:cNvGrpSpPr/>
          <p:nvPr/>
        </p:nvGrpSpPr>
        <p:grpSpPr>
          <a:xfrm flipV="1">
            <a:off x="1998576" y="4544008"/>
            <a:ext cx="1427798" cy="165161"/>
            <a:chOff x="2133600" y="674429"/>
            <a:chExt cx="1427798" cy="165161"/>
          </a:xfrm>
        </p:grpSpPr>
        <p:pic>
          <p:nvPicPr>
            <p:cNvPr id="24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9" name="Pentagon 248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3424282" y="4381651"/>
            <a:ext cx="2286000" cy="171511"/>
            <a:chOff x="3753802" y="674429"/>
            <a:chExt cx="2286000" cy="171511"/>
          </a:xfrm>
        </p:grpSpPr>
        <p:pic>
          <p:nvPicPr>
            <p:cNvPr id="25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Pentagon 260"/>
            <p:cNvSpPr/>
            <p:nvPr/>
          </p:nvSpPr>
          <p:spPr>
            <a:xfrm>
              <a:off x="427672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3753802" y="838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Pentagon 263"/>
            <p:cNvSpPr/>
            <p:nvPr/>
          </p:nvSpPr>
          <p:spPr>
            <a:xfrm>
              <a:off x="5147775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424282" y="4781489"/>
            <a:ext cx="2286000" cy="171511"/>
            <a:chOff x="3753802" y="1047689"/>
            <a:chExt cx="2286000" cy="171511"/>
          </a:xfrm>
        </p:grpSpPr>
        <p:pic>
          <p:nvPicPr>
            <p:cNvPr id="26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1047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1069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9" name="Pentagon 268"/>
            <p:cNvSpPr/>
            <p:nvPr/>
          </p:nvSpPr>
          <p:spPr>
            <a:xfrm>
              <a:off x="4276724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3753802" y="1211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1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Pentagon 271"/>
            <p:cNvSpPr/>
            <p:nvPr/>
          </p:nvSpPr>
          <p:spPr>
            <a:xfrm>
              <a:off x="5147775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01" name="TextBox 300"/>
          <p:cNvSpPr txBox="1"/>
          <p:nvPr/>
        </p:nvSpPr>
        <p:spPr>
          <a:xfrm>
            <a:off x="5862682" y="43434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862682" y="45998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6640781" y="4182213"/>
            <a:ext cx="2506992" cy="10755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Combined and simulated sixteen variant designs of each complete toggle switches</a:t>
            </a:r>
            <a:endParaRPr lang="en-US" sz="1600" dirty="0"/>
          </a:p>
        </p:txBody>
      </p:sp>
      <p:grpSp>
        <p:nvGrpSpPr>
          <p:cNvPr id="251" name="Group 250"/>
          <p:cNvGrpSpPr/>
          <p:nvPr/>
        </p:nvGrpSpPr>
        <p:grpSpPr>
          <a:xfrm flipV="1">
            <a:off x="1998576" y="4944283"/>
            <a:ext cx="1427798" cy="165161"/>
            <a:chOff x="2133600" y="674429"/>
            <a:chExt cx="1427798" cy="165161"/>
          </a:xfrm>
        </p:grpSpPr>
        <p:pic>
          <p:nvPicPr>
            <p:cNvPr id="25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5" name="Pentagon 254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Right Arrow 335"/>
          <p:cNvSpPr/>
          <p:nvPr/>
        </p:nvSpPr>
        <p:spPr>
          <a:xfrm rot="5400000">
            <a:off x="3334616" y="402115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ight Arrow 340"/>
          <p:cNvSpPr/>
          <p:nvPr/>
        </p:nvSpPr>
        <p:spPr>
          <a:xfrm rot="14587472" flipH="1">
            <a:off x="4195047" y="5258564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8600" y="3743980"/>
            <a:ext cx="178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Technologies</a:t>
            </a:r>
          </a:p>
          <a:p>
            <a:r>
              <a:rPr lang="en-US" sz="1000" dirty="0" smtClean="0"/>
              <a:t>(Carlsbad, CA beach icon?)</a:t>
            </a:r>
            <a:endParaRPr lang="en-US" sz="1000" dirty="0"/>
          </a:p>
        </p:txBody>
      </p:sp>
      <p:pic>
        <p:nvPicPr>
          <p:cNvPr id="1028" name="Picture 4" descr="C:\Users\mgaldzic\Pictures\SBOL\Untitled-1bbmptraced.png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17" y="3168461"/>
            <a:ext cx="1266420" cy="63048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" name="TextBox 337"/>
          <p:cNvSpPr txBox="1"/>
          <p:nvPr/>
        </p:nvSpPr>
        <p:spPr>
          <a:xfrm>
            <a:off x="5867400" y="3244661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39" name="TextBox 338"/>
          <p:cNvSpPr txBox="1"/>
          <p:nvPr/>
        </p:nvSpPr>
        <p:spPr>
          <a:xfrm>
            <a:off x="5867400" y="3501062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40" name="TextBox 339"/>
          <p:cNvSpPr txBox="1"/>
          <p:nvPr/>
        </p:nvSpPr>
        <p:spPr>
          <a:xfrm>
            <a:off x="6640781" y="3234582"/>
            <a:ext cx="2506992" cy="619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Codon optimized the CDS and xx regions. 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96873" y="3230738"/>
            <a:ext cx="3906202" cy="435815"/>
            <a:chOff x="1896873" y="3230738"/>
            <a:chExt cx="3906202" cy="435815"/>
          </a:xfrm>
        </p:grpSpPr>
        <p:pic>
          <p:nvPicPr>
            <p:cNvPr id="293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6366" y="3276600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3309" y="330898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6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7924" y="3298671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" name="Pentagon 306"/>
            <p:cNvSpPr/>
            <p:nvPr/>
          </p:nvSpPr>
          <p:spPr>
            <a:xfrm flipH="1">
              <a:off x="2264267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H="1">
              <a:off x="1896873" y="3440371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36" y="3276600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22" y="331533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364" y="3298671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" name="Pentagon 311"/>
            <p:cNvSpPr/>
            <p:nvPr/>
          </p:nvSpPr>
          <p:spPr>
            <a:xfrm>
              <a:off x="4039997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3517075" y="3440371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4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701" y="331533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5" name="Pentagon 314"/>
            <p:cNvSpPr/>
            <p:nvPr/>
          </p:nvSpPr>
          <p:spPr>
            <a:xfrm>
              <a:off x="4911048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93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6366" y="3468275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3309" y="350066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7924" y="3490346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Pentagon 195"/>
            <p:cNvSpPr/>
            <p:nvPr/>
          </p:nvSpPr>
          <p:spPr>
            <a:xfrm flipH="1">
              <a:off x="2264267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H="1">
              <a:off x="1896873" y="3632046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36" y="3468275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22" y="350701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364" y="3490346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3" name="Pentagon 272"/>
            <p:cNvSpPr/>
            <p:nvPr/>
          </p:nvSpPr>
          <p:spPr>
            <a:xfrm>
              <a:off x="4039997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>
            <a:xfrm>
              <a:off x="3517075" y="3632046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701" y="350701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9" name="Pentagon 288"/>
            <p:cNvSpPr/>
            <p:nvPr/>
          </p:nvSpPr>
          <p:spPr>
            <a:xfrm>
              <a:off x="4911048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1316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079604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355756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953426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081714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357866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456800" y="4343400"/>
            <a:ext cx="2801000" cy="790841"/>
            <a:chOff x="2456800" y="4343400"/>
            <a:chExt cx="2801000" cy="790841"/>
          </a:xfrm>
        </p:grpSpPr>
        <p:sp>
          <p:nvSpPr>
            <p:cNvPr id="321" name="TextBox 320"/>
            <p:cNvSpPr txBox="1"/>
            <p:nvPr/>
          </p:nvSpPr>
          <p:spPr>
            <a:xfrm>
              <a:off x="48952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9808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2456800" y="44958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48952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9808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456800" y="48880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070780" y="3757391"/>
            <a:ext cx="1075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proposed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change</a:t>
            </a:r>
            <a:endParaRPr 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944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68883" y="2420399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Boston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057400" y="6200316"/>
            <a:ext cx="11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Newcastle</a:t>
            </a:r>
            <a:endParaRPr lang="en-US" dirty="0"/>
          </a:p>
        </p:txBody>
      </p:sp>
      <p:sp>
        <p:nvSpPr>
          <p:cNvPr id="117" name="Right Arrow 116"/>
          <p:cNvSpPr/>
          <p:nvPr/>
        </p:nvSpPr>
        <p:spPr>
          <a:xfrm rot="5400000">
            <a:off x="3459554" y="160503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36095" y="914400"/>
            <a:ext cx="130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Washington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3838041" y="6174354"/>
            <a:ext cx="246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Joint </a:t>
            </a:r>
            <a:r>
              <a:rPr lang="en-US" dirty="0" err="1" smtClean="0"/>
              <a:t>BioEnergy</a:t>
            </a:r>
            <a:r>
              <a:rPr lang="en-US" dirty="0" smtClean="0"/>
              <a:t> Institute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00282" y="2380014"/>
            <a:ext cx="3906202" cy="363186"/>
            <a:chOff x="1900282" y="2380014"/>
            <a:chExt cx="3906202" cy="363186"/>
          </a:xfrm>
        </p:grpSpPr>
        <p:grpSp>
          <p:nvGrpSpPr>
            <p:cNvPr id="44" name="Group 43"/>
            <p:cNvGrpSpPr/>
            <p:nvPr/>
          </p:nvGrpSpPr>
          <p:grpSpPr>
            <a:xfrm>
              <a:off x="1900282" y="2380014"/>
              <a:ext cx="3906202" cy="171511"/>
              <a:chOff x="2133600" y="2198429"/>
              <a:chExt cx="3906202" cy="171511"/>
            </a:xfrm>
          </p:grpSpPr>
          <p:pic>
            <p:nvPicPr>
              <p:cNvPr id="218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63093" y="219842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70036" y="223081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0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44651" y="222050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1" name="Pentagon 220"/>
              <p:cNvSpPr/>
              <p:nvPr/>
            </p:nvSpPr>
            <p:spPr>
              <a:xfrm flipH="1">
                <a:off x="2500994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 flipH="1">
                <a:off x="2133600" y="2362200"/>
                <a:ext cx="14277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0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463" y="219842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1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749" y="223716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2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9091" y="222050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3" name="Pentagon 232"/>
              <p:cNvSpPr/>
              <p:nvPr/>
            </p:nvSpPr>
            <p:spPr>
              <a:xfrm>
                <a:off x="4276724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3753802" y="2362200"/>
                <a:ext cx="228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5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428" y="223716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6" name="Pentagon 235"/>
              <p:cNvSpPr/>
              <p:nvPr/>
            </p:nvSpPr>
            <p:spPr>
              <a:xfrm>
                <a:off x="5147775" y="220503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900282" y="2571689"/>
              <a:ext cx="3906202" cy="171511"/>
              <a:chOff x="2133600" y="2571689"/>
              <a:chExt cx="3906202" cy="171511"/>
            </a:xfrm>
          </p:grpSpPr>
          <p:pic>
            <p:nvPicPr>
              <p:cNvPr id="224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63093" y="257168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5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70036" y="260407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6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44651" y="259376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7" name="Pentagon 226"/>
              <p:cNvSpPr/>
              <p:nvPr/>
            </p:nvSpPr>
            <p:spPr>
              <a:xfrm flipH="1">
                <a:off x="2500994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flipH="1">
                <a:off x="2133600" y="2735460"/>
                <a:ext cx="14277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8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463" y="257168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9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749" y="261042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0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9091" y="259376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1" name="Pentagon 240"/>
              <p:cNvSpPr/>
              <p:nvPr/>
            </p:nvSpPr>
            <p:spPr>
              <a:xfrm>
                <a:off x="4276724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3753802" y="2735460"/>
                <a:ext cx="228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428" y="261042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4" name="Pentagon 243"/>
              <p:cNvSpPr/>
              <p:nvPr/>
            </p:nvSpPr>
            <p:spPr>
              <a:xfrm>
                <a:off x="5147775" y="2578298"/>
                <a:ext cx="537482" cy="154941"/>
              </a:xfrm>
              <a:prstGeom prst="homePlat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schemeClr val="tx1"/>
                    </a:solidFill>
                  </a:ln>
                </a:endParaRPr>
              </a:p>
            </p:txBody>
          </p:sp>
        </p:grpSp>
      </p:grpSp>
      <p:sp>
        <p:nvSpPr>
          <p:cNvPr id="294" name="TextBox 293"/>
          <p:cNvSpPr txBox="1"/>
          <p:nvPr/>
        </p:nvSpPr>
        <p:spPr>
          <a:xfrm>
            <a:off x="3304618" y="19166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003976" y="0"/>
            <a:ext cx="1033015" cy="532103"/>
            <a:chOff x="6448507" y="515586"/>
            <a:chExt cx="1033015" cy="532103"/>
          </a:xfrm>
        </p:grpSpPr>
        <p:sp>
          <p:nvSpPr>
            <p:cNvPr id="66" name="Flowchart: Magnetic Disk 65"/>
            <p:cNvSpPr/>
            <p:nvPr/>
          </p:nvSpPr>
          <p:spPr>
            <a:xfrm>
              <a:off x="6448507" y="583710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95158"/>
              <a:ext cx="143180" cy="18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7002872" y="823283"/>
              <a:ext cx="177752" cy="163776"/>
              <a:chOff x="6458774" y="1621255"/>
              <a:chExt cx="177752" cy="163776"/>
            </a:xfrm>
          </p:grpSpPr>
          <p:pic>
            <p:nvPicPr>
              <p:cNvPr id="111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6458774" y="1621255"/>
                <a:ext cx="78098" cy="16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47"/>
              <a:stretch/>
            </p:blipFill>
            <p:spPr bwMode="auto">
              <a:xfrm>
                <a:off x="6529448" y="1621255"/>
                <a:ext cx="107078" cy="163776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680320" y="51558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SBPkb</a:t>
              </a:r>
              <a:endParaRPr lang="en-US" sz="1200" dirty="0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862682" y="7620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862682" y="112865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6637008" y="381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Designed four </a:t>
            </a:r>
            <a:r>
              <a:rPr lang="en-US" sz="1600" dirty="0"/>
              <a:t>expression </a:t>
            </a:r>
            <a:r>
              <a:rPr lang="en-US" sz="1600" dirty="0" smtClean="0"/>
              <a:t>cassettes. Choice of RBS and terminator components left unspecified.</a:t>
            </a:r>
            <a:endParaRPr lang="en-US" sz="1600" dirty="0"/>
          </a:p>
        </p:txBody>
      </p:sp>
      <p:sp>
        <p:nvSpPr>
          <p:cNvPr id="297" name="TextBox 296"/>
          <p:cNvSpPr txBox="1"/>
          <p:nvPr/>
        </p:nvSpPr>
        <p:spPr>
          <a:xfrm>
            <a:off x="5862682" y="2328150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98" name="TextBox 297"/>
          <p:cNvSpPr txBox="1"/>
          <p:nvPr/>
        </p:nvSpPr>
        <p:spPr>
          <a:xfrm>
            <a:off x="5862682" y="2514600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299" name="TextBox 298"/>
          <p:cNvSpPr txBox="1"/>
          <p:nvPr/>
        </p:nvSpPr>
        <p:spPr>
          <a:xfrm>
            <a:off x="6629400" y="1905000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Generated four variant designs of each cassette completing sequence using </a:t>
            </a:r>
            <a:r>
              <a:rPr lang="en-US" sz="1600" dirty="0"/>
              <a:t>six RBS and six </a:t>
            </a:r>
            <a:r>
              <a:rPr lang="en-US" sz="1600" dirty="0" smtClean="0"/>
              <a:t>terminators </a:t>
            </a:r>
            <a:endParaRPr lang="en-US" sz="1600" dirty="0"/>
          </a:p>
        </p:txBody>
      </p:sp>
      <p:sp>
        <p:nvSpPr>
          <p:cNvPr id="300" name="Right Arrow 299"/>
          <p:cNvSpPr/>
          <p:nvPr/>
        </p:nvSpPr>
        <p:spPr>
          <a:xfrm rot="5400000">
            <a:off x="3341524" y="2922720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526898" y="1847133"/>
            <a:ext cx="1033015" cy="463979"/>
            <a:chOff x="3526898" y="1847133"/>
            <a:chExt cx="1033015" cy="463979"/>
          </a:xfrm>
        </p:grpSpPr>
        <p:sp>
          <p:nvSpPr>
            <p:cNvPr id="192" name="Flowchart: Magnetic Disk 191"/>
            <p:cNvSpPr/>
            <p:nvPr/>
          </p:nvSpPr>
          <p:spPr>
            <a:xfrm>
              <a:off x="3526898" y="1847133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82946" y="2085597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0604" y="2089980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4" name="TextBox 303"/>
            <p:cNvSpPr txBox="1"/>
            <p:nvPr/>
          </p:nvSpPr>
          <p:spPr>
            <a:xfrm>
              <a:off x="4038600" y="2013283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6x</a:t>
              </a:r>
              <a:endParaRPr lang="en-US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4029113" y="156370"/>
            <a:ext cx="12054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Parts Repository</a:t>
            </a:r>
            <a:endParaRPr lang="en-US" sz="1200" dirty="0"/>
          </a:p>
        </p:txBody>
      </p:sp>
      <p:sp>
        <p:nvSpPr>
          <p:cNvPr id="337" name="TextBox 336"/>
          <p:cNvSpPr txBox="1"/>
          <p:nvPr/>
        </p:nvSpPr>
        <p:spPr>
          <a:xfrm>
            <a:off x="3309945" y="47184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</a:t>
            </a:r>
            <a:endParaRPr lang="en-US" dirty="0"/>
          </a:p>
        </p:txBody>
      </p:sp>
      <p:sp>
        <p:nvSpPr>
          <p:cNvPr id="342" name="TextBox 341"/>
          <p:cNvSpPr txBox="1"/>
          <p:nvPr/>
        </p:nvSpPr>
        <p:spPr>
          <a:xfrm>
            <a:off x="6629400" y="5442139"/>
            <a:ext cx="2343211" cy="11275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Design files stored in JBEI repository. Designs and SBML models are stored in Newcastle.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72684" y="834569"/>
            <a:ext cx="3413716" cy="163771"/>
            <a:chOff x="2072684" y="834569"/>
            <a:chExt cx="3413716" cy="163771"/>
          </a:xfrm>
        </p:grpSpPr>
        <p:pic>
          <p:nvPicPr>
            <p:cNvPr id="8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Pentagon 162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7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Pentagon 172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Pentagon 213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070780" y="1207829"/>
            <a:ext cx="3413716" cy="163771"/>
            <a:chOff x="2072684" y="834569"/>
            <a:chExt cx="3413716" cy="163771"/>
          </a:xfrm>
        </p:grpSpPr>
        <p:pic>
          <p:nvPicPr>
            <p:cNvPr id="17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Pentagon 178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8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Pentagon 180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Pentagon 182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ight Arrow 120"/>
          <p:cNvSpPr/>
          <p:nvPr/>
        </p:nvSpPr>
        <p:spPr>
          <a:xfrm rot="7012528">
            <a:off x="2612414" y="5236541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68077" y="4964668"/>
            <a:ext cx="63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Utah</a:t>
            </a:r>
            <a:endParaRPr lang="en-US" dirty="0"/>
          </a:p>
        </p:txBody>
      </p:sp>
      <p:grpSp>
        <p:nvGrpSpPr>
          <p:cNvPr id="245" name="Group 244"/>
          <p:cNvGrpSpPr/>
          <p:nvPr/>
        </p:nvGrpSpPr>
        <p:grpSpPr>
          <a:xfrm flipV="1">
            <a:off x="1998576" y="4544008"/>
            <a:ext cx="1427798" cy="165161"/>
            <a:chOff x="2133600" y="674429"/>
            <a:chExt cx="1427798" cy="165161"/>
          </a:xfrm>
        </p:grpSpPr>
        <p:pic>
          <p:nvPicPr>
            <p:cNvPr id="24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9" name="Pentagon 248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3424282" y="4381651"/>
            <a:ext cx="2286000" cy="171511"/>
            <a:chOff x="3753802" y="674429"/>
            <a:chExt cx="2286000" cy="171511"/>
          </a:xfrm>
        </p:grpSpPr>
        <p:pic>
          <p:nvPicPr>
            <p:cNvPr id="25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Pentagon 260"/>
            <p:cNvSpPr/>
            <p:nvPr/>
          </p:nvSpPr>
          <p:spPr>
            <a:xfrm>
              <a:off x="427672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3753802" y="838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Pentagon 263"/>
            <p:cNvSpPr/>
            <p:nvPr/>
          </p:nvSpPr>
          <p:spPr>
            <a:xfrm>
              <a:off x="5147775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424282" y="4781489"/>
            <a:ext cx="2286000" cy="171511"/>
            <a:chOff x="3753802" y="1047689"/>
            <a:chExt cx="2286000" cy="171511"/>
          </a:xfrm>
        </p:grpSpPr>
        <p:pic>
          <p:nvPicPr>
            <p:cNvPr id="26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1047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1069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9" name="Pentagon 268"/>
            <p:cNvSpPr/>
            <p:nvPr/>
          </p:nvSpPr>
          <p:spPr>
            <a:xfrm>
              <a:off x="4276724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3753802" y="1211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1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Pentagon 271"/>
            <p:cNvSpPr/>
            <p:nvPr/>
          </p:nvSpPr>
          <p:spPr>
            <a:xfrm>
              <a:off x="5147775" y="105429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301" name="TextBox 300"/>
          <p:cNvSpPr txBox="1"/>
          <p:nvPr/>
        </p:nvSpPr>
        <p:spPr>
          <a:xfrm>
            <a:off x="5862682" y="434340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862682" y="4599801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16x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  <p:sp>
        <p:nvSpPr>
          <p:cNvPr id="303" name="TextBox 302"/>
          <p:cNvSpPr txBox="1"/>
          <p:nvPr/>
        </p:nvSpPr>
        <p:spPr>
          <a:xfrm>
            <a:off x="6640781" y="4182213"/>
            <a:ext cx="2506992" cy="10755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Combined and simulated sixteen variant designs of each complete toggle switches</a:t>
            </a:r>
            <a:endParaRPr lang="en-US" sz="1600" dirty="0"/>
          </a:p>
        </p:txBody>
      </p:sp>
      <p:grpSp>
        <p:nvGrpSpPr>
          <p:cNvPr id="251" name="Group 250"/>
          <p:cNvGrpSpPr/>
          <p:nvPr/>
        </p:nvGrpSpPr>
        <p:grpSpPr>
          <a:xfrm flipV="1">
            <a:off x="1998576" y="4944283"/>
            <a:ext cx="1427798" cy="165161"/>
            <a:chOff x="2133600" y="674429"/>
            <a:chExt cx="1427798" cy="165161"/>
          </a:xfrm>
        </p:grpSpPr>
        <p:pic>
          <p:nvPicPr>
            <p:cNvPr id="25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5" name="Pentagon 254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6" name="Right Arrow 335"/>
          <p:cNvSpPr/>
          <p:nvPr/>
        </p:nvSpPr>
        <p:spPr>
          <a:xfrm rot="5400000">
            <a:off x="3334616" y="402115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ight Arrow 340"/>
          <p:cNvSpPr/>
          <p:nvPr/>
        </p:nvSpPr>
        <p:spPr>
          <a:xfrm rot="14587472" flipH="1">
            <a:off x="4195047" y="5258564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6640781" y="3234582"/>
            <a:ext cx="2506992" cy="6196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Codon optimized the CDS and xx regions. </a:t>
            </a:r>
            <a:endParaRPr lang="en-US" sz="16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96873" y="3230738"/>
            <a:ext cx="3906202" cy="435815"/>
            <a:chOff x="1896873" y="3230738"/>
            <a:chExt cx="3906202" cy="435815"/>
          </a:xfrm>
        </p:grpSpPr>
        <p:pic>
          <p:nvPicPr>
            <p:cNvPr id="293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6366" y="3276600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5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3309" y="330898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6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7924" y="3298671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" name="Pentagon 306"/>
            <p:cNvSpPr/>
            <p:nvPr/>
          </p:nvSpPr>
          <p:spPr>
            <a:xfrm flipH="1">
              <a:off x="2264267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H="1">
              <a:off x="1896873" y="3440371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9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36" y="3276600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22" y="331533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1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364" y="3298671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2" name="Pentagon 311"/>
            <p:cNvSpPr/>
            <p:nvPr/>
          </p:nvSpPr>
          <p:spPr>
            <a:xfrm>
              <a:off x="4039997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313" name="Straight Connector 312"/>
            <p:cNvCxnSpPr/>
            <p:nvPr/>
          </p:nvCxnSpPr>
          <p:spPr>
            <a:xfrm>
              <a:off x="3517075" y="3440371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4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701" y="3315338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5" name="Pentagon 314"/>
            <p:cNvSpPr/>
            <p:nvPr/>
          </p:nvSpPr>
          <p:spPr>
            <a:xfrm>
              <a:off x="4911048" y="3283209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pic>
          <p:nvPicPr>
            <p:cNvPr id="193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26366" y="3468275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33309" y="350066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5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007924" y="3490346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6" name="Pentagon 195"/>
            <p:cNvSpPr/>
            <p:nvPr/>
          </p:nvSpPr>
          <p:spPr>
            <a:xfrm flipH="1">
              <a:off x="2264267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97" name="Straight Connector 196"/>
            <p:cNvCxnSpPr/>
            <p:nvPr/>
          </p:nvCxnSpPr>
          <p:spPr>
            <a:xfrm flipH="1">
              <a:off x="1896873" y="3632046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6736" y="3468275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9022" y="350701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364" y="3490346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3" name="Pentagon 272"/>
            <p:cNvSpPr/>
            <p:nvPr/>
          </p:nvSpPr>
          <p:spPr>
            <a:xfrm>
              <a:off x="4039997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77" name="Straight Connector 276"/>
            <p:cNvCxnSpPr/>
            <p:nvPr/>
          </p:nvCxnSpPr>
          <p:spPr>
            <a:xfrm>
              <a:off x="3517075" y="3632046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8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701" y="3507013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9" name="Pentagon 288"/>
            <p:cNvSpPr/>
            <p:nvPr/>
          </p:nvSpPr>
          <p:spPr>
            <a:xfrm>
              <a:off x="4911048" y="3474884"/>
              <a:ext cx="537482" cy="154941"/>
            </a:xfrm>
            <a:prstGeom prst="homePlat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951316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079604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355756" y="3230738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953426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081714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357866" y="3420332"/>
              <a:ext cx="3988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456800" y="4343400"/>
            <a:ext cx="2801000" cy="790841"/>
            <a:chOff x="2456800" y="4343400"/>
            <a:chExt cx="2801000" cy="790841"/>
          </a:xfrm>
        </p:grpSpPr>
        <p:sp>
          <p:nvSpPr>
            <p:cNvPr id="321" name="TextBox 320"/>
            <p:cNvSpPr txBox="1"/>
            <p:nvPr/>
          </p:nvSpPr>
          <p:spPr>
            <a:xfrm>
              <a:off x="48952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980800" y="43434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2456800" y="449580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48952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980800" y="47356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456800" y="4888020"/>
              <a:ext cx="3626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opt</a:t>
              </a:r>
              <a:endParaRPr lang="en-US" sz="10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56" y="307697"/>
            <a:ext cx="944742" cy="636126"/>
          </a:xfrm>
          <a:prstGeom prst="rect">
            <a:avLst/>
          </a:prstGeom>
        </p:spPr>
      </p:pic>
      <p:pic>
        <p:nvPicPr>
          <p:cNvPr id="2050" name="Picture 2" descr="Boston University Master Logo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29" y="1743010"/>
            <a:ext cx="1416396" cy="63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hiringamerica.net/wordpress/wp-content/uploads/2013/09/Life-Technologies-logo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12" y="3206707"/>
            <a:ext cx="1107230" cy="67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TextBox 100"/>
          <p:cNvSpPr txBox="1"/>
          <p:nvPr/>
        </p:nvSpPr>
        <p:spPr>
          <a:xfrm>
            <a:off x="228600" y="3743980"/>
            <a:ext cx="178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Life Technologies</a:t>
            </a:r>
          </a:p>
        </p:txBody>
      </p:sp>
      <p:pic>
        <p:nvPicPr>
          <p:cNvPr id="2058" name="Picture 10" descr="http://www.lbl.gov/tt/images/jbei-logo_tonal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03" y="5509652"/>
            <a:ext cx="1449159" cy="69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1" r="17768" b="44137"/>
          <a:stretch/>
        </p:blipFill>
        <p:spPr>
          <a:xfrm>
            <a:off x="580533" y="4165160"/>
            <a:ext cx="979265" cy="85654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0" y="5534532"/>
            <a:ext cx="1964320" cy="689984"/>
          </a:xfrm>
          <a:prstGeom prst="rect">
            <a:avLst/>
          </a:prstGeom>
        </p:spPr>
      </p:pic>
      <p:sp>
        <p:nvSpPr>
          <p:cNvPr id="191" name="TextBox 190"/>
          <p:cNvSpPr txBox="1"/>
          <p:nvPr/>
        </p:nvSpPr>
        <p:spPr>
          <a:xfrm>
            <a:off x="5867400" y="327035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pIKE</a:t>
            </a:r>
            <a:endParaRPr 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5867400" y="3456801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4x </a:t>
            </a:r>
            <a:r>
              <a:rPr lang="en-US" sz="1200" dirty="0" err="1" smtClean="0"/>
              <a:t>pTAK</a:t>
            </a: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797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lowchart: Magnetic Disk 208"/>
          <p:cNvSpPr/>
          <p:nvPr/>
        </p:nvSpPr>
        <p:spPr>
          <a:xfrm>
            <a:off x="3767585" y="1752600"/>
            <a:ext cx="1383161" cy="463979"/>
          </a:xfrm>
          <a:prstGeom prst="flowChartMagneticDisk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7" name="Right Arrow 116"/>
          <p:cNvSpPr/>
          <p:nvPr/>
        </p:nvSpPr>
        <p:spPr>
          <a:xfrm rot="5400000">
            <a:off x="3317783" y="160503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0" name="Right Arrow 299"/>
          <p:cNvSpPr/>
          <p:nvPr/>
        </p:nvSpPr>
        <p:spPr>
          <a:xfrm rot="5400000">
            <a:off x="3317783" y="2801959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5638800" y="5638799"/>
            <a:ext cx="2590800" cy="663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Stored design files in </a:t>
            </a:r>
            <a:r>
              <a:rPr lang="en-US" sz="1600" dirty="0" smtClean="0">
                <a:solidFill>
                  <a:prstClr val="black"/>
                </a:solidFill>
              </a:rPr>
              <a:t>repository for dissemination.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121" name="Right Arrow 120"/>
          <p:cNvSpPr/>
          <p:nvPr/>
        </p:nvSpPr>
        <p:spPr>
          <a:xfrm rot="7012528">
            <a:off x="2306107" y="4128426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36" name="Right Arrow 335"/>
          <p:cNvSpPr/>
          <p:nvPr/>
        </p:nvSpPr>
        <p:spPr>
          <a:xfrm rot="5400000">
            <a:off x="4056041" y="4110221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1" name="Right Arrow 340"/>
          <p:cNvSpPr/>
          <p:nvPr/>
        </p:nvSpPr>
        <p:spPr>
          <a:xfrm rot="14587472" flipH="1">
            <a:off x="5614806" y="4128426"/>
            <a:ext cx="260239" cy="142721"/>
          </a:xfrm>
          <a:prstGeom prst="rightArrow">
            <a:avLst>
              <a:gd name="adj1" fmla="val 29979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616975" y="4528566"/>
            <a:ext cx="2460225" cy="1034034"/>
            <a:chOff x="3838041" y="5509652"/>
            <a:chExt cx="2460225" cy="1034034"/>
          </a:xfrm>
        </p:grpSpPr>
        <p:sp>
          <p:nvSpPr>
            <p:cNvPr id="100" name="TextBox 99"/>
            <p:cNvSpPr txBox="1"/>
            <p:nvPr/>
          </p:nvSpPr>
          <p:spPr>
            <a:xfrm>
              <a:off x="3838041" y="6174354"/>
              <a:ext cx="2460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Joint </a:t>
              </a:r>
              <a:r>
                <a:rPr lang="en-US" dirty="0" err="1" smtClean="0">
                  <a:solidFill>
                    <a:prstClr val="black"/>
                  </a:solidFill>
                </a:rPr>
                <a:t>BioEnergy</a:t>
              </a:r>
              <a:r>
                <a:rPr lang="en-US" dirty="0" smtClean="0">
                  <a:solidFill>
                    <a:prstClr val="black"/>
                  </a:solidFill>
                </a:rPr>
                <a:t> Institute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2058" name="Picture 10" descr="http://www.lbl.gov/tt/images/jbei-logo_tonal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303" y="5509652"/>
              <a:ext cx="1449159" cy="6906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5" name="Group 244"/>
          <p:cNvGrpSpPr/>
          <p:nvPr/>
        </p:nvGrpSpPr>
        <p:grpSpPr>
          <a:xfrm flipV="1">
            <a:off x="1998576" y="3333595"/>
            <a:ext cx="1427798" cy="165161"/>
            <a:chOff x="2133600" y="674429"/>
            <a:chExt cx="1427798" cy="165161"/>
          </a:xfrm>
        </p:grpSpPr>
        <p:pic>
          <p:nvPicPr>
            <p:cNvPr id="24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9" name="Pentagon 248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250" name="Straight Connector 249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3424282" y="3171238"/>
            <a:ext cx="2286000" cy="171511"/>
            <a:chOff x="3753802" y="674429"/>
            <a:chExt cx="2286000" cy="171511"/>
          </a:xfrm>
        </p:grpSpPr>
        <p:pic>
          <p:nvPicPr>
            <p:cNvPr id="25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9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0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1" name="Pentagon 260"/>
            <p:cNvSpPr/>
            <p:nvPr/>
          </p:nvSpPr>
          <p:spPr>
            <a:xfrm>
              <a:off x="4276724" y="681038"/>
              <a:ext cx="537482" cy="154941"/>
            </a:xfrm>
            <a:prstGeom prst="homePlate">
              <a:avLst/>
            </a:prstGeom>
            <a:solidFill>
              <a:srgbClr val="FF99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262" name="Straight Connector 261"/>
            <p:cNvCxnSpPr/>
            <p:nvPr/>
          </p:nvCxnSpPr>
          <p:spPr>
            <a:xfrm>
              <a:off x="3753802" y="83820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71316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4" name="Pentagon 263"/>
            <p:cNvSpPr/>
            <p:nvPr/>
          </p:nvSpPr>
          <p:spPr>
            <a:xfrm>
              <a:off x="5147775" y="681038"/>
              <a:ext cx="537482" cy="154941"/>
            </a:xfrm>
            <a:prstGeom prst="homePlate">
              <a:avLst/>
            </a:prstGeom>
            <a:solidFill>
              <a:srgbClr val="92D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</p:grpSp>
      <p:grpSp>
        <p:nvGrpSpPr>
          <p:cNvPr id="265" name="Group 264"/>
          <p:cNvGrpSpPr/>
          <p:nvPr/>
        </p:nvGrpSpPr>
        <p:grpSpPr>
          <a:xfrm>
            <a:off x="3424282" y="3571076"/>
            <a:ext cx="2286000" cy="171511"/>
            <a:chOff x="3753802" y="1047689"/>
            <a:chExt cx="2286000" cy="171511"/>
          </a:xfrm>
        </p:grpSpPr>
        <p:pic>
          <p:nvPicPr>
            <p:cNvPr id="266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3463" y="104768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7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5749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8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091" y="106976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9" name="Pentagon 268"/>
            <p:cNvSpPr/>
            <p:nvPr/>
          </p:nvSpPr>
          <p:spPr>
            <a:xfrm>
              <a:off x="4276724" y="1054298"/>
              <a:ext cx="537482" cy="154941"/>
            </a:xfrm>
            <a:prstGeom prst="homePlate">
              <a:avLst/>
            </a:prstGeom>
            <a:solidFill>
              <a:srgbClr val="FF0066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270" name="Straight Connector 269"/>
            <p:cNvCxnSpPr/>
            <p:nvPr/>
          </p:nvCxnSpPr>
          <p:spPr>
            <a:xfrm>
              <a:off x="3753802" y="1211460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1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2428" y="108642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2" name="Pentagon 271"/>
            <p:cNvSpPr/>
            <p:nvPr/>
          </p:nvSpPr>
          <p:spPr>
            <a:xfrm>
              <a:off x="5147775" y="1054298"/>
              <a:ext cx="537482" cy="154941"/>
            </a:xfrm>
            <a:prstGeom prst="homePlate">
              <a:avLst/>
            </a:prstGeom>
            <a:solidFill>
              <a:srgbClr val="92D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</p:grpSp>
      <p:sp>
        <p:nvSpPr>
          <p:cNvPr id="301" name="TextBox 300"/>
          <p:cNvSpPr txBox="1"/>
          <p:nvPr/>
        </p:nvSpPr>
        <p:spPr>
          <a:xfrm>
            <a:off x="5862682" y="3132987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16x </a:t>
            </a:r>
            <a:r>
              <a:rPr lang="en-US" sz="1200" dirty="0" err="1" smtClean="0">
                <a:solidFill>
                  <a:prstClr val="black"/>
                </a:solidFill>
              </a:rPr>
              <a:t>pIKE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5862682" y="3389388"/>
            <a:ext cx="757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16x </a:t>
            </a:r>
            <a:r>
              <a:rPr lang="en-US" sz="1200" dirty="0" err="1" smtClean="0">
                <a:solidFill>
                  <a:prstClr val="black"/>
                </a:solidFill>
              </a:rPr>
              <a:t>pTAK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6640781" y="2971800"/>
            <a:ext cx="2506992" cy="10755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Assembled and modeled sixteen variant designs of the toggle switch.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251" name="Group 250"/>
          <p:cNvGrpSpPr/>
          <p:nvPr/>
        </p:nvGrpSpPr>
        <p:grpSpPr>
          <a:xfrm flipV="1">
            <a:off x="1998576" y="3733870"/>
            <a:ext cx="1427798" cy="165161"/>
            <a:chOff x="2133600" y="674429"/>
            <a:chExt cx="1427798" cy="165161"/>
          </a:xfrm>
        </p:grpSpPr>
        <p:pic>
          <p:nvPicPr>
            <p:cNvPr id="25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63093" y="67442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3" name="Picture 3" descr="C:\Users\mgaldzic\Pictures\SBOLvisual\translational-start-site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170036" y="706817"/>
              <a:ext cx="139415" cy="132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4" name="Picture 5" descr="C:\Users\mgaldzic\Pictures\SBOLvisual\terminator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4651" y="696500"/>
              <a:ext cx="174509" cy="141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5" name="Pentagon 254"/>
            <p:cNvSpPr/>
            <p:nvPr/>
          </p:nvSpPr>
          <p:spPr>
            <a:xfrm flipH="1">
              <a:off x="2500994" y="681038"/>
              <a:ext cx="537482" cy="154941"/>
            </a:xfrm>
            <a:prstGeom prst="homePlat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 flipH="1">
              <a:off x="2133600" y="838200"/>
              <a:ext cx="142779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>
            <a:off x="2456800" y="3132987"/>
            <a:ext cx="2623131" cy="790841"/>
            <a:chOff x="2456800" y="4343400"/>
            <a:chExt cx="2623131" cy="790841"/>
          </a:xfrm>
        </p:grpSpPr>
        <p:sp>
          <p:nvSpPr>
            <p:cNvPr id="321" name="TextBox 320"/>
            <p:cNvSpPr txBox="1"/>
            <p:nvPr/>
          </p:nvSpPr>
          <p:spPr>
            <a:xfrm>
              <a:off x="4895200" y="434340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3980800" y="434340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2456800" y="449580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4895200" y="473562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980800" y="473562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2456800" y="4888020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0533" y="3030947"/>
            <a:ext cx="979265" cy="1168840"/>
            <a:chOff x="580533" y="4165160"/>
            <a:chExt cx="979265" cy="1168840"/>
          </a:xfrm>
        </p:grpSpPr>
        <p:sp>
          <p:nvSpPr>
            <p:cNvPr id="33" name="TextBox 32"/>
            <p:cNvSpPr txBox="1"/>
            <p:nvPr/>
          </p:nvSpPr>
          <p:spPr>
            <a:xfrm>
              <a:off x="768077" y="4964668"/>
              <a:ext cx="638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Utah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91" r="17768" b="44137"/>
            <a:stretch/>
          </p:blipFill>
          <p:spPr>
            <a:xfrm>
              <a:off x="580533" y="4165160"/>
              <a:ext cx="979265" cy="856549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3048000" y="5193268"/>
            <a:ext cx="114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Newcastle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680" y="4527484"/>
            <a:ext cx="1964320" cy="689984"/>
          </a:xfrm>
          <a:prstGeom prst="rect">
            <a:avLst/>
          </a:prstGeom>
        </p:spPr>
      </p:pic>
      <p:sp>
        <p:nvSpPr>
          <p:cNvPr id="340" name="TextBox 339"/>
          <p:cNvSpPr txBox="1"/>
          <p:nvPr/>
        </p:nvSpPr>
        <p:spPr>
          <a:xfrm>
            <a:off x="685800" y="5638799"/>
            <a:ext cx="2119358" cy="9144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Received design file for codon optimization and gene synthesis.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03824" y="4398859"/>
            <a:ext cx="1780616" cy="1119232"/>
            <a:chOff x="228600" y="2994080"/>
            <a:chExt cx="1780616" cy="1119232"/>
          </a:xfrm>
        </p:grpSpPr>
        <p:pic>
          <p:nvPicPr>
            <p:cNvPr id="2052" name="Picture 4" descr="http://hiringamerica.net/wordpress/wp-content/uploads/2013/09/Life-Technologies-logo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994080"/>
              <a:ext cx="1456803" cy="88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" name="TextBox 100"/>
            <p:cNvSpPr txBox="1"/>
            <p:nvPr/>
          </p:nvSpPr>
          <p:spPr>
            <a:xfrm>
              <a:off x="228600" y="3743980"/>
              <a:ext cx="178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Life Technologies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837703" y="153697"/>
            <a:ext cx="1033015" cy="532103"/>
            <a:chOff x="6448507" y="515586"/>
            <a:chExt cx="1033015" cy="532103"/>
          </a:xfrm>
        </p:grpSpPr>
        <p:sp>
          <p:nvSpPr>
            <p:cNvPr id="66" name="Flowchart: Magnetic Disk 65"/>
            <p:cNvSpPr/>
            <p:nvPr/>
          </p:nvSpPr>
          <p:spPr>
            <a:xfrm>
              <a:off x="6448507" y="583710"/>
              <a:ext cx="1033015" cy="463979"/>
            </a:xfrm>
            <a:prstGeom prst="flowChartMagneticDisk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795158"/>
              <a:ext cx="143180" cy="18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/>
            <p:cNvGrpSpPr/>
            <p:nvPr/>
          </p:nvGrpSpPr>
          <p:grpSpPr>
            <a:xfrm>
              <a:off x="7002872" y="823283"/>
              <a:ext cx="177752" cy="163776"/>
              <a:chOff x="6458774" y="1621255"/>
              <a:chExt cx="177752" cy="163776"/>
            </a:xfrm>
          </p:grpSpPr>
          <p:pic>
            <p:nvPicPr>
              <p:cNvPr id="111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000"/>
              <a:stretch/>
            </p:blipFill>
            <p:spPr bwMode="auto">
              <a:xfrm>
                <a:off x="6458774" y="1621255"/>
                <a:ext cx="78098" cy="1637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8" name="Picture 4" descr="C:\Users\mgaldzic\Pictures\SBOLvisual\cds.wmf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47"/>
              <a:stretch/>
            </p:blipFill>
            <p:spPr bwMode="auto">
              <a:xfrm>
                <a:off x="6529448" y="1621255"/>
                <a:ext cx="107078" cy="163776"/>
              </a:xfrm>
              <a:prstGeom prst="rect">
                <a:avLst/>
              </a:prstGeom>
              <a:noFill/>
              <a:extLst/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680320" y="515586"/>
              <a:ext cx="5693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black"/>
                  </a:solidFill>
                </a:rPr>
                <a:t>SBPkb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862682" y="762000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</a:rPr>
              <a:t>pIKE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5862682" y="1128651"/>
            <a:ext cx="498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</a:rPr>
              <a:t>pTAK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37008" y="542679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Designed four </a:t>
            </a:r>
            <a:r>
              <a:rPr lang="en-US" sz="1600" dirty="0">
                <a:solidFill>
                  <a:prstClr val="black"/>
                </a:solidFill>
              </a:rPr>
              <a:t>expression </a:t>
            </a:r>
            <a:r>
              <a:rPr lang="en-US" sz="1600" dirty="0" smtClean="0">
                <a:solidFill>
                  <a:prstClr val="black"/>
                </a:solidFill>
              </a:rPr>
              <a:t>cassettes, leaving RBS and terminator components unspecified.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337" name="TextBox 336"/>
          <p:cNvSpPr txBox="1"/>
          <p:nvPr/>
        </p:nvSpPr>
        <p:spPr>
          <a:xfrm>
            <a:off x="3435295" y="279665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+ </a:t>
            </a: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072684" y="834569"/>
            <a:ext cx="3413716" cy="163771"/>
            <a:chOff x="2072684" y="834569"/>
            <a:chExt cx="3413716" cy="163771"/>
          </a:xfrm>
        </p:grpSpPr>
        <p:pic>
          <p:nvPicPr>
            <p:cNvPr id="82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3" name="Pentagon 162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srgbClr val="FF0000"/>
                </a:solidFill>
              </a:endParaRPr>
            </a:p>
          </p:txBody>
        </p:sp>
        <p:pic>
          <p:nvPicPr>
            <p:cNvPr id="17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3" name="Pentagon 172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solidFill>
              <a:srgbClr val="FF99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74" name="Straight Connector 173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Pentagon 213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solidFill>
              <a:srgbClr val="92D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343" name="Straight Connector 342"/>
            <p:cNvCxnSpPr/>
            <p:nvPr/>
          </p:nvCxnSpPr>
          <p:spPr>
            <a:xfrm>
              <a:off x="3970200" y="9983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4846320" y="9983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76"/>
          <p:cNvGrpSpPr/>
          <p:nvPr/>
        </p:nvGrpSpPr>
        <p:grpSpPr>
          <a:xfrm>
            <a:off x="2070780" y="1207829"/>
            <a:ext cx="3413716" cy="163771"/>
            <a:chOff x="2072684" y="834569"/>
            <a:chExt cx="3413716" cy="163771"/>
          </a:xfrm>
        </p:grpSpPr>
        <p:pic>
          <p:nvPicPr>
            <p:cNvPr id="178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992659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Pentagon 178"/>
            <p:cNvSpPr/>
            <p:nvPr/>
          </p:nvSpPr>
          <p:spPr>
            <a:xfrm flipH="1">
              <a:off x="2130560" y="841178"/>
              <a:ext cx="537482" cy="154941"/>
            </a:xfrm>
            <a:prstGeom prst="homePlate">
              <a:avLst/>
            </a:prstGeom>
            <a:solidFill>
              <a:srgbClr val="FF00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pic>
          <p:nvPicPr>
            <p:cNvPr id="180" name="Picture 2" descr="C:\Users\mgaldzic\Pictures\SBOLvisual\promoter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0145" y="834569"/>
              <a:ext cx="158644" cy="163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1" name="Pentagon 180"/>
            <p:cNvSpPr/>
            <p:nvPr/>
          </p:nvSpPr>
          <p:spPr>
            <a:xfrm>
              <a:off x="4043406" y="841178"/>
              <a:ext cx="537482" cy="154941"/>
            </a:xfrm>
            <a:prstGeom prst="homePlate">
              <a:avLst/>
            </a:prstGeom>
            <a:solidFill>
              <a:srgbClr val="FF0066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3520484" y="99388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Pentagon 182"/>
            <p:cNvSpPr/>
            <p:nvPr/>
          </p:nvSpPr>
          <p:spPr>
            <a:xfrm>
              <a:off x="4914457" y="841178"/>
              <a:ext cx="537482" cy="154941"/>
            </a:xfrm>
            <a:prstGeom prst="homePlate">
              <a:avLst/>
            </a:prstGeom>
            <a:solidFill>
              <a:srgbClr val="92D05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38100">
                  <a:solidFill>
                    <a:prstClr val="black"/>
                  </a:solidFill>
                </a:ln>
                <a:solidFill>
                  <a:prstClr val="black"/>
                </a:solidFill>
              </a:endParaRPr>
            </a:p>
          </p:txBody>
        </p:sp>
        <p:cxnSp>
          <p:nvCxnSpPr>
            <p:cNvPr id="184" name="Straight Connector 183"/>
            <p:cNvCxnSpPr/>
            <p:nvPr/>
          </p:nvCxnSpPr>
          <p:spPr>
            <a:xfrm>
              <a:off x="396240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4846320" y="99506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2971800" y="995060"/>
              <a:ext cx="228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2072684" y="996240"/>
              <a:ext cx="6400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2748960" y="900499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377047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flipH="1">
              <a:off x="4648200" y="914400"/>
              <a:ext cx="19193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36095" y="624165"/>
            <a:ext cx="1302664" cy="976035"/>
            <a:chOff x="436095" y="307697"/>
            <a:chExt cx="1302664" cy="976035"/>
          </a:xfrm>
        </p:grpSpPr>
        <p:sp>
          <p:nvSpPr>
            <p:cNvPr id="79" name="TextBox 78"/>
            <p:cNvSpPr txBox="1"/>
            <p:nvPr/>
          </p:nvSpPr>
          <p:spPr>
            <a:xfrm>
              <a:off x="436095" y="914400"/>
              <a:ext cx="1302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Washington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056" y="307697"/>
              <a:ext cx="944742" cy="636126"/>
            </a:xfrm>
            <a:prstGeom prst="rect">
              <a:avLst/>
            </a:prstGeom>
          </p:spPr>
        </p:pic>
      </p:grpSp>
      <p:sp>
        <p:nvSpPr>
          <p:cNvPr id="168" name="TextBox 167"/>
          <p:cNvSpPr txBox="1"/>
          <p:nvPr/>
        </p:nvSpPr>
        <p:spPr>
          <a:xfrm>
            <a:off x="3937885" y="135356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repressor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4844416" y="1353563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reporter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051925" y="1353565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repressor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3937884" y="975955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repressor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853614" y="975955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reporter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2050021" y="975955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repressor</a:t>
            </a:r>
            <a:endParaRPr lang="en-US" sz="1000" dirty="0">
              <a:solidFill>
                <a:prstClr val="black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900282" y="2285235"/>
            <a:ext cx="3906202" cy="363186"/>
            <a:chOff x="1900282" y="2380014"/>
            <a:chExt cx="3906202" cy="363186"/>
          </a:xfrm>
        </p:grpSpPr>
        <p:grpSp>
          <p:nvGrpSpPr>
            <p:cNvPr id="44" name="Group 43"/>
            <p:cNvGrpSpPr/>
            <p:nvPr/>
          </p:nvGrpSpPr>
          <p:grpSpPr>
            <a:xfrm>
              <a:off x="1900282" y="2380014"/>
              <a:ext cx="3906202" cy="171511"/>
              <a:chOff x="2133600" y="2198429"/>
              <a:chExt cx="3906202" cy="171511"/>
            </a:xfrm>
          </p:grpSpPr>
          <p:pic>
            <p:nvPicPr>
              <p:cNvPr id="218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63093" y="219842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9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70036" y="223081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0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44651" y="222050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1" name="Pentagon 220"/>
              <p:cNvSpPr/>
              <p:nvPr/>
            </p:nvSpPr>
            <p:spPr>
              <a:xfrm flipH="1">
                <a:off x="2500994" y="2205038"/>
                <a:ext cx="537482" cy="154941"/>
              </a:xfrm>
              <a:prstGeom prst="homePlat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prstClr val="black"/>
                    </a:solidFill>
                  </a:ln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 flipH="1">
                <a:off x="2133600" y="2362200"/>
                <a:ext cx="14277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0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463" y="219842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1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749" y="223716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2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9091" y="222050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3" name="Pentagon 232"/>
              <p:cNvSpPr/>
              <p:nvPr/>
            </p:nvSpPr>
            <p:spPr>
              <a:xfrm>
                <a:off x="4276724" y="2205038"/>
                <a:ext cx="537482" cy="154941"/>
              </a:xfrm>
              <a:prstGeom prst="homePlate">
                <a:avLst/>
              </a:prstGeom>
              <a:solidFill>
                <a:srgbClr val="FF99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prstClr val="black"/>
                    </a:solidFill>
                  </a:ln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4" name="Straight Connector 233"/>
              <p:cNvCxnSpPr/>
              <p:nvPr/>
            </p:nvCxnSpPr>
            <p:spPr>
              <a:xfrm>
                <a:off x="3753802" y="2362200"/>
                <a:ext cx="228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5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428" y="223716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6" name="Pentagon 235"/>
              <p:cNvSpPr/>
              <p:nvPr/>
            </p:nvSpPr>
            <p:spPr>
              <a:xfrm>
                <a:off x="5147775" y="2205038"/>
                <a:ext cx="537482" cy="154941"/>
              </a:xfrm>
              <a:prstGeom prst="homePlate">
                <a:avLst/>
              </a:prstGeom>
              <a:solidFill>
                <a:srgbClr val="92D05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prstClr val="black"/>
                    </a:solidFill>
                  </a:ln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900282" y="2571689"/>
              <a:ext cx="3906202" cy="171511"/>
              <a:chOff x="2133600" y="2571689"/>
              <a:chExt cx="3906202" cy="171511"/>
            </a:xfrm>
          </p:grpSpPr>
          <p:pic>
            <p:nvPicPr>
              <p:cNvPr id="224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363093" y="257168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5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170036" y="260407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6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244651" y="259376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7" name="Pentagon 226"/>
              <p:cNvSpPr/>
              <p:nvPr/>
            </p:nvSpPr>
            <p:spPr>
              <a:xfrm flipH="1">
                <a:off x="2500994" y="2578298"/>
                <a:ext cx="537482" cy="154941"/>
              </a:xfrm>
              <a:prstGeom prst="homePlate">
                <a:avLst/>
              </a:prstGeom>
              <a:solidFill>
                <a:srgbClr val="FF000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prstClr val="black"/>
                    </a:solidFill>
                  </a:ln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 flipH="1">
                <a:off x="2133600" y="2735460"/>
                <a:ext cx="14277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8" name="Picture 2" descr="C:\Users\mgaldzic\Pictures\SBOLvisual\promoter.wmf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93463" y="2571689"/>
                <a:ext cx="158644" cy="163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9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05749" y="261042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0" name="Picture 5" descr="C:\Users\mgaldzic\Pictures\SBOLvisual\terminator.wmf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9091" y="2593760"/>
                <a:ext cx="174509" cy="1415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1" name="Pentagon 240"/>
              <p:cNvSpPr/>
              <p:nvPr/>
            </p:nvSpPr>
            <p:spPr>
              <a:xfrm>
                <a:off x="4276724" y="2578298"/>
                <a:ext cx="537482" cy="154941"/>
              </a:xfrm>
              <a:prstGeom prst="homePlate">
                <a:avLst/>
              </a:prstGeom>
              <a:solidFill>
                <a:srgbClr val="FF0066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prstClr val="black"/>
                    </a:solidFill>
                  </a:ln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42" name="Straight Connector 241"/>
              <p:cNvCxnSpPr/>
              <p:nvPr/>
            </p:nvCxnSpPr>
            <p:spPr>
              <a:xfrm>
                <a:off x="3753802" y="2735460"/>
                <a:ext cx="228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3" name="Picture 3" descr="C:\Users\mgaldzic\Pictures\SBOLvisual\translational-start-site.wmf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2428" y="2610427"/>
                <a:ext cx="139415" cy="1327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4" name="Pentagon 243"/>
              <p:cNvSpPr/>
              <p:nvPr/>
            </p:nvSpPr>
            <p:spPr>
              <a:xfrm>
                <a:off x="5147775" y="2578298"/>
                <a:ext cx="537482" cy="154941"/>
              </a:xfrm>
              <a:prstGeom prst="homePlate">
                <a:avLst/>
              </a:prstGeom>
              <a:solidFill>
                <a:srgbClr val="92D050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38100">
                    <a:solidFill>
                      <a:prstClr val="black"/>
                    </a:solidFill>
                  </a:ln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97" name="TextBox 296"/>
          <p:cNvSpPr txBox="1"/>
          <p:nvPr/>
        </p:nvSpPr>
        <p:spPr>
          <a:xfrm>
            <a:off x="5862682" y="2233371"/>
            <a:ext cx="639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4x </a:t>
            </a:r>
            <a:r>
              <a:rPr lang="en-US" sz="1200" dirty="0" err="1" smtClean="0">
                <a:solidFill>
                  <a:prstClr val="black"/>
                </a:solidFill>
              </a:rPr>
              <a:t>pIKE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5862682" y="2419821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4x </a:t>
            </a:r>
            <a:r>
              <a:rPr lang="en-US" sz="1200" dirty="0" err="1" smtClean="0">
                <a:solidFill>
                  <a:prstClr val="black"/>
                </a:solidFill>
              </a:rPr>
              <a:t>pTAK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6629400" y="1810221"/>
            <a:ext cx="2506992" cy="105752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Generated four variant designs of each cassette using </a:t>
            </a:r>
            <a:r>
              <a:rPr lang="en-US" sz="1600" dirty="0">
                <a:solidFill>
                  <a:prstClr val="black"/>
                </a:solidFill>
              </a:rPr>
              <a:t>six </a:t>
            </a:r>
            <a:r>
              <a:rPr lang="en-US" sz="1600" dirty="0" smtClean="0">
                <a:solidFill>
                  <a:prstClr val="black"/>
                </a:solidFill>
              </a:rPr>
              <a:t>RBS </a:t>
            </a:r>
            <a:r>
              <a:rPr lang="en-US" sz="1600" dirty="0">
                <a:solidFill>
                  <a:prstClr val="black"/>
                </a:solidFill>
              </a:rPr>
              <a:t>and six </a:t>
            </a:r>
            <a:r>
              <a:rPr lang="en-US" sz="1600" dirty="0" smtClean="0">
                <a:solidFill>
                  <a:prstClr val="black"/>
                </a:solidFill>
              </a:rPr>
              <a:t>terminator components.</a:t>
            </a:r>
            <a:endParaRPr lang="en-US" sz="1600" dirty="0">
              <a:solidFill>
                <a:prstClr val="black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9229" y="1736099"/>
            <a:ext cx="1416396" cy="988522"/>
            <a:chOff x="379229" y="1743010"/>
            <a:chExt cx="1416396" cy="988522"/>
          </a:xfrm>
        </p:grpSpPr>
        <p:sp>
          <p:nvSpPr>
            <p:cNvPr id="30" name="TextBox 29"/>
            <p:cNvSpPr txBox="1"/>
            <p:nvPr/>
          </p:nvSpPr>
          <p:spPr>
            <a:xfrm>
              <a:off x="668883" y="2362200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Boston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pic>
          <p:nvPicPr>
            <p:cNvPr id="2050" name="Picture 2" descr="Boston University Master Logo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29" y="1743010"/>
              <a:ext cx="1416396" cy="637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4" name="TextBox 293"/>
          <p:cNvSpPr txBox="1"/>
          <p:nvPr/>
        </p:nvSpPr>
        <p:spPr>
          <a:xfrm>
            <a:off x="3435295" y="1821889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+ 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206" name="Picture 5" descr="C:\Users\mgaldzic\Pictures\SBOLvisual\terminator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393342" y="1977314"/>
            <a:ext cx="174509" cy="14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3" descr="C:\Users\mgaldzic\Pictures\SBOLvisual\translational-start-site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697"/>
            <a:ext cx="139415" cy="13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0" name="TextBox 209"/>
          <p:cNvSpPr txBox="1"/>
          <p:nvPr/>
        </p:nvSpPr>
        <p:spPr>
          <a:xfrm>
            <a:off x="3895725" y="1695450"/>
            <a:ext cx="1032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prstClr val="black"/>
                </a:solidFill>
              </a:rPr>
              <a:t>iGEM</a:t>
            </a:r>
            <a:r>
              <a:rPr lang="en-US" sz="1200" dirty="0" smtClean="0">
                <a:solidFill>
                  <a:prstClr val="black"/>
                </a:solidFill>
              </a:rPr>
              <a:t> / </a:t>
            </a:r>
            <a:r>
              <a:rPr lang="en-US" sz="1200" dirty="0" smtClean="0">
                <a:solidFill>
                  <a:srgbClr val="FF0000"/>
                </a:solidFill>
              </a:rPr>
              <a:t>[ref#]</a:t>
            </a:r>
            <a:r>
              <a:rPr lang="en-US" sz="1200" dirty="0" smtClean="0">
                <a:solidFill>
                  <a:prstClr val="black"/>
                </a:solidFill>
              </a:rPr>
              <a:t> 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0" y="5638799"/>
            <a:ext cx="22391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</a:rPr>
              <a:t>Stored design </a:t>
            </a:r>
            <a:r>
              <a:rPr lang="en-US" sz="1600" dirty="0" smtClean="0">
                <a:solidFill>
                  <a:prstClr val="black"/>
                </a:solidFill>
              </a:rPr>
              <a:t>and </a:t>
            </a:r>
            <a:r>
              <a:rPr lang="en-US" sz="1600" dirty="0">
                <a:solidFill>
                  <a:prstClr val="black"/>
                </a:solidFill>
              </a:rPr>
              <a:t>model files in </a:t>
            </a:r>
            <a:r>
              <a:rPr lang="en-US" sz="1600" dirty="0" smtClean="0">
                <a:solidFill>
                  <a:prstClr val="black"/>
                </a:solidFill>
              </a:rPr>
              <a:t>repository</a:t>
            </a:r>
            <a:r>
              <a:rPr lang="en-US" sz="1600" dirty="0">
                <a:solidFill>
                  <a:prstClr val="black"/>
                </a:solidFill>
              </a:rPr>
              <a:t> </a:t>
            </a:r>
            <a:r>
              <a:rPr lang="en-US" sz="1600" dirty="0" smtClean="0">
                <a:solidFill>
                  <a:prstClr val="black"/>
                </a:solidFill>
              </a:rPr>
              <a:t>for dissemination.</a:t>
            </a:r>
            <a:endParaRPr lang="en-US" sz="16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951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2476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Supplementary Figure 2.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32313" y="1828800"/>
            <a:ext cx="8924273" cy="3406521"/>
            <a:chOff x="18912342" y="24231600"/>
            <a:chExt cx="8924273" cy="3406521"/>
          </a:xfrm>
        </p:grpSpPr>
        <p:sp>
          <p:nvSpPr>
            <p:cNvPr id="5" name="TextBox 4"/>
            <p:cNvSpPr txBox="1"/>
            <p:nvPr>
              <p:custDataLst>
                <p:tags r:id="rId1"/>
              </p:custDataLst>
            </p:nvPr>
          </p:nvSpPr>
          <p:spPr>
            <a:xfrm>
              <a:off x="18966934" y="24231600"/>
              <a:ext cx="833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Seattle</a:t>
              </a:r>
              <a:endParaRPr lang="en-US" sz="1800" dirty="0"/>
            </a:p>
          </p:txBody>
        </p:sp>
        <p:sp>
          <p:nvSpPr>
            <p:cNvPr id="6" name="TextBox 5"/>
            <p:cNvSpPr txBox="1"/>
            <p:nvPr>
              <p:custDataLst>
                <p:tags r:id="rId2"/>
              </p:custDataLst>
            </p:nvPr>
          </p:nvSpPr>
          <p:spPr>
            <a:xfrm>
              <a:off x="20649661" y="24395668"/>
              <a:ext cx="982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Stanford</a:t>
              </a:r>
              <a:endParaRPr lang="en-US" sz="1800" dirty="0"/>
            </a:p>
          </p:txBody>
        </p:sp>
        <p:sp>
          <p:nvSpPr>
            <p:cNvPr id="7" name="TextBox 6"/>
            <p:cNvSpPr txBox="1"/>
            <p:nvPr>
              <p:custDataLst>
                <p:tags r:id="rId3"/>
              </p:custDataLst>
            </p:nvPr>
          </p:nvSpPr>
          <p:spPr>
            <a:xfrm>
              <a:off x="22057096" y="24688276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Anaheim</a:t>
              </a:r>
              <a:endParaRPr lang="en-US" sz="1800" dirty="0"/>
            </a:p>
          </p:txBody>
        </p:sp>
        <p:sp>
          <p:nvSpPr>
            <p:cNvPr id="8" name="TextBox 7"/>
            <p:cNvSpPr txBox="1"/>
            <p:nvPr>
              <p:custDataLst>
                <p:tags r:id="rId4"/>
              </p:custDataLst>
            </p:nvPr>
          </p:nvSpPr>
          <p:spPr>
            <a:xfrm>
              <a:off x="22827507" y="24912780"/>
              <a:ext cx="1192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Blacksburg</a:t>
              </a:r>
              <a:endParaRPr lang="en-US" sz="1800" dirty="0"/>
            </a:p>
          </p:txBody>
        </p:sp>
        <p:sp>
          <p:nvSpPr>
            <p:cNvPr id="9" name="TextBox 8"/>
            <p:cNvSpPr txBox="1"/>
            <p:nvPr>
              <p:custDataLst>
                <p:tags r:id="rId5"/>
              </p:custDataLst>
            </p:nvPr>
          </p:nvSpPr>
          <p:spPr>
            <a:xfrm>
              <a:off x="23533245" y="25103713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San Diego</a:t>
              </a:r>
              <a:endParaRPr lang="en-US" sz="1800" dirty="0"/>
            </a:p>
          </p:txBody>
        </p:sp>
        <p:sp>
          <p:nvSpPr>
            <p:cNvPr id="10" name="TextBox 9"/>
            <p:cNvSpPr txBox="1"/>
            <p:nvPr>
              <p:custDataLst>
                <p:tags r:id="rId6"/>
              </p:custDataLst>
            </p:nvPr>
          </p:nvSpPr>
          <p:spPr>
            <a:xfrm>
              <a:off x="24474941" y="25374600"/>
              <a:ext cx="833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Seattle</a:t>
              </a:r>
              <a:endParaRPr lang="en-US" sz="1800" dirty="0"/>
            </a:p>
          </p:txBody>
        </p:sp>
        <p:sp>
          <p:nvSpPr>
            <p:cNvPr id="11" name="TextBox 10"/>
            <p:cNvSpPr txBox="1"/>
            <p:nvPr>
              <p:custDataLst>
                <p:tags r:id="rId7"/>
              </p:custDataLst>
            </p:nvPr>
          </p:nvSpPr>
          <p:spPr>
            <a:xfrm>
              <a:off x="27544547" y="26365200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>
                      <a:lumMod val="65000"/>
                    </a:schemeClr>
                  </a:solidFill>
                </a:rPr>
                <a:t>?</a:t>
              </a:r>
              <a:endParaRPr lang="en-US" sz="1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/>
            <p:cNvSpPr txBox="1"/>
            <p:nvPr>
              <p:custDataLst>
                <p:tags r:id="rId8"/>
              </p:custDataLst>
            </p:nvPr>
          </p:nvSpPr>
          <p:spPr>
            <a:xfrm>
              <a:off x="25008565" y="25603200"/>
              <a:ext cx="1447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San Francisco</a:t>
              </a:r>
              <a:endParaRPr lang="en-US" sz="1800" dirty="0"/>
            </a:p>
          </p:txBody>
        </p:sp>
        <p:cxnSp>
          <p:nvCxnSpPr>
            <p:cNvPr id="13" name="Straight Connector 12"/>
            <p:cNvCxnSpPr/>
            <p:nvPr>
              <p:custDataLst>
                <p:tags r:id="rId9"/>
              </p:custDataLst>
            </p:nvPr>
          </p:nvCxnSpPr>
          <p:spPr>
            <a:xfrm>
              <a:off x="18912342" y="27176104"/>
              <a:ext cx="88696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>
              <p:custDataLst>
                <p:tags r:id="rId10"/>
              </p:custDataLst>
            </p:nvPr>
          </p:nvSpPr>
          <p:spPr>
            <a:xfrm>
              <a:off x="19352791" y="2732850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2008</a:t>
              </a:r>
              <a:endParaRPr lang="en-US" sz="1400" dirty="0"/>
            </a:p>
          </p:txBody>
        </p:sp>
        <p:sp>
          <p:nvSpPr>
            <p:cNvPr id="15" name="TextBox 14"/>
            <p:cNvSpPr txBox="1"/>
            <p:nvPr>
              <p:custDataLst>
                <p:tags r:id="rId11"/>
              </p:custDataLst>
            </p:nvPr>
          </p:nvSpPr>
          <p:spPr>
            <a:xfrm>
              <a:off x="20837760" y="2732850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2009</a:t>
              </a:r>
              <a:endParaRPr lang="en-US" sz="1400" dirty="0"/>
            </a:p>
          </p:txBody>
        </p:sp>
        <p:sp>
          <p:nvSpPr>
            <p:cNvPr id="16" name="TextBox 15"/>
            <p:cNvSpPr txBox="1"/>
            <p:nvPr>
              <p:custDataLst>
                <p:tags r:id="rId12"/>
              </p:custDataLst>
            </p:nvPr>
          </p:nvSpPr>
          <p:spPr>
            <a:xfrm>
              <a:off x="22322731" y="2732850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2010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>
              <p:custDataLst>
                <p:tags r:id="rId13"/>
              </p:custDataLst>
            </p:nvPr>
          </p:nvSpPr>
          <p:spPr>
            <a:xfrm>
              <a:off x="23807700" y="2732850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2011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>
              <p:custDataLst>
                <p:tags r:id="rId14"/>
              </p:custDataLst>
            </p:nvPr>
          </p:nvSpPr>
          <p:spPr>
            <a:xfrm>
              <a:off x="25292669" y="27330344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2012</a:t>
              </a:r>
              <a:endParaRPr lang="en-US" sz="1400" dirty="0"/>
            </a:p>
          </p:txBody>
        </p:sp>
        <p:cxnSp>
          <p:nvCxnSpPr>
            <p:cNvPr id="19" name="Straight Connector 18"/>
            <p:cNvCxnSpPr/>
            <p:nvPr>
              <p:custDataLst>
                <p:tags r:id="rId15"/>
              </p:custDataLst>
            </p:nvPr>
          </p:nvCxnSpPr>
          <p:spPr>
            <a:xfrm>
              <a:off x="18912342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>
              <p:custDataLst>
                <p:tags r:id="rId16"/>
              </p:custDataLst>
            </p:nvPr>
          </p:nvCxnSpPr>
          <p:spPr>
            <a:xfrm>
              <a:off x="20404270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>
              <p:custDataLst>
                <p:tags r:id="rId17"/>
              </p:custDataLst>
            </p:nvPr>
          </p:nvCxnSpPr>
          <p:spPr>
            <a:xfrm>
              <a:off x="21882550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>
              <p:custDataLst>
                <p:tags r:id="rId18"/>
              </p:custDataLst>
            </p:nvPr>
          </p:nvCxnSpPr>
          <p:spPr>
            <a:xfrm>
              <a:off x="23360830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>
              <p:custDataLst>
                <p:tags r:id="rId19"/>
              </p:custDataLst>
            </p:nvPr>
          </p:nvCxnSpPr>
          <p:spPr>
            <a:xfrm>
              <a:off x="24839109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>
              <p:custDataLst>
                <p:tags r:id="rId20"/>
              </p:custDataLst>
            </p:nvPr>
          </p:nvCxnSpPr>
          <p:spPr>
            <a:xfrm>
              <a:off x="26317389" y="27051000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>
              <p:custDataLst>
                <p:tags r:id="rId21"/>
              </p:custDataLst>
            </p:nvPr>
          </p:nvCxnSpPr>
          <p:spPr>
            <a:xfrm>
              <a:off x="27795481" y="27052607"/>
              <a:ext cx="0" cy="228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>
              <p:custDataLst>
                <p:tags r:id="rId22"/>
              </p:custDataLst>
            </p:nvPr>
          </p:nvSpPr>
          <p:spPr>
            <a:xfrm>
              <a:off x="26835630" y="2732870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2013</a:t>
              </a:r>
              <a:endParaRPr lang="en-US" sz="1400" dirty="0"/>
            </a:p>
          </p:txBody>
        </p:sp>
        <p:cxnSp>
          <p:nvCxnSpPr>
            <p:cNvPr id="27" name="Straight Connector 26"/>
            <p:cNvCxnSpPr/>
            <p:nvPr>
              <p:custDataLst>
                <p:tags r:id="rId23"/>
              </p:custDataLst>
            </p:nvPr>
          </p:nvCxnSpPr>
          <p:spPr>
            <a:xfrm>
              <a:off x="19369542" y="24630505"/>
              <a:ext cx="0" cy="2286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>
              <p:custDataLst>
                <p:tags r:id="rId24"/>
              </p:custDataLst>
            </p:nvPr>
          </p:nvCxnSpPr>
          <p:spPr>
            <a:xfrm>
              <a:off x="21141478" y="24859105"/>
              <a:ext cx="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>
              <p:custDataLst>
                <p:tags r:id="rId25"/>
              </p:custDataLst>
            </p:nvPr>
          </p:nvCxnSpPr>
          <p:spPr>
            <a:xfrm>
              <a:off x="22569942" y="25087705"/>
              <a:ext cx="0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>
              <p:custDataLst>
                <p:tags r:id="rId26"/>
              </p:custDataLst>
            </p:nvPr>
          </p:nvCxnSpPr>
          <p:spPr>
            <a:xfrm>
              <a:off x="23408141" y="25316305"/>
              <a:ext cx="0" cy="160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>
              <p:custDataLst>
                <p:tags r:id="rId27"/>
              </p:custDataLst>
            </p:nvPr>
          </p:nvCxnSpPr>
          <p:spPr>
            <a:xfrm>
              <a:off x="24093941" y="25544905"/>
              <a:ext cx="0" cy="1371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>
              <p:custDataLst>
                <p:tags r:id="rId28"/>
              </p:custDataLst>
            </p:nvPr>
          </p:nvCxnSpPr>
          <p:spPr>
            <a:xfrm>
              <a:off x="24891197" y="25773505"/>
              <a:ext cx="0" cy="1143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>
              <p:custDataLst>
                <p:tags r:id="rId29"/>
              </p:custDataLst>
            </p:nvPr>
          </p:nvCxnSpPr>
          <p:spPr>
            <a:xfrm>
              <a:off x="27690581" y="26658362"/>
              <a:ext cx="0" cy="2286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>
              <p:custDataLst>
                <p:tags r:id="rId30"/>
              </p:custDataLst>
            </p:nvPr>
          </p:nvCxnSpPr>
          <p:spPr>
            <a:xfrm>
              <a:off x="25577221" y="26002105"/>
              <a:ext cx="0" cy="914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>
              <p:custDataLst>
                <p:tags r:id="rId31"/>
              </p:custDataLst>
            </p:nvPr>
          </p:nvCxnSpPr>
          <p:spPr>
            <a:xfrm>
              <a:off x="26776181" y="26462962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>
              <p:custDataLst>
                <p:tags r:id="rId32"/>
              </p:custDataLst>
            </p:nvPr>
          </p:nvCxnSpPr>
          <p:spPr>
            <a:xfrm>
              <a:off x="25975526" y="26223078"/>
              <a:ext cx="0" cy="685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>
              <p:custDataLst>
                <p:tags r:id="rId33"/>
              </p:custDataLst>
            </p:nvPr>
          </p:nvSpPr>
          <p:spPr>
            <a:xfrm>
              <a:off x="25556982" y="25852114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Boston</a:t>
              </a:r>
              <a:endParaRPr lang="en-US" sz="1800" dirty="0"/>
            </a:p>
          </p:txBody>
        </p:sp>
        <p:sp>
          <p:nvSpPr>
            <p:cNvPr id="38" name="TextBox 37"/>
            <p:cNvSpPr txBox="1"/>
            <p:nvPr>
              <p:custDataLst>
                <p:tags r:id="rId34"/>
              </p:custDataLst>
            </p:nvPr>
          </p:nvSpPr>
          <p:spPr>
            <a:xfrm>
              <a:off x="26203670" y="26093552"/>
              <a:ext cx="11498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Newcastle</a:t>
              </a:r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80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AfZfqvkBWW5pJXHE1ot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aPKloWY5OT2l4nryLUGnK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CUI9DuPac4dMwzFxGEc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6JdgohqKHlkFYvF2masHk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gLmmgm20MW2VvauSecoqv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T6y30vjuKeudssU204HHy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2ZuytVfjTnxRfNclxGib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ra4XzbDxXM7QRVsgvlWDb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2ZuytVfjTnxRfNclxGib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cGz9wgTRUjt5OZVyUBhu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FJ7zLvNWxv5lY8TP1AGr9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qhH1XcbkIOavsv4vWPyuV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VAEeOIa0fbQCHMwvJ4Y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mlNi8PAQKGRPrMrjXnBxO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CTmIqjOqXqiyfRWFTAav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YMg05cMGnCKs1aoM6awV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9dbr0IIXDoOE65Ik72K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6dHySMpDAe3o7MTLLYEF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3cwhHoPpTvkAB7YKsPVx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AAIYVqlgMV8r30ahboAdH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NvFV0j8J75eCVyIso3CJ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JNvFV0j8J75eCVyIso3CJ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BuRaR3irI5anJ0VldXU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jCTmIqjOqXqiyfRWFTAav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lOneIsVba4ZjmlBXq8uc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7L4DgcTIF6dqOfAlsbBMC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Rxz7EyUO8ZR2HBa5cIirp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6Vwln5GjAnG5Ux48ykORX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yMyYbnYSuaCYqDAjbO8Oo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CHC13aXDyVSnJNpUilH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sW6qyf9ZJ9P5rVgymUIwx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CHC13aXDyVSnJNpUilH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CHC13aXDyVSnJNpUilH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CHC13aXDyVSnJNpUilH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2ZuytVfjTnxRfNclxGib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D2ZuytVfjTnxRfNclxGi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snajte9aAhyLu24tJ2M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5YUQDgT1GkmlNB0NOqbI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n9OGBMBGQrZThcoDBTgy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p8fttVdmgZNdBL2WF7q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UmUjOobOirdh9KGq8iFs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54ADAEe98AJuLl9Fx2y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Krsystm98ydNn4hHShd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Wr0mvxOKx1JnOfdKAa4i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KnwTsMrnUfve1JrqybB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Wj737m1nXGEIvxy5bmYx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zjeTRs0f9ydJjeVdyjeO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0HTxsrx2itUPcXOv9dx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P9V6yFsyEmY3gnsLjgl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gtCI5lwV0vFzSKCmTSzK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Q8Gq3nUhUeXnTruPz72I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oGvI9XmtzJCICt1Eh91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zweY0drsbadUauxNR2Rf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O0OUQSHERY40QY5jb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vKVUueRBewdeCAgNbTXD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AZ5VHRqRi6xHUCoXM37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614QMfxSRGow8dTAaMw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jota4bTl4Qx3KYrR0HXX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gkbrqVVeXdmdPuxRTua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ULgEvLhWk4Ilbqfz6MP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h6oUfPUTT3zVT3QR5bk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kPzcfygpVg4yyXGYMfI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Bw6wrMvgOwpak8CPO8mv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wcVACnjwbZvSaUdArgUGX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p8fttVdmgZNdBL2WF7q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UmUjOobOirdh9KGq8iFst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54ADAEe98AJuLl9Fx2yY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Wr0mvxOKx1JnOfdKAa4i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BuRaR3irI5anJ0VldXU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Hsnajte9aAhyLu24tJ2M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5YUQDgT1GkmlNB0NOqbI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Sn9OGBMBGQrZThcoDBTg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ZTcAJU0flKJLZ22qA48FZ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p8fttVdmgZNdBL2WF7q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UmUjOobOirdh9KGq8iFst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54ADAEe98AJuLl9Fx2yY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AWr0mvxOKx1JnOfdKAa4i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KnwTsMrnUfve1JrqybB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Wj737m1nXGEIvxy5bmYx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OzjeTRs0f9ydJjeVdyjeO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20HTxsrx2itUPcXOv9dx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rP9V6yFsyEmY3gnsLjgl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ijDzhABl7Q9c2n2DovWD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rgtCI5lwV0vFzSKCmTSzK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xQ8Gq3nUhUeXnTruPz72I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toGvI9XmtzJCICt1Eh91I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O0OUQSHERY40QY5jb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vKVUueRBewdeCAgNbTXD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AZ5VHRqRi6xHUCoXM37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614QMfxSRGow8dTAaMw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jota4bTl4Qx3KYrR0HXX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PgkbrqVVeXdmdPuxRTua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mULgEvLhWk4Ilbqfz6MP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9pVbx1FQxhoLtTg6lIEKp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2h6oUfPUTT3zVT3QR5bk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ukPzcfygpVg4yyXGYMfI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Bw6wrMvgOwpak8CPO8mv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5YUQDgT1GkmlNB0NOqbI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HKnwTsMrnUfve1JrqybB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wWj737m1nXGEIvxy5bmYx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LaO0OUQSHERY40QY5jb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UPP02xrK92AE9UHoKyVvz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vKVUueRBewdeCAgNbTXD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AZ5VHRqRi6xHUCoXM37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WAZ5VHRqRi6xHUCoXM37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ryuMw3MiTlwv5mwZ7oN7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qgU5YD8qVdrv89De8Gk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3fZb7iElTl9WViJFglJD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m2j9P23CDOd3HdkyYABw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rgGfjbs9ukc5cph7skn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9267</TotalTime>
  <Words>1604</Words>
  <Application>Microsoft Office PowerPoint</Application>
  <PresentationFormat>On-screen Show (4:3)</PresentationFormat>
  <Paragraphs>312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</dc:title>
  <dc:creator>Michal Galdzicki</dc:creator>
  <cp:lastModifiedBy>mgaldzic</cp:lastModifiedBy>
  <cp:revision>108</cp:revision>
  <cp:lastPrinted>2013-11-03T04:23:22Z</cp:lastPrinted>
  <dcterms:created xsi:type="dcterms:W3CDTF">2012-02-03T00:33:17Z</dcterms:created>
  <dcterms:modified xsi:type="dcterms:W3CDTF">2013-11-09T01:37:55Z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false</vt:lpwstr>
  </property>
  <property fmtid="{D5CDD505-2E9C-101B-9397-08002B2CF9AE}" pid="3" name="Google.Documents.DocumentId">
    <vt:lpwstr>1FZIjRt37tN80gnLKnMR_dZb1QRiMlj8RzjUD_x4X_hM</vt:lpwstr>
  </property>
  <property fmtid="{D5CDD505-2E9C-101B-9397-08002B2CF9AE}" pid="4" name="Google.Documents.RevisionId">
    <vt:lpwstr>02393696366343614238</vt:lpwstr>
  </property>
  <property fmtid="{D5CDD505-2E9C-101B-9397-08002B2CF9AE}" pid="5" name="Google.Documents.PluginVersion">
    <vt:lpwstr>2.0.2662.553</vt:lpwstr>
  </property>
  <property fmtid="{D5CDD505-2E9C-101B-9397-08002B2CF9AE}" pid="6" name="Google.Documents.MergeIncapabilityFlags">
    <vt:i4>0</vt:i4>
  </property>
  <property fmtid="{D5CDD505-2E9C-101B-9397-08002B2CF9AE}" pid="7" name="Presentation">
    <vt:lpwstr>Figures</vt:lpwstr>
  </property>
  <property fmtid="{D5CDD505-2E9C-101B-9397-08002B2CF9AE}" pid="8" name="SlideDescription">
    <vt:lpwstr/>
  </property>
</Properties>
</file>