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2"/>
    <p:sldId id="314" r:id="rId3"/>
    <p:sldId id="310" r:id="rId4"/>
    <p:sldId id="305" r:id="rId5"/>
    <p:sldId id="309" r:id="rId6"/>
    <p:sldId id="312" r:id="rId7"/>
    <p:sldId id="311" r:id="rId8"/>
    <p:sldId id="307" r:id="rId9"/>
    <p:sldId id="313" r:id="rId10"/>
    <p:sldId id="315" r:id="rId11"/>
  </p:sldIdLst>
  <p:sldSz cx="9144000" cy="6858000" type="screen4x3"/>
  <p:notesSz cx="6731000" cy="9853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8585E0"/>
    <a:srgbClr val="CC99FF"/>
    <a:srgbClr val="FF0000"/>
    <a:srgbClr val="FF0066"/>
    <a:srgbClr val="FF99FF"/>
    <a:srgbClr val="FF00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4388" autoAdjust="0"/>
    <p:restoredTop sz="94660" autoAdjust="0"/>
  </p:normalViewPr>
  <p:slideViewPr>
    <p:cSldViewPr snapToGrid="0" snapToObjects="1">
      <p:cViewPr varScale="1">
        <p:scale>
          <a:sx n="50" d="100"/>
          <a:sy n="50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-1044" y="-90"/>
      </p:cViewPr>
      <p:guideLst>
        <p:guide orient="horz" pos="3103"/>
        <p:guide pos="2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B7EDEA4-C783-4708-B439-674EBFA90C7F}" type="datetimeFigureOut">
              <a:rPr lang="en-US"/>
              <a:pPr>
                <a:defRPr/>
              </a:pPr>
              <a:t>6/4/2012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59900"/>
            <a:ext cx="2916238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3175" y="9359900"/>
            <a:ext cx="2916238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422959D3-813D-42C7-93C2-0F966E3AD1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27600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79950"/>
            <a:ext cx="4937125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61488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1EB553A5-69FD-4103-BB91-CF38C126AC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39775"/>
            <a:ext cx="4924425" cy="3694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>
                <a:latin typeface="Times New Roman" pitchFamily="18" charset="0"/>
              </a:rPr>
              <a:t>So as I explained before, synthetic biology proposes a parts based approach to the composition of biological systems that can be done in a bottom up way by assembling genetic parts. 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Repositories like the MIT registry already provide a useful source of modular parts for genetic engineering. 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The registry contains information about the standard, information about the physical content and genetic context of the parts and data about the data – metadata.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The parts can be assembled using manual approaches to form quite designs for quite complex devices based on a users knowledge of biology and on information gleamed from the registry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This is OK for small designs were usually Biologists can model the systems </a:t>
            </a:r>
            <a:r>
              <a:rPr lang="en-US" baseline="0" dirty="0" err="1" smtClean="0">
                <a:latin typeface="Times New Roman" pitchFamily="18" charset="0"/>
              </a:rPr>
              <a:t>behaviour</a:t>
            </a:r>
            <a:r>
              <a:rPr lang="en-US" baseline="0" dirty="0" smtClean="0">
                <a:latin typeface="Times New Roman" pitchFamily="18" charset="0"/>
              </a:rPr>
              <a:t> in their head, but does not scale well to a pathway or genome scale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For building large scale systems it is necessary to simulate computationally whether the devices will work as required – i.e. do some </a:t>
            </a:r>
            <a:r>
              <a:rPr lang="en-US" baseline="0" dirty="0" err="1" smtClean="0">
                <a:latin typeface="Times New Roman" pitchFamily="18" charset="0"/>
              </a:rPr>
              <a:t>modelling</a:t>
            </a:r>
            <a:r>
              <a:rPr lang="en-US" baseline="0" dirty="0" smtClean="0">
                <a:latin typeface="Times New Roman" pitchFamily="18" charset="0"/>
              </a:rPr>
              <a:t>, the </a:t>
            </a:r>
            <a:r>
              <a:rPr lang="en-US" baseline="0" dirty="0" err="1" smtClean="0">
                <a:latin typeface="Times New Roman" pitchFamily="18" charset="0"/>
              </a:rPr>
              <a:t>modelling</a:t>
            </a:r>
            <a:r>
              <a:rPr lang="en-US" baseline="0" dirty="0" smtClean="0">
                <a:latin typeface="Times New Roman" pitchFamily="18" charset="0"/>
              </a:rPr>
              <a:t> has to be developed by hand from scratch, again difficult for large and complex models.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Fortunately we can borrow bioinformatics tools and approaches from systems biology to help with this task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One way to overcome this problem with bottom-up composition is to use virtual representations of biological parts. These are essentially miniature mathematical models of each part that can be composed in a modular fashion to produce larger in-</a:t>
            </a:r>
            <a:r>
              <a:rPr lang="en-US" baseline="0" dirty="0" err="1" smtClean="0">
                <a:latin typeface="Times New Roman" pitchFamily="18" charset="0"/>
              </a:rPr>
              <a:t>silico</a:t>
            </a:r>
            <a:r>
              <a:rPr lang="en-US" baseline="0" dirty="0" smtClean="0">
                <a:latin typeface="Times New Roman" pitchFamily="18" charset="0"/>
              </a:rPr>
              <a:t> models of the system being constructed.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Virtual parts complement the sequence based information about parts needed for their synthesis, by allowing a system to be designed, </a:t>
            </a:r>
            <a:r>
              <a:rPr lang="en-US" baseline="0" dirty="0" err="1" smtClean="0">
                <a:latin typeface="Times New Roman" pitchFamily="18" charset="0"/>
              </a:rPr>
              <a:t>modelled</a:t>
            </a:r>
            <a:r>
              <a:rPr lang="en-US" baseline="0" dirty="0" smtClean="0">
                <a:latin typeface="Times New Roman" pitchFamily="18" charset="0"/>
              </a:rPr>
              <a:t> and simulated in-</a:t>
            </a:r>
            <a:r>
              <a:rPr lang="en-US" baseline="0" dirty="0" err="1" smtClean="0">
                <a:latin typeface="Times New Roman" pitchFamily="18" charset="0"/>
              </a:rPr>
              <a:t>silico</a:t>
            </a:r>
            <a:r>
              <a:rPr lang="en-US" baseline="0" dirty="0" smtClean="0">
                <a:latin typeface="Times New Roman" pitchFamily="18" charset="0"/>
              </a:rPr>
              <a:t>  prior to assembly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endParaRPr lang="en-US" baseline="0" dirty="0" smtClean="0">
              <a:latin typeface="Times New Roman" pitchFamily="18" charset="0"/>
            </a:endParaRPr>
          </a:p>
          <a:p>
            <a:endParaRPr lang="en-US" baseline="0" dirty="0" smtClean="0">
              <a:latin typeface="Times New Roman" pitchFamily="18" charset="0"/>
            </a:endParaRPr>
          </a:p>
          <a:p>
            <a:endParaRPr lang="en-US" baseline="0" dirty="0" smtClean="0">
              <a:latin typeface="Times New Roman" pitchFamily="18" charset="0"/>
            </a:endParaRPr>
          </a:p>
          <a:p>
            <a:endParaRPr lang="en-US" baseline="0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CEC20-4B34-41C2-917D-A00D59EAEA8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39775"/>
            <a:ext cx="4924425" cy="3694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</a:t>
            </a:r>
            <a:r>
              <a:rPr lang="en-GB" baseline="0" dirty="0" smtClean="0"/>
              <a:t> of the aims of our group’s research is to build on the lessons learned from the systems biology community who have a wealth of knowledge in modelling biological systems.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wanted to work towards this holy grail of being able to reliably design biological systems in-</a:t>
            </a:r>
            <a:r>
              <a:rPr lang="en-GB" baseline="0" dirty="0" err="1" smtClean="0"/>
              <a:t>silico</a:t>
            </a:r>
            <a:r>
              <a:rPr lang="en-GB" baseline="0" dirty="0" smtClean="0"/>
              <a:t> prior to fabrication</a:t>
            </a:r>
          </a:p>
          <a:p>
            <a:endParaRPr lang="en-GB" baseline="0" dirty="0" smtClean="0"/>
          </a:p>
          <a:p>
            <a:r>
              <a:rPr lang="en-GB" dirty="0" smtClean="0"/>
              <a:t>Together</a:t>
            </a:r>
            <a:r>
              <a:rPr lang="en-GB" baseline="0" dirty="0" smtClean="0"/>
              <a:t> with colleagues from The Auckland </a:t>
            </a:r>
            <a:r>
              <a:rPr lang="en-GB" baseline="0" dirty="0" err="1" smtClean="0"/>
              <a:t>Bioinengineering</a:t>
            </a:r>
            <a:r>
              <a:rPr lang="en-GB" baseline="0" dirty="0" smtClean="0"/>
              <a:t> Institute in New Zealand we developed a proposed standard for a repository of standard virtual parts to complement the registry at MIT.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Our repository contains small mathematical models corresponding to parts in the MIT registry.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models are derived from templates representing parts such as promoters, ribosome binding sites and coding sequences.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566F-BC6A-4E7D-93D6-A7AEC3CA23D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9A8E03-85DB-4B42-A5BF-31E1537ACFF8}" type="slidenum">
              <a:rPr lang="en-GB"/>
              <a:pPr/>
              <a:t>5</a:t>
            </a:fld>
            <a:endParaRPr lang="en-GB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00113" y="749300"/>
            <a:ext cx="4927600" cy="369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0466"/>
            <a:ext cx="5384800" cy="44341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39775"/>
            <a:ext cx="4924425" cy="3694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least as far as in-</a:t>
            </a:r>
            <a:r>
              <a:rPr lang="en-US" dirty="0" err="1" smtClean="0"/>
              <a:t>silico</a:t>
            </a:r>
            <a:r>
              <a:rPr lang="en-US" dirty="0" smtClean="0"/>
              <a:t> predictions</a:t>
            </a:r>
            <a:r>
              <a:rPr lang="en-US" baseline="0" dirty="0" smtClean="0"/>
              <a:t> can go</a:t>
            </a:r>
          </a:p>
          <a:p>
            <a:r>
              <a:rPr lang="en-US" baseline="0" dirty="0" smtClean="0"/>
              <a:t>Great for large complex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566F-BC6A-4E7D-93D6-A7AEC3CA23D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39775"/>
            <a:ext cx="4924425" cy="3694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1566F-BC6A-4E7D-93D6-A7AEC3CA23D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92CC-9C03-40D2-AD3E-85EBB7AF97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E4EA8-EA6E-41FF-B245-3F83C7FD5D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708FA-04BF-491A-A6AC-76AF2D516E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941C-9364-467D-ACCE-2E42412860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5C9C-4565-4DE3-9DD8-084272A009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EC7AA-710F-43C0-8067-D907F263B5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E220-924B-4D88-8DED-E49F603765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4E095-F8F4-49FF-8CAE-139F094F1B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0B00-38FC-4D62-A54C-040AF6C662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CF708-487F-40E6-BAD5-AE16EFE90D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7D2F4-D9F7-48CE-A0BC-D5BD12423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F0EA-5C40-40F8-9E23-398E0EA835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53C4F10B-8319-4741-BBCB-919EE9B620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1524000"/>
            <a:ext cx="80772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pitchFamily="1" charset="0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 New Roman" pitchFamily="1" charset="0"/>
              <a:cs typeface="+mn-cs"/>
            </a:endParaRPr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6248400"/>
            <a:ext cx="147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www.bioeng.auckland.ac.nz/home/home.ph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atgc-eidos.appspot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2357438"/>
            <a:ext cx="7772400" cy="1470025"/>
          </a:xfrm>
        </p:spPr>
        <p:txBody>
          <a:bodyPr/>
          <a:lstStyle/>
          <a:p>
            <a:r>
              <a:rPr lang="en-GB" sz="3600" dirty="0" smtClean="0"/>
              <a:t>A Repository of Standard Virtual Parts for </a:t>
            </a:r>
            <a:r>
              <a:rPr lang="en-GB" sz="3600" u="sng" dirty="0" smtClean="0"/>
              <a:t>Bacillus </a:t>
            </a:r>
            <a:r>
              <a:rPr lang="en-GB" sz="3600" u="sng" dirty="0" err="1" smtClean="0"/>
              <a:t>s</a:t>
            </a:r>
            <a:r>
              <a:rPr lang="en-GB" sz="3600" u="sng" dirty="0" err="1" smtClean="0"/>
              <a:t>ubtilis</a:t>
            </a:r>
            <a:endParaRPr lang="en-GB" sz="3600" u="sng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813738"/>
            <a:ext cx="6400800" cy="622738"/>
          </a:xfrm>
        </p:spPr>
        <p:txBody>
          <a:bodyPr/>
          <a:lstStyle/>
          <a:p>
            <a:pPr eaLnBrk="1" hangingPunct="1"/>
            <a:r>
              <a:rPr lang="en-US" dirty="0" smtClean="0"/>
              <a:t>G. </a:t>
            </a:r>
            <a:r>
              <a:rPr lang="en-US" dirty="0" err="1" smtClean="0"/>
              <a:t>Misirli</a:t>
            </a:r>
            <a:r>
              <a:rPr lang="en-US" dirty="0" smtClean="0"/>
              <a:t>, M. </a:t>
            </a:r>
            <a:r>
              <a:rPr lang="en-US" dirty="0" err="1" smtClean="0"/>
              <a:t>Pocock</a:t>
            </a:r>
            <a:r>
              <a:rPr lang="en-US" dirty="0" smtClean="0"/>
              <a:t>, J. </a:t>
            </a:r>
            <a:r>
              <a:rPr lang="en-US" dirty="0" err="1" smtClean="0"/>
              <a:t>Hallinan</a:t>
            </a:r>
            <a:r>
              <a:rPr lang="en-US" dirty="0" smtClean="0"/>
              <a:t> &amp; A. </a:t>
            </a:r>
            <a:r>
              <a:rPr lang="en-US" dirty="0" err="1" smtClean="0"/>
              <a:t>Wipat</a:t>
            </a:r>
            <a:endParaRPr lang="en-US" dirty="0" smtClean="0"/>
          </a:p>
          <a:p>
            <a:pPr eaLnBrk="1" hangingPunct="1"/>
            <a:r>
              <a:rPr lang="en-US" dirty="0" smtClean="0"/>
              <a:t>Newcastle University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Jochen</a:t>
            </a:r>
            <a:r>
              <a:rPr lang="en-US" dirty="0" smtClean="0"/>
              <a:t> </a:t>
            </a:r>
            <a:r>
              <a:rPr lang="en-US" dirty="0" err="1" smtClean="0"/>
              <a:t>Wiele</a:t>
            </a:r>
            <a:r>
              <a:rPr lang="en-US" dirty="0" smtClean="0"/>
              <a:t> and the </a:t>
            </a:r>
            <a:r>
              <a:rPr lang="en-US" dirty="0" err="1" smtClean="0"/>
              <a:t>Ondex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Katherine </a:t>
            </a:r>
            <a:r>
              <a:rPr lang="en-US" dirty="0" smtClean="0"/>
              <a:t>James</a:t>
            </a:r>
            <a:endParaRPr lang="en-US" dirty="0" smtClean="0"/>
          </a:p>
          <a:p>
            <a:r>
              <a:rPr lang="en-US" dirty="0" smtClean="0"/>
              <a:t>Mike Cooling </a:t>
            </a:r>
            <a:r>
              <a:rPr lang="en-US" i="1" dirty="0" smtClean="0"/>
              <a:t>et al., </a:t>
            </a:r>
            <a:r>
              <a:rPr lang="en-US" dirty="0" smtClean="0"/>
              <a:t>Auckland Bioengineering Institute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C9EF0-DE73-4C5D-91F8-039841B557AD}" type="slidenum">
              <a:rPr lang="en-GB"/>
              <a:pPr/>
              <a:t>10</a:t>
            </a:fld>
            <a:endParaRPr lang="en-GB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334000"/>
            <a:ext cx="1752600" cy="64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572000"/>
            <a:ext cx="1828800" cy="13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9138" y="3623929"/>
            <a:ext cx="2024062" cy="65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1538" y="3104384"/>
            <a:ext cx="3657600" cy="5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38375" y="4300537"/>
            <a:ext cx="2000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Computational modelling is important for synthetic biology</a:t>
            </a:r>
          </a:p>
          <a:p>
            <a:r>
              <a:rPr lang="en-GB" dirty="0" smtClean="0"/>
              <a:t>Increasing interest in flexible, </a:t>
            </a:r>
            <a:r>
              <a:rPr lang="en-GB" dirty="0" err="1" smtClean="0"/>
              <a:t>simulateable</a:t>
            </a:r>
            <a:r>
              <a:rPr lang="en-GB" dirty="0" smtClean="0"/>
              <a:t> models composed of standard parts</a:t>
            </a:r>
          </a:p>
          <a:p>
            <a:r>
              <a:rPr lang="en-GB" dirty="0" smtClean="0"/>
              <a:t>Physical parts (e.g. </a:t>
            </a:r>
            <a:r>
              <a:rPr lang="en-GB" dirty="0" err="1" smtClean="0"/>
              <a:t>BioBricks</a:t>
            </a:r>
            <a:r>
              <a:rPr lang="en-GB" dirty="0" smtClean="0"/>
              <a:t>) often do not map directly onto virtual parts</a:t>
            </a:r>
          </a:p>
          <a:p>
            <a:r>
              <a:rPr lang="en-GB" dirty="0" smtClean="0"/>
              <a:t>Need a library of low-level, computational parts models which can be used to build high-level designs</a:t>
            </a:r>
          </a:p>
          <a:p>
            <a:pPr lvl="1"/>
            <a:r>
              <a:rPr lang="en-GB" dirty="0" smtClean="0"/>
              <a:t>Automated model composition</a:t>
            </a:r>
          </a:p>
          <a:p>
            <a:pPr lvl="1"/>
            <a:r>
              <a:rPr lang="en-GB" dirty="0" smtClean="0"/>
              <a:t>Easy mapping to DNA sequences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DC5C9C-4565-4DE3-9DD8-084272A0095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Parts and virtual parts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sz="2000" dirty="0" smtClean="0"/>
              <a:t>What’s the difference?</a:t>
            </a:r>
          </a:p>
          <a:p>
            <a:r>
              <a:rPr lang="en-GB" sz="2000" dirty="0" smtClean="0"/>
              <a:t>Parts are descriptions of genetic features</a:t>
            </a:r>
          </a:p>
          <a:p>
            <a:r>
              <a:rPr lang="en-GB" sz="2000" dirty="0" smtClean="0"/>
              <a:t>Virtual parts also include </a:t>
            </a:r>
            <a:r>
              <a:rPr lang="en-GB" sz="2000" dirty="0" err="1" smtClean="0"/>
              <a:t>simulatable</a:t>
            </a:r>
            <a:r>
              <a:rPr lang="en-GB" sz="2000" dirty="0" smtClean="0"/>
              <a:t> models </a:t>
            </a:r>
            <a:endParaRPr lang="en-US" sz="20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0ADD4-FE48-4881-8C47-172FD770BCF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667000"/>
            <a:ext cx="7143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124200"/>
            <a:ext cx="762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5257800" cy="297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pitchFamily="34" charset="-128"/>
              </a:rPr>
              <a:t>A repository of standard virtual parts (SVPs) for synthetic biology</a:t>
            </a:r>
          </a:p>
        </p:txBody>
      </p:sp>
      <p:sp>
        <p:nvSpPr>
          <p:cNvPr id="14339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764991D-2CCE-420F-BF9A-437D5BA348E8}" type="slidenum">
              <a:rPr lang="en-GB" sz="1400"/>
              <a:pPr algn="r"/>
              <a:t>4</a:t>
            </a:fld>
            <a:endParaRPr lang="en-GB" sz="1400"/>
          </a:p>
        </p:txBody>
      </p:sp>
      <p:pic>
        <p:nvPicPr>
          <p:cNvPr id="9" name="Picture 9" descr="Coolingetal_Figure2_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00" y="1600200"/>
            <a:ext cx="35814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63688" y="5661248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Cooling </a:t>
            </a:r>
            <a:r>
              <a:rPr lang="en-US" sz="1000" i="1" dirty="0"/>
              <a:t>et al</a:t>
            </a:r>
            <a:r>
              <a:rPr lang="en-US" sz="1000" dirty="0"/>
              <a:t>., 2009. Standard Virtual Biological Parts: A Repository of Modular Modeling Components for Synthetic Biology : </a:t>
            </a:r>
            <a:r>
              <a:rPr lang="en-US" sz="1000" i="1" dirty="0"/>
              <a:t>Bioinformatics</a:t>
            </a:r>
            <a:r>
              <a:rPr lang="en-US" sz="1000" dirty="0"/>
              <a:t>, </a:t>
            </a:r>
            <a:r>
              <a:rPr lang="en-US" sz="1000" dirty="0" smtClean="0"/>
              <a:t>2010, 26:925-931</a:t>
            </a:r>
            <a:endParaRPr lang="en-US" sz="1000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76400"/>
            <a:ext cx="914400" cy="44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6" descr="The Bioengineering Institute logo.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122751"/>
            <a:ext cx="17526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50812"/>
            <a:ext cx="7102475" cy="1144588"/>
          </a:xfrm>
          <a:ln/>
        </p:spPr>
        <p:txBody>
          <a:bodyPr lIns="90000" tIns="45000" rIns="90000" bIns="45000" anchor="t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Integrating and mining multiple databases for parts data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5029200"/>
            <a:ext cx="838200" cy="7567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512" y="1743075"/>
            <a:ext cx="1466850" cy="417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1182688" cy="960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5105400"/>
            <a:ext cx="2662238" cy="2274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28600" y="2514600"/>
            <a:ext cx="1749425" cy="736600"/>
          </a:xfrm>
          <a:prstGeom prst="rect">
            <a:avLst/>
          </a:prstGeom>
          <a:blipFill dpi="0" rotWithShape="0">
            <a:blip r:embed="rId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90000" tIns="60876" rIns="90000" bIns="45000" anchor="ctr" anchorCtr="1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</a:rPr>
              <a:t>Gene Ontology</a:t>
            </a: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352800"/>
            <a:ext cx="1166812" cy="1054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1546338"/>
            <a:ext cx="946150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22587" y="2879725"/>
            <a:ext cx="884238" cy="135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1981200" y="2895600"/>
            <a:ext cx="720725" cy="360363"/>
          </a:xfrm>
          <a:prstGeom prst="notchedRightArrow">
            <a:avLst>
              <a:gd name="adj1" fmla="val 50852"/>
              <a:gd name="adj2" fmla="val 4488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 rot="18600000" flipH="1">
            <a:off x="3438301" y="2345291"/>
            <a:ext cx="720725" cy="360363"/>
          </a:xfrm>
          <a:prstGeom prst="notchedRightArrow">
            <a:avLst>
              <a:gd name="adj1" fmla="val 50852"/>
              <a:gd name="adj2" fmla="val 5177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 rot="13200000" flipH="1">
            <a:off x="2400300" y="2351088"/>
            <a:ext cx="720725" cy="360362"/>
          </a:xfrm>
          <a:prstGeom prst="notchedRightArrow">
            <a:avLst>
              <a:gd name="adj1" fmla="val 50852"/>
              <a:gd name="adj2" fmla="val 5177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 rot="7740000" flipH="1">
            <a:off x="2196306" y="4352131"/>
            <a:ext cx="720725" cy="360363"/>
          </a:xfrm>
          <a:prstGeom prst="notchedRightArrow">
            <a:avLst>
              <a:gd name="adj1" fmla="val 50852"/>
              <a:gd name="adj2" fmla="val 5177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 rot="2520000" flipH="1">
            <a:off x="3380804" y="4538249"/>
            <a:ext cx="720725" cy="360362"/>
          </a:xfrm>
          <a:prstGeom prst="notchedRightArrow">
            <a:avLst>
              <a:gd name="adj1" fmla="val 50852"/>
              <a:gd name="adj2" fmla="val 5177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1981200" y="3505200"/>
            <a:ext cx="720725" cy="360363"/>
          </a:xfrm>
          <a:prstGeom prst="notchedRightArrow">
            <a:avLst>
              <a:gd name="adj1" fmla="val 50852"/>
              <a:gd name="adj2" fmla="val 4488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19601" y="2971800"/>
            <a:ext cx="1742252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3886200" y="3352800"/>
            <a:ext cx="457199" cy="228600"/>
          </a:xfrm>
          <a:prstGeom prst="notchedRightArrow">
            <a:avLst>
              <a:gd name="adj1" fmla="val 50852"/>
              <a:gd name="adj2" fmla="val 4488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722650" y="35814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ONDEX</a:t>
            </a:r>
            <a:endParaRPr lang="en-GB" dirty="0"/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6248400" y="3352800"/>
            <a:ext cx="457199" cy="228600"/>
          </a:xfrm>
          <a:prstGeom prst="notchedRightArrow">
            <a:avLst>
              <a:gd name="adj1" fmla="val 50852"/>
              <a:gd name="adj2" fmla="val 4488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1752600"/>
            <a:ext cx="204542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00800" y="3886200"/>
            <a:ext cx="2438399" cy="18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2569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err="1" smtClean="0"/>
              <a:t>BacilloBricks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http://atgc-eidos.appspot.com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DC5C9C-4565-4DE3-9DD8-084272A0095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Picture 5" descr="bacillo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27" y="1638300"/>
            <a:ext cx="5897547" cy="443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SVP in SBOL 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DC5C9C-4565-4DE3-9DD8-084272A0095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" name="Picture 5" descr="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644"/>
            <a:ext cx="9144000" cy="384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D090CE-08B0-479D-8598-0EF3CE5FACA1}" type="slidenum">
              <a:rPr lang="en-GB"/>
              <a:pPr/>
              <a:t>8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3200" b="0" i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Virtual parts can be assembled to produce a </a:t>
            </a:r>
            <a:r>
              <a:rPr lang="en-GB" sz="3200" b="0" i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simulatable</a:t>
            </a:r>
            <a:r>
              <a:rPr lang="en-GB" sz="3200" b="0" i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model of the </a:t>
            </a:r>
            <a:r>
              <a:rPr lang="en-GB" sz="3200" b="0" i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</a:t>
            </a:r>
            <a:r>
              <a:rPr lang="en-GB" sz="3200" b="0" i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15364" name="TextBox 8"/>
          <p:cNvSpPr txBox="1">
            <a:spLocks noChangeArrowheads="1"/>
          </p:cNvSpPr>
          <p:nvPr/>
        </p:nvSpPr>
        <p:spPr bwMode="auto">
          <a:xfrm>
            <a:off x="4191000" y="502920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Does our design behave as we </a:t>
            </a:r>
            <a:r>
              <a:rPr lang="en-GB" dirty="0" smtClean="0"/>
              <a:t>wished?</a:t>
            </a:r>
            <a:endParaRPr lang="en-GB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524000"/>
            <a:ext cx="2362200" cy="175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676400"/>
            <a:ext cx="2771775" cy="188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733800"/>
            <a:ext cx="3429000" cy="189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828800"/>
            <a:ext cx="2819400" cy="206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E:\Spain2009\workflow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114800"/>
            <a:ext cx="4533900" cy="8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3810000"/>
            <a:ext cx="758152" cy="4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4648200"/>
            <a:ext cx="870749" cy="4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owchart: Magnetic Disk 13"/>
          <p:cNvSpPr/>
          <p:nvPr/>
        </p:nvSpPr>
        <p:spPr bwMode="auto">
          <a:xfrm>
            <a:off x="4648200" y="3581400"/>
            <a:ext cx="537963" cy="36031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5" name="Straight Arrow Connector 11"/>
          <p:cNvCxnSpPr>
            <a:cxnSpLocks noChangeShapeType="1"/>
          </p:cNvCxnSpPr>
          <p:nvPr/>
        </p:nvCxnSpPr>
        <p:spPr bwMode="auto">
          <a:xfrm>
            <a:off x="5105400" y="3886200"/>
            <a:ext cx="300258" cy="2402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BacilloBricks</a:t>
            </a:r>
            <a:r>
              <a:rPr lang="en-GB" dirty="0" smtClean="0"/>
              <a:t> is a repository of parts models for </a:t>
            </a:r>
            <a:r>
              <a:rPr lang="en-GB" i="1" dirty="0" smtClean="0"/>
              <a:t>B. </a:t>
            </a:r>
            <a:r>
              <a:rPr lang="en-GB" i="1" dirty="0" err="1" smtClean="0"/>
              <a:t>Subtilis</a:t>
            </a:r>
            <a:endParaRPr lang="en-GB" i="1" dirty="0" smtClean="0"/>
          </a:p>
          <a:p>
            <a:pPr lvl="1"/>
            <a:r>
              <a:rPr lang="en-GB" dirty="0" smtClean="0"/>
              <a:t>Informed by data integration</a:t>
            </a:r>
          </a:p>
          <a:p>
            <a:pPr lvl="1"/>
            <a:r>
              <a:rPr lang="en-GB" dirty="0" smtClean="0"/>
              <a:t>Extensible to other species</a:t>
            </a:r>
          </a:p>
          <a:p>
            <a:pPr lvl="1"/>
            <a:r>
              <a:rPr lang="en-GB" dirty="0" smtClean="0"/>
              <a:t>Currently supports </a:t>
            </a:r>
            <a:r>
              <a:rPr lang="en-GB" dirty="0" err="1" smtClean="0"/>
              <a:t>CellML</a:t>
            </a:r>
            <a:r>
              <a:rPr lang="en-GB" dirty="0" smtClean="0"/>
              <a:t>, SBML, XML and SBOL </a:t>
            </a:r>
          </a:p>
          <a:p>
            <a:r>
              <a:rPr lang="en-GB" dirty="0" smtClean="0"/>
              <a:t>SVPs can be composed to form </a:t>
            </a:r>
            <a:r>
              <a:rPr lang="en-GB" dirty="0" err="1" smtClean="0"/>
              <a:t>simulateable</a:t>
            </a:r>
            <a:r>
              <a:rPr lang="en-GB" dirty="0" smtClean="0"/>
              <a:t> models</a:t>
            </a:r>
          </a:p>
          <a:p>
            <a:r>
              <a:rPr lang="en-GB" dirty="0" smtClean="0"/>
              <a:t>Provides support for automated circuit design and evaluation</a:t>
            </a:r>
          </a:p>
          <a:p>
            <a:r>
              <a:rPr lang="en-GB" dirty="0" smtClean="0"/>
              <a:t>Computationally accessible</a:t>
            </a:r>
          </a:p>
          <a:p>
            <a:pPr lvl="1"/>
            <a:r>
              <a:rPr lang="en-GB" dirty="0" err="1" smtClean="0"/>
              <a:t>RESTful</a:t>
            </a:r>
            <a:r>
              <a:rPr lang="en-GB" dirty="0" smtClean="0"/>
              <a:t> interface</a:t>
            </a:r>
          </a:p>
          <a:p>
            <a:r>
              <a:rPr lang="en-GB" dirty="0" smtClean="0"/>
              <a:t>Looking for collaborators / users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140B00-38FC-4D62-A54C-040AF6C6621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J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e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J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377</TotalTime>
  <Words>664</Words>
  <Application>Microsoft Office PowerPoint</Application>
  <PresentationFormat>On-screen Show (4:3)</PresentationFormat>
  <Paragraphs>84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A Repository of Standard Virtual Parts for Bacillus subtilis</vt:lpstr>
      <vt:lpstr>Motivation</vt:lpstr>
      <vt:lpstr>Parts and virtual parts</vt:lpstr>
      <vt:lpstr>A repository of standard virtual parts (SVPs) for synthetic biology</vt:lpstr>
      <vt:lpstr>Integrating and mining multiple databases for parts data</vt:lpstr>
      <vt:lpstr>BacilloBricks http://atgc-eidos.appspot.com</vt:lpstr>
      <vt:lpstr>An SVP in SBOL format</vt:lpstr>
      <vt:lpstr>Slide 8</vt:lpstr>
      <vt:lpstr>Conclusions</vt:lpstr>
      <vt:lpstr>Acknowledgements</vt:lpstr>
    </vt:vector>
  </TitlesOfParts>
  <Company>Newcastle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Repository of Standard Virtual Parts for Bacillus subtilis</dc:title>
  <dc:creator>Jen</dc:creator>
  <cp:lastModifiedBy>Jen</cp:lastModifiedBy>
  <cp:revision>17</cp:revision>
  <cp:lastPrinted>2000-03-09T23:35:34Z</cp:lastPrinted>
  <dcterms:created xsi:type="dcterms:W3CDTF">2012-06-04T17:51:33Z</dcterms:created>
  <dcterms:modified xsi:type="dcterms:W3CDTF">2012-06-05T00:09:09Z</dcterms:modified>
</cp:coreProperties>
</file>