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2CB8-85D0-41ED-B95B-365A26A7A443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6E9F-AAAD-4D70-94C5-E2643DA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gpie.goldbrick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rtsregistry.org/Main_Page" TargetMode="External"/><Relationship Id="rId5" Type="http://schemas.openxmlformats.org/officeDocument/2006/relationships/hyperlink" Target="http://convert.sbols.org/biobrick/BBa_T9002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Serialization and use of SBOL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Michal Galdzicki</a:t>
            </a:r>
          </a:p>
          <a:p>
            <a:r>
              <a:rPr lang="en-US" dirty="0" smtClean="0"/>
              <a:t>SBOL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June 5, 2012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2209800" y="304800"/>
            <a:ext cx="4343400" cy="2209800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SBOL in Action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09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Prototype Interfaces of integrated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MAGPIE</a:t>
            </a:r>
          </a:p>
          <a:p>
            <a:pPr lvl="1"/>
            <a:r>
              <a:rPr lang="en-US" dirty="0" smtClean="0"/>
              <a:t>Browse collection</a:t>
            </a:r>
          </a:p>
          <a:p>
            <a:pPr lvl="1"/>
            <a:r>
              <a:rPr lang="en-US" dirty="0" smtClean="0"/>
              <a:t>From distributed knowledgebase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WikiDust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Build query</a:t>
            </a:r>
          </a:p>
          <a:p>
            <a:pPr lvl="1"/>
            <a:r>
              <a:rPr lang="en-US" dirty="0" smtClean="0"/>
              <a:t>Retrieve components for design</a:t>
            </a:r>
          </a:p>
          <a:p>
            <a:pPr lvl="1"/>
            <a:endParaRPr lang="en-US" dirty="0" smtClean="0"/>
          </a:p>
        </p:txBody>
      </p:sp>
      <p:sp>
        <p:nvSpPr>
          <p:cNvPr id="4" name="Explosion 2 3"/>
          <p:cNvSpPr/>
          <p:nvPr/>
        </p:nvSpPr>
        <p:spPr>
          <a:xfrm>
            <a:off x="6172200" y="1905000"/>
            <a:ext cx="1905000" cy="1131332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Explosion 2 4"/>
          <p:cNvSpPr/>
          <p:nvPr/>
        </p:nvSpPr>
        <p:spPr>
          <a:xfrm>
            <a:off x="6096000" y="3962400"/>
            <a:ext cx="1905000" cy="1131332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3244334"/>
            <a:ext cx="298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http://magpie.goldbricks.org/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6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SBOL; Use SBOL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</a:t>
            </a:r>
            <a:r>
              <a:rPr lang="en-US" dirty="0" smtClean="0"/>
              <a:t> Provide </a:t>
            </a:r>
            <a:r>
              <a:rPr lang="en-US" dirty="0"/>
              <a:t>information from a parts registry in SBOL RDF/XML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Converter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/>
              <a:t> Distributed repositories project</a:t>
            </a:r>
          </a:p>
          <a:p>
            <a:pPr lvl="1"/>
            <a:r>
              <a:rPr lang="en-US" dirty="0" smtClean="0"/>
              <a:t>Prototypes of retrieval interfaces</a:t>
            </a:r>
          </a:p>
          <a:p>
            <a:pPr lvl="2"/>
            <a:r>
              <a:rPr lang="en-US" dirty="0" err="1" smtClean="0"/>
              <a:t>WikiDust</a:t>
            </a:r>
            <a:endParaRPr lang="en-US" dirty="0" smtClean="0"/>
          </a:p>
          <a:p>
            <a:pPr lvl="2"/>
            <a:r>
              <a:rPr lang="en-US" dirty="0" smtClean="0"/>
              <a:t>Magpie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Converter</a:t>
            </a:r>
            <a:endParaRPr lang="en-US" dirty="0"/>
          </a:p>
        </p:txBody>
      </p:sp>
      <p:pic>
        <p:nvPicPr>
          <p:cNvPr id="1026" name="Picture 2" descr="v1.0.9 is the v1.1.0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46141"/>
            <a:ext cx="2131012" cy="22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4"/>
          <a:stretch/>
        </p:blipFill>
        <p:spPr bwMode="auto">
          <a:xfrm rot="16200000">
            <a:off x="-744963" y="1533497"/>
            <a:ext cx="29377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52600" y="1295400"/>
            <a:ext cx="609600" cy="1219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328826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866" y="3288268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67003"/>
            <a:ext cx="2085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74436" y="914400"/>
            <a:ext cx="150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SBOL Core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5904980" y="1306286"/>
            <a:ext cx="609600" cy="1219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1863" y="328826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86528" y="3288268"/>
            <a:ext cx="83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SBOL</a:t>
            </a:r>
          </a:p>
          <a:p>
            <a:pPr algn="ctr"/>
            <a:r>
              <a:rPr lang="en-US" b="1" dirty="0" smtClean="0"/>
              <a:t>format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0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Converter</a:t>
            </a:r>
            <a:endParaRPr lang="en-US" dirty="0"/>
          </a:p>
        </p:txBody>
      </p:sp>
      <p:pic>
        <p:nvPicPr>
          <p:cNvPr id="1026" name="Picture 2" descr="v1.0.9 is the v1.1.0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46141"/>
            <a:ext cx="2131012" cy="22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4"/>
          <a:stretch/>
        </p:blipFill>
        <p:spPr bwMode="auto">
          <a:xfrm rot="16200000">
            <a:off x="-744963" y="1533497"/>
            <a:ext cx="29377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52600" y="1295400"/>
            <a:ext cx="609600" cy="1219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328826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866" y="3288268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67003"/>
            <a:ext cx="2085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74436" y="914400"/>
            <a:ext cx="150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SBOL Core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5904980" y="1306286"/>
            <a:ext cx="609600" cy="1219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1863" y="328826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86528" y="32882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7200" y="4495800"/>
            <a:ext cx="6145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http://convert.sbols.org/biobrick/BBa_T9002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591" y="4158734"/>
            <a:ext cx="10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5193268"/>
            <a:ext cx="114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Response: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1" y="5558135"/>
            <a:ext cx="365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SBOL Format Document</a:t>
            </a:r>
            <a:endParaRPr lang="en-US" sz="2400" dirty="0"/>
          </a:p>
        </p:txBody>
      </p:sp>
      <p:sp>
        <p:nvSpPr>
          <p:cNvPr id="14" name="Explosion 2 13"/>
          <p:cNvSpPr/>
          <p:nvPr/>
        </p:nvSpPr>
        <p:spPr>
          <a:xfrm>
            <a:off x="5715000" y="5007233"/>
            <a:ext cx="3429000" cy="1664732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284707" y="6302633"/>
            <a:ext cx="3548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http://partsregistry.org/Main_Page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09"/>
            <a:ext cx="9144000" cy="65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28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namespaces</a:t>
            </a:r>
          </a:p>
          <a:p>
            <a:pPr lvl="1"/>
            <a:r>
              <a:rPr lang="en-US" dirty="0" smtClean="0"/>
              <a:t>Language and Data namespaces</a:t>
            </a:r>
          </a:p>
          <a:p>
            <a:pPr lvl="1"/>
            <a:r>
              <a:rPr lang="en-US" dirty="0" smtClean="0"/>
              <a:t>Registry part namespace</a:t>
            </a:r>
          </a:p>
          <a:p>
            <a:pPr lvl="2"/>
            <a:r>
              <a:rPr lang="en-US" dirty="0" err="1" smtClean="0"/>
              <a:t>xmlns:prp</a:t>
            </a:r>
            <a:r>
              <a:rPr lang="en-US" dirty="0" smtClean="0"/>
              <a:t>="http://partsregistry.org/part/"</a:t>
            </a:r>
          </a:p>
          <a:p>
            <a:r>
              <a:rPr lang="en-US" dirty="0" smtClean="0"/>
              <a:t>Define Data Mappings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types to Sequence </a:t>
            </a:r>
            <a:r>
              <a:rPr lang="en-US" dirty="0" smtClean="0"/>
              <a:t>Ontology</a:t>
            </a:r>
          </a:p>
          <a:p>
            <a:pPr lvl="1"/>
            <a:r>
              <a:rPr lang="en-US" b="1" dirty="0" smtClean="0"/>
              <a:t>Understand the Data Mappings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658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data specific semantics - </a:t>
            </a:r>
            <a:r>
              <a:rPr lang="en-US" b="1" dirty="0" smtClean="0"/>
              <a:t>Heuristic solutions </a:t>
            </a:r>
            <a:r>
              <a:rPr lang="en-US" dirty="0" smtClean="0"/>
              <a:t>for Data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:name</a:t>
            </a:r>
            <a:r>
              <a:rPr lang="en-US" dirty="0" smtClean="0"/>
              <a:t> of DC - </a:t>
            </a:r>
            <a:r>
              <a:rPr lang="en-US" i="1" dirty="0" smtClean="0"/>
              <a:t>part</a:t>
            </a:r>
            <a:r>
              <a:rPr lang="en-US" dirty="0" smtClean="0"/>
              <a:t> or </a:t>
            </a:r>
            <a:r>
              <a:rPr lang="en-US" i="1" dirty="0" smtClean="0"/>
              <a:t>subpart</a:t>
            </a:r>
            <a:r>
              <a:rPr lang="en-US" dirty="0" smtClean="0"/>
              <a:t> </a:t>
            </a:r>
            <a:r>
              <a:rPr lang="en-US" b="1" dirty="0" smtClean="0"/>
              <a:t>p:nickname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if it exists, else </a:t>
            </a:r>
            <a:r>
              <a:rPr lang="en-US" b="1" dirty="0" smtClean="0"/>
              <a:t>p:part_short_name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 the Part ID without the </a:t>
            </a:r>
            <a:r>
              <a:rPr lang="en-US" dirty="0" err="1" smtClean="0"/>
              <a:t>BBa</a:t>
            </a:r>
            <a:r>
              <a:rPr lang="en-US" dirty="0" smtClean="0"/>
              <a:t>_).</a:t>
            </a:r>
          </a:p>
          <a:p>
            <a:pPr lvl="1"/>
            <a:r>
              <a:rPr lang="en-US" i="1" dirty="0" smtClean="0"/>
              <a:t>Messy reality… Non standard “features”</a:t>
            </a:r>
          </a:p>
          <a:p>
            <a:pPr lvl="2"/>
            <a:r>
              <a:rPr lang="en-US" i="1" dirty="0" smtClean="0"/>
              <a:t>Features</a:t>
            </a:r>
            <a:r>
              <a:rPr lang="en-US" dirty="0" smtClean="0"/>
              <a:t> have a "</a:t>
            </a:r>
            <a:r>
              <a:rPr lang="en-US" b="1" dirty="0" smtClean="0"/>
              <a:t>title</a:t>
            </a:r>
            <a:r>
              <a:rPr lang="en-US" dirty="0" smtClean="0"/>
              <a:t>" which can have a </a:t>
            </a:r>
            <a:r>
              <a:rPr lang="en-US" dirty="0" err="1" smtClean="0"/>
              <a:t>BBa</a:t>
            </a:r>
            <a:r>
              <a:rPr lang="en-US" dirty="0" smtClean="0"/>
              <a:t>_ name or a </a:t>
            </a:r>
            <a:r>
              <a:rPr lang="en-US" dirty="0" err="1" smtClean="0"/>
              <a:t>displayId</a:t>
            </a:r>
            <a:r>
              <a:rPr lang="en-US" dirty="0" smtClean="0"/>
              <a:t>. </a:t>
            </a:r>
          </a:p>
          <a:p>
            <a:pPr lvl="2"/>
            <a:r>
              <a:rPr lang="en-US" dirty="0"/>
              <a:t>When parsing features I distinguish between the features which were already declared from a subpart </a:t>
            </a:r>
            <a:r>
              <a:rPr lang="en-US" dirty="0" smtClean="0"/>
              <a:t>element. If the title is a </a:t>
            </a:r>
            <a:r>
              <a:rPr lang="en-US" dirty="0" err="1" smtClean="0"/>
              <a:t>BBa</a:t>
            </a:r>
            <a:r>
              <a:rPr lang="en-US" dirty="0" smtClean="0"/>
              <a:t>_ string this means its </a:t>
            </a:r>
            <a:r>
              <a:rPr lang="en-US" dirty="0" err="1" smtClean="0"/>
              <a:t>uri</a:t>
            </a:r>
            <a:r>
              <a:rPr lang="en-US" dirty="0" smtClean="0"/>
              <a:t> sometimes matches a previously parsed subpart.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570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Distributed Repositories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2057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SBPkb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7100" y="1905000"/>
            <a:ext cx="2057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Bacillo</a:t>
            </a:r>
            <a:r>
              <a:rPr lang="en-US" sz="2800" dirty="0" smtClean="0">
                <a:solidFill>
                  <a:schemeClr val="tx1"/>
                </a:solidFill>
              </a:rPr>
              <a:t> Bricks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905000"/>
            <a:ext cx="20574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+N Registries/ Repos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7029" y="2484955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BioBricks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46482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“Get” DNA components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3048000"/>
            <a:ext cx="1368387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5800" y="30480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81600" y="3200400"/>
            <a:ext cx="1752601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7016" y="326531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4509" y="32524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43100" y="330341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613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Repositories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2057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SBPkb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7100" y="1905000"/>
            <a:ext cx="2057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Bacillo</a:t>
            </a:r>
            <a:r>
              <a:rPr lang="en-US" sz="2800" dirty="0" smtClean="0">
                <a:solidFill>
                  <a:schemeClr val="tx1"/>
                </a:solidFill>
              </a:rPr>
              <a:t> Bricks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905000"/>
            <a:ext cx="20574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+N Registries/ Repos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7029" y="2484955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BioBricks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46482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“Get” DNA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0429" y="3276600"/>
            <a:ext cx="4214543" cy="1431429"/>
          </a:xfrm>
          <a:prstGeom prst="horizontalScroll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Choose an appropriate</a:t>
            </a:r>
          </a:p>
          <a:p>
            <a:pPr algn="ctr"/>
            <a:r>
              <a:rPr lang="en-US" sz="3200" dirty="0" smtClean="0"/>
              <a:t>architecture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00731" y="5421868"/>
            <a:ext cx="306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you “see” </a:t>
            </a:r>
            <a:r>
              <a:rPr lang="en-US" dirty="0" smtClean="0"/>
              <a:t>/ do </a:t>
            </a:r>
            <a:r>
              <a:rPr lang="en-US" dirty="0" smtClean="0"/>
              <a:t>here?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40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553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293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Serialization and use of SBOL</vt:lpstr>
      <vt:lpstr>Generate SBOL; Use SBOL </vt:lpstr>
      <vt:lpstr>Converter</vt:lpstr>
      <vt:lpstr>Converter</vt:lpstr>
      <vt:lpstr>SBOL Serialization</vt:lpstr>
      <vt:lpstr>Considerations for the converter</vt:lpstr>
      <vt:lpstr>Example of data specific semantics - Heuristic solutions for Data Mappings</vt:lpstr>
      <vt:lpstr>2. Distributed Repositories Project</vt:lpstr>
      <vt:lpstr>Distributed Repositories Project</vt:lpstr>
      <vt:lpstr>Prototype Interfaces of integrated 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mgaldzic</dc:creator>
  <cp:lastModifiedBy>mgaldzic</cp:lastModifiedBy>
  <cp:revision>29</cp:revision>
  <dcterms:created xsi:type="dcterms:W3CDTF">2012-06-04T17:48:28Z</dcterms:created>
  <dcterms:modified xsi:type="dcterms:W3CDTF">2012-06-05T08:35:54Z</dcterms:modified>
</cp:coreProperties>
</file>