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8" r:id="rId3"/>
    <p:sldId id="257" r:id="rId4"/>
    <p:sldId id="286" r:id="rId5"/>
    <p:sldId id="282" r:id="rId6"/>
    <p:sldId id="283" r:id="rId7"/>
    <p:sldId id="281" r:id="rId8"/>
    <p:sldId id="285" r:id="rId9"/>
    <p:sldId id="279" r:id="rId10"/>
    <p:sldId id="258" r:id="rId11"/>
    <p:sldId id="277" r:id="rId12"/>
    <p:sldId id="259" r:id="rId13"/>
    <p:sldId id="260" r:id="rId14"/>
    <p:sldId id="261" r:id="rId15"/>
    <p:sldId id="268" r:id="rId16"/>
    <p:sldId id="280" r:id="rId17"/>
    <p:sldId id="276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67" r:id="rId26"/>
    <p:sldId id="262" r:id="rId27"/>
    <p:sldId id="263" r:id="rId28"/>
    <p:sldId id="264" r:id="rId29"/>
    <p:sldId id="265" r:id="rId30"/>
    <p:sldId id="26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D9DC6-A452-4D7D-BDC2-309C700B88B2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59037-CA08-4FC9-B8C7-DE7636C47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29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sp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E923-0E2C-4EB9-8738-C94978A131D2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D1A8-CD41-4ADC-8486-85A35E8F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1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E923-0E2C-4EB9-8738-C94978A131D2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D1A8-CD41-4ADC-8486-85A35E8F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0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E923-0E2C-4EB9-8738-C94978A131D2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D1A8-CD41-4ADC-8486-85A35E8F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78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marL="742950" indent="-285750" rtl="0">
              <a:defRPr/>
            </a:lvl2pPr>
            <a:lvl3pPr marL="1143000" indent="-228600" rtl="0">
              <a:defRPr/>
            </a:lvl3pPr>
            <a:lvl4pPr marL="1600200" indent="-228600"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481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E923-0E2C-4EB9-8738-C94978A131D2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D1A8-CD41-4ADC-8486-85A35E8F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4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E923-0E2C-4EB9-8738-C94978A131D2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D1A8-CD41-4ADC-8486-85A35E8F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8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E923-0E2C-4EB9-8738-C94978A131D2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D1A8-CD41-4ADC-8486-85A35E8F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3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E923-0E2C-4EB9-8738-C94978A131D2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D1A8-CD41-4ADC-8486-85A35E8F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5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E923-0E2C-4EB9-8738-C94978A131D2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D1A8-CD41-4ADC-8486-85A35E8F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9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E923-0E2C-4EB9-8738-C94978A131D2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D1A8-CD41-4ADC-8486-85A35E8F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E923-0E2C-4EB9-8738-C94978A131D2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D1A8-CD41-4ADC-8486-85A35E8F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6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AE923-0E2C-4EB9-8738-C94978A131D2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2D1A8-CD41-4ADC-8486-85A35E8F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AE923-0E2C-4EB9-8738-C94978A131D2}" type="datetimeFigureOut">
              <a:rPr lang="en-US" smtClean="0"/>
              <a:t>6/4/2012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2D1A8-CD41-4ADC-8486-85A35E8FB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5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hyperlink" Target="http://www.hgvs.org/mutnomen/recs-DNA.html" TargetMode="Externa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7.xml"/><Relationship Id="rId7" Type="http://schemas.openxmlformats.org/officeDocument/2006/relationships/image" Target="../media/image5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tags" Target="../tags/tag35.xml"/><Relationship Id="rId18" Type="http://schemas.openxmlformats.org/officeDocument/2006/relationships/tags" Target="../tags/tag40.xml"/><Relationship Id="rId3" Type="http://schemas.openxmlformats.org/officeDocument/2006/relationships/tags" Target="../tags/tag25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tags" Target="../tags/tag39.xml"/><Relationship Id="rId2" Type="http://schemas.openxmlformats.org/officeDocument/2006/relationships/tags" Target="../tags/tag24.xml"/><Relationship Id="rId16" Type="http://schemas.openxmlformats.org/officeDocument/2006/relationships/tags" Target="../tags/tag38.xml"/><Relationship Id="rId20" Type="http://schemas.openxmlformats.org/officeDocument/2006/relationships/tags" Target="../tags/tag42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5" Type="http://schemas.openxmlformats.org/officeDocument/2006/relationships/tags" Target="../tags/tag37.xml"/><Relationship Id="rId10" Type="http://schemas.openxmlformats.org/officeDocument/2006/relationships/tags" Target="../tags/tag32.xml"/><Relationship Id="rId19" Type="http://schemas.openxmlformats.org/officeDocument/2006/relationships/tags" Target="../tags/tag41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tags" Target="../tags/tag3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4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tags" Target="../tags/tag62.xml"/><Relationship Id="rId18" Type="http://schemas.openxmlformats.org/officeDocument/2006/relationships/tags" Target="../tags/tag67.xml"/><Relationship Id="rId3" Type="http://schemas.openxmlformats.org/officeDocument/2006/relationships/tags" Target="../tags/tag52.xml"/><Relationship Id="rId21" Type="http://schemas.openxmlformats.org/officeDocument/2006/relationships/tags" Target="../tags/tag70.xml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17" Type="http://schemas.openxmlformats.org/officeDocument/2006/relationships/tags" Target="../tags/tag66.xml"/><Relationship Id="rId2" Type="http://schemas.openxmlformats.org/officeDocument/2006/relationships/tags" Target="../tags/tag51.xml"/><Relationship Id="rId16" Type="http://schemas.openxmlformats.org/officeDocument/2006/relationships/tags" Target="../tags/tag65.xml"/><Relationship Id="rId20" Type="http://schemas.openxmlformats.org/officeDocument/2006/relationships/tags" Target="../tags/tag69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54.xml"/><Relationship Id="rId15" Type="http://schemas.openxmlformats.org/officeDocument/2006/relationships/tags" Target="../tags/tag64.xml"/><Relationship Id="rId23" Type="http://schemas.openxmlformats.org/officeDocument/2006/relationships/tags" Target="../tags/tag72.xml"/><Relationship Id="rId10" Type="http://schemas.openxmlformats.org/officeDocument/2006/relationships/tags" Target="../tags/tag59.xml"/><Relationship Id="rId19" Type="http://schemas.openxmlformats.org/officeDocument/2006/relationships/tags" Target="../tags/tag68.xml"/><Relationship Id="rId4" Type="http://schemas.openxmlformats.org/officeDocument/2006/relationships/tags" Target="../tags/tag53.xml"/><Relationship Id="rId9" Type="http://schemas.openxmlformats.org/officeDocument/2006/relationships/tags" Target="../tags/tag58.xml"/><Relationship Id="rId14" Type="http://schemas.openxmlformats.org/officeDocument/2006/relationships/tags" Target="../tags/tag63.xml"/><Relationship Id="rId22" Type="http://schemas.openxmlformats.org/officeDocument/2006/relationships/tags" Target="../tags/tag7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18" Type="http://schemas.openxmlformats.org/officeDocument/2006/relationships/tags" Target="../tags/tag90.xml"/><Relationship Id="rId3" Type="http://schemas.openxmlformats.org/officeDocument/2006/relationships/tags" Target="../tags/tag75.xml"/><Relationship Id="rId21" Type="http://schemas.openxmlformats.org/officeDocument/2006/relationships/tags" Target="../tags/tag93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tags" Target="../tags/tag89.xml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20" Type="http://schemas.openxmlformats.org/officeDocument/2006/relationships/tags" Target="../tags/tag92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77.xml"/><Relationship Id="rId15" Type="http://schemas.openxmlformats.org/officeDocument/2006/relationships/tags" Target="../tags/tag87.xml"/><Relationship Id="rId23" Type="http://schemas.openxmlformats.org/officeDocument/2006/relationships/tags" Target="../tags/tag95.xml"/><Relationship Id="rId10" Type="http://schemas.openxmlformats.org/officeDocument/2006/relationships/tags" Target="../tags/tag82.xml"/><Relationship Id="rId19" Type="http://schemas.openxmlformats.org/officeDocument/2006/relationships/tags" Target="../tags/tag91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Relationship Id="rId22" Type="http://schemas.openxmlformats.org/officeDocument/2006/relationships/tags" Target="../tags/tag94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tags" Target="../tags/tag108.xml"/><Relationship Id="rId18" Type="http://schemas.openxmlformats.org/officeDocument/2006/relationships/tags" Target="../tags/tag113.xml"/><Relationship Id="rId26" Type="http://schemas.openxmlformats.org/officeDocument/2006/relationships/tags" Target="../tags/tag121.xml"/><Relationship Id="rId39" Type="http://schemas.openxmlformats.org/officeDocument/2006/relationships/tags" Target="../tags/tag134.xml"/><Relationship Id="rId21" Type="http://schemas.openxmlformats.org/officeDocument/2006/relationships/tags" Target="../tags/tag116.xml"/><Relationship Id="rId34" Type="http://schemas.openxmlformats.org/officeDocument/2006/relationships/tags" Target="../tags/tag129.xml"/><Relationship Id="rId42" Type="http://schemas.openxmlformats.org/officeDocument/2006/relationships/tags" Target="../tags/tag137.xml"/><Relationship Id="rId47" Type="http://schemas.openxmlformats.org/officeDocument/2006/relationships/tags" Target="../tags/tag142.xml"/><Relationship Id="rId50" Type="http://schemas.openxmlformats.org/officeDocument/2006/relationships/tags" Target="../tags/tag145.xml"/><Relationship Id="rId55" Type="http://schemas.openxmlformats.org/officeDocument/2006/relationships/tags" Target="../tags/tag150.xml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tags" Target="../tags/tag112.xml"/><Relationship Id="rId25" Type="http://schemas.openxmlformats.org/officeDocument/2006/relationships/tags" Target="../tags/tag120.xml"/><Relationship Id="rId33" Type="http://schemas.openxmlformats.org/officeDocument/2006/relationships/tags" Target="../tags/tag128.xml"/><Relationship Id="rId38" Type="http://schemas.openxmlformats.org/officeDocument/2006/relationships/tags" Target="../tags/tag133.xml"/><Relationship Id="rId46" Type="http://schemas.openxmlformats.org/officeDocument/2006/relationships/tags" Target="../tags/tag141.xml"/><Relationship Id="rId2" Type="http://schemas.openxmlformats.org/officeDocument/2006/relationships/tags" Target="../tags/tag97.xml"/><Relationship Id="rId16" Type="http://schemas.openxmlformats.org/officeDocument/2006/relationships/tags" Target="../tags/tag111.xml"/><Relationship Id="rId20" Type="http://schemas.openxmlformats.org/officeDocument/2006/relationships/tags" Target="../tags/tag115.xml"/><Relationship Id="rId29" Type="http://schemas.openxmlformats.org/officeDocument/2006/relationships/tags" Target="../tags/tag124.xml"/><Relationship Id="rId41" Type="http://schemas.openxmlformats.org/officeDocument/2006/relationships/tags" Target="../tags/tag136.xml"/><Relationship Id="rId54" Type="http://schemas.openxmlformats.org/officeDocument/2006/relationships/tags" Target="../tags/tag149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24" Type="http://schemas.openxmlformats.org/officeDocument/2006/relationships/tags" Target="../tags/tag119.xml"/><Relationship Id="rId32" Type="http://schemas.openxmlformats.org/officeDocument/2006/relationships/tags" Target="../tags/tag127.xml"/><Relationship Id="rId37" Type="http://schemas.openxmlformats.org/officeDocument/2006/relationships/tags" Target="../tags/tag132.xml"/><Relationship Id="rId40" Type="http://schemas.openxmlformats.org/officeDocument/2006/relationships/tags" Target="../tags/tag135.xml"/><Relationship Id="rId45" Type="http://schemas.openxmlformats.org/officeDocument/2006/relationships/tags" Target="../tags/tag140.xml"/><Relationship Id="rId53" Type="http://schemas.openxmlformats.org/officeDocument/2006/relationships/tags" Target="../tags/tag148.xml"/><Relationship Id="rId5" Type="http://schemas.openxmlformats.org/officeDocument/2006/relationships/tags" Target="../tags/tag100.xml"/><Relationship Id="rId15" Type="http://schemas.openxmlformats.org/officeDocument/2006/relationships/tags" Target="../tags/tag110.xml"/><Relationship Id="rId23" Type="http://schemas.openxmlformats.org/officeDocument/2006/relationships/tags" Target="../tags/tag118.xml"/><Relationship Id="rId28" Type="http://schemas.openxmlformats.org/officeDocument/2006/relationships/tags" Target="../tags/tag123.xml"/><Relationship Id="rId36" Type="http://schemas.openxmlformats.org/officeDocument/2006/relationships/tags" Target="../tags/tag131.xml"/><Relationship Id="rId49" Type="http://schemas.openxmlformats.org/officeDocument/2006/relationships/tags" Target="../tags/tag144.xml"/><Relationship Id="rId10" Type="http://schemas.openxmlformats.org/officeDocument/2006/relationships/tags" Target="../tags/tag105.xml"/><Relationship Id="rId19" Type="http://schemas.openxmlformats.org/officeDocument/2006/relationships/tags" Target="../tags/tag114.xml"/><Relationship Id="rId31" Type="http://schemas.openxmlformats.org/officeDocument/2006/relationships/tags" Target="../tags/tag126.xml"/><Relationship Id="rId44" Type="http://schemas.openxmlformats.org/officeDocument/2006/relationships/tags" Target="../tags/tag139.xml"/><Relationship Id="rId52" Type="http://schemas.openxmlformats.org/officeDocument/2006/relationships/tags" Target="../tags/tag147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tags" Target="../tags/tag109.xml"/><Relationship Id="rId22" Type="http://schemas.openxmlformats.org/officeDocument/2006/relationships/tags" Target="../tags/tag117.xml"/><Relationship Id="rId27" Type="http://schemas.openxmlformats.org/officeDocument/2006/relationships/tags" Target="../tags/tag122.xml"/><Relationship Id="rId30" Type="http://schemas.openxmlformats.org/officeDocument/2006/relationships/tags" Target="../tags/tag125.xml"/><Relationship Id="rId35" Type="http://schemas.openxmlformats.org/officeDocument/2006/relationships/tags" Target="../tags/tag130.xml"/><Relationship Id="rId43" Type="http://schemas.openxmlformats.org/officeDocument/2006/relationships/tags" Target="../tags/tag138.xml"/><Relationship Id="rId48" Type="http://schemas.openxmlformats.org/officeDocument/2006/relationships/tags" Target="../tags/tag143.xml"/><Relationship Id="rId56" Type="http://schemas.openxmlformats.org/officeDocument/2006/relationships/slideLayout" Target="../slideLayouts/slideLayout2.xml"/><Relationship Id="rId8" Type="http://schemas.openxmlformats.org/officeDocument/2006/relationships/tags" Target="../tags/tag103.xml"/><Relationship Id="rId51" Type="http://schemas.openxmlformats.org/officeDocument/2006/relationships/tags" Target="../tags/tag146.xml"/><Relationship Id="rId3" Type="http://schemas.openxmlformats.org/officeDocument/2006/relationships/tags" Target="../tags/tag9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58.xml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52.xml"/><Relationship Id="rId1" Type="http://schemas.openxmlformats.org/officeDocument/2006/relationships/tags" Target="../tags/tag151.xml"/><Relationship Id="rId6" Type="http://schemas.openxmlformats.org/officeDocument/2006/relationships/tags" Target="../tags/tag156.xml"/><Relationship Id="rId11" Type="http://schemas.openxmlformats.org/officeDocument/2006/relationships/tags" Target="../tags/tag161.xml"/><Relationship Id="rId5" Type="http://schemas.openxmlformats.org/officeDocument/2006/relationships/tags" Target="../tags/tag155.xml"/><Relationship Id="rId10" Type="http://schemas.openxmlformats.org/officeDocument/2006/relationships/tags" Target="../tags/tag160.xml"/><Relationship Id="rId4" Type="http://schemas.openxmlformats.org/officeDocument/2006/relationships/tags" Target="../tags/tag154.xml"/><Relationship Id="rId9" Type="http://schemas.openxmlformats.org/officeDocument/2006/relationships/tags" Target="../tags/tag15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4.xml"/><Relationship Id="rId4" Type="http://schemas.openxmlformats.org/officeDocument/2006/relationships/tags" Target="../tags/tag17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182.xml"/><Relationship Id="rId13" Type="http://schemas.openxmlformats.org/officeDocument/2006/relationships/tags" Target="../tags/tag187.xml"/><Relationship Id="rId3" Type="http://schemas.openxmlformats.org/officeDocument/2006/relationships/tags" Target="../tags/tag177.xml"/><Relationship Id="rId7" Type="http://schemas.openxmlformats.org/officeDocument/2006/relationships/tags" Target="../tags/tag181.xml"/><Relationship Id="rId12" Type="http://schemas.openxmlformats.org/officeDocument/2006/relationships/tags" Target="../tags/tag186.xml"/><Relationship Id="rId2" Type="http://schemas.openxmlformats.org/officeDocument/2006/relationships/tags" Target="../tags/tag176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75.xml"/><Relationship Id="rId6" Type="http://schemas.openxmlformats.org/officeDocument/2006/relationships/tags" Target="../tags/tag180.xml"/><Relationship Id="rId11" Type="http://schemas.openxmlformats.org/officeDocument/2006/relationships/tags" Target="../tags/tag185.xml"/><Relationship Id="rId5" Type="http://schemas.openxmlformats.org/officeDocument/2006/relationships/tags" Target="../tags/tag179.xml"/><Relationship Id="rId15" Type="http://schemas.openxmlformats.org/officeDocument/2006/relationships/tags" Target="../tags/tag189.xml"/><Relationship Id="rId10" Type="http://schemas.openxmlformats.org/officeDocument/2006/relationships/tags" Target="../tags/tag184.xml"/><Relationship Id="rId4" Type="http://schemas.openxmlformats.org/officeDocument/2006/relationships/tags" Target="../tags/tag178.xml"/><Relationship Id="rId9" Type="http://schemas.openxmlformats.org/officeDocument/2006/relationships/tags" Target="../tags/tag183.xml"/><Relationship Id="rId14" Type="http://schemas.openxmlformats.org/officeDocument/2006/relationships/tags" Target="../tags/tag18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97.xml"/><Relationship Id="rId13" Type="http://schemas.openxmlformats.org/officeDocument/2006/relationships/tags" Target="../tags/tag202.xml"/><Relationship Id="rId18" Type="http://schemas.openxmlformats.org/officeDocument/2006/relationships/tags" Target="../tags/tag207.xml"/><Relationship Id="rId3" Type="http://schemas.openxmlformats.org/officeDocument/2006/relationships/tags" Target="../tags/tag192.xml"/><Relationship Id="rId21" Type="http://schemas.openxmlformats.org/officeDocument/2006/relationships/tags" Target="../tags/tag210.xml"/><Relationship Id="rId7" Type="http://schemas.openxmlformats.org/officeDocument/2006/relationships/tags" Target="../tags/tag196.xml"/><Relationship Id="rId12" Type="http://schemas.openxmlformats.org/officeDocument/2006/relationships/tags" Target="../tags/tag201.xml"/><Relationship Id="rId17" Type="http://schemas.openxmlformats.org/officeDocument/2006/relationships/tags" Target="../tags/tag206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191.xml"/><Relationship Id="rId16" Type="http://schemas.openxmlformats.org/officeDocument/2006/relationships/tags" Target="../tags/tag205.xml"/><Relationship Id="rId20" Type="http://schemas.openxmlformats.org/officeDocument/2006/relationships/tags" Target="../tags/tag209.xml"/><Relationship Id="rId1" Type="http://schemas.openxmlformats.org/officeDocument/2006/relationships/tags" Target="../tags/tag190.xml"/><Relationship Id="rId6" Type="http://schemas.openxmlformats.org/officeDocument/2006/relationships/tags" Target="../tags/tag195.xml"/><Relationship Id="rId11" Type="http://schemas.openxmlformats.org/officeDocument/2006/relationships/tags" Target="../tags/tag200.xml"/><Relationship Id="rId24" Type="http://schemas.openxmlformats.org/officeDocument/2006/relationships/tags" Target="../tags/tag213.xml"/><Relationship Id="rId5" Type="http://schemas.openxmlformats.org/officeDocument/2006/relationships/tags" Target="../tags/tag194.xml"/><Relationship Id="rId15" Type="http://schemas.openxmlformats.org/officeDocument/2006/relationships/tags" Target="../tags/tag204.xml"/><Relationship Id="rId23" Type="http://schemas.openxmlformats.org/officeDocument/2006/relationships/tags" Target="../tags/tag212.xml"/><Relationship Id="rId10" Type="http://schemas.openxmlformats.org/officeDocument/2006/relationships/tags" Target="../tags/tag199.xml"/><Relationship Id="rId19" Type="http://schemas.openxmlformats.org/officeDocument/2006/relationships/tags" Target="../tags/tag208.xml"/><Relationship Id="rId4" Type="http://schemas.openxmlformats.org/officeDocument/2006/relationships/tags" Target="../tags/tag193.xml"/><Relationship Id="rId9" Type="http://schemas.openxmlformats.org/officeDocument/2006/relationships/tags" Target="../tags/tag198.xml"/><Relationship Id="rId14" Type="http://schemas.openxmlformats.org/officeDocument/2006/relationships/tags" Target="../tags/tag203.xml"/><Relationship Id="rId22" Type="http://schemas.openxmlformats.org/officeDocument/2006/relationships/tags" Target="../tags/tag211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tags" Target="../tags/tag226.xml"/><Relationship Id="rId18" Type="http://schemas.openxmlformats.org/officeDocument/2006/relationships/tags" Target="../tags/tag231.xml"/><Relationship Id="rId26" Type="http://schemas.openxmlformats.org/officeDocument/2006/relationships/tags" Target="../tags/tag239.xml"/><Relationship Id="rId39" Type="http://schemas.openxmlformats.org/officeDocument/2006/relationships/tags" Target="../tags/tag252.xml"/><Relationship Id="rId3" Type="http://schemas.openxmlformats.org/officeDocument/2006/relationships/tags" Target="../tags/tag216.xml"/><Relationship Id="rId21" Type="http://schemas.openxmlformats.org/officeDocument/2006/relationships/tags" Target="../tags/tag234.xml"/><Relationship Id="rId34" Type="http://schemas.openxmlformats.org/officeDocument/2006/relationships/tags" Target="../tags/tag247.xml"/><Relationship Id="rId42" Type="http://schemas.openxmlformats.org/officeDocument/2006/relationships/tags" Target="../tags/tag255.xml"/><Relationship Id="rId47" Type="http://schemas.openxmlformats.org/officeDocument/2006/relationships/tags" Target="../tags/tag260.xml"/><Relationship Id="rId7" Type="http://schemas.openxmlformats.org/officeDocument/2006/relationships/tags" Target="../tags/tag220.xml"/><Relationship Id="rId12" Type="http://schemas.openxmlformats.org/officeDocument/2006/relationships/tags" Target="../tags/tag225.xml"/><Relationship Id="rId17" Type="http://schemas.openxmlformats.org/officeDocument/2006/relationships/tags" Target="../tags/tag230.xml"/><Relationship Id="rId25" Type="http://schemas.openxmlformats.org/officeDocument/2006/relationships/tags" Target="../tags/tag238.xml"/><Relationship Id="rId33" Type="http://schemas.openxmlformats.org/officeDocument/2006/relationships/tags" Target="../tags/tag246.xml"/><Relationship Id="rId38" Type="http://schemas.openxmlformats.org/officeDocument/2006/relationships/tags" Target="../tags/tag251.xml"/><Relationship Id="rId46" Type="http://schemas.openxmlformats.org/officeDocument/2006/relationships/tags" Target="../tags/tag259.xml"/><Relationship Id="rId2" Type="http://schemas.openxmlformats.org/officeDocument/2006/relationships/tags" Target="../tags/tag215.xml"/><Relationship Id="rId16" Type="http://schemas.openxmlformats.org/officeDocument/2006/relationships/tags" Target="../tags/tag229.xml"/><Relationship Id="rId20" Type="http://schemas.openxmlformats.org/officeDocument/2006/relationships/tags" Target="../tags/tag233.xml"/><Relationship Id="rId29" Type="http://schemas.openxmlformats.org/officeDocument/2006/relationships/tags" Target="../tags/tag242.xml"/><Relationship Id="rId41" Type="http://schemas.openxmlformats.org/officeDocument/2006/relationships/tags" Target="../tags/tag254.xml"/><Relationship Id="rId1" Type="http://schemas.openxmlformats.org/officeDocument/2006/relationships/tags" Target="../tags/tag214.xml"/><Relationship Id="rId6" Type="http://schemas.openxmlformats.org/officeDocument/2006/relationships/tags" Target="../tags/tag219.xml"/><Relationship Id="rId11" Type="http://schemas.openxmlformats.org/officeDocument/2006/relationships/tags" Target="../tags/tag224.xml"/><Relationship Id="rId24" Type="http://schemas.openxmlformats.org/officeDocument/2006/relationships/tags" Target="../tags/tag237.xml"/><Relationship Id="rId32" Type="http://schemas.openxmlformats.org/officeDocument/2006/relationships/tags" Target="../tags/tag245.xml"/><Relationship Id="rId37" Type="http://schemas.openxmlformats.org/officeDocument/2006/relationships/tags" Target="../tags/tag250.xml"/><Relationship Id="rId40" Type="http://schemas.openxmlformats.org/officeDocument/2006/relationships/tags" Target="../tags/tag253.xml"/><Relationship Id="rId45" Type="http://schemas.openxmlformats.org/officeDocument/2006/relationships/tags" Target="../tags/tag258.xml"/><Relationship Id="rId5" Type="http://schemas.openxmlformats.org/officeDocument/2006/relationships/tags" Target="../tags/tag218.xml"/><Relationship Id="rId15" Type="http://schemas.openxmlformats.org/officeDocument/2006/relationships/tags" Target="../tags/tag228.xml"/><Relationship Id="rId23" Type="http://schemas.openxmlformats.org/officeDocument/2006/relationships/tags" Target="../tags/tag236.xml"/><Relationship Id="rId28" Type="http://schemas.openxmlformats.org/officeDocument/2006/relationships/tags" Target="../tags/tag241.xml"/><Relationship Id="rId36" Type="http://schemas.openxmlformats.org/officeDocument/2006/relationships/tags" Target="../tags/tag249.xml"/><Relationship Id="rId49" Type="http://schemas.openxmlformats.org/officeDocument/2006/relationships/slideLayout" Target="../slideLayouts/slideLayout2.xml"/><Relationship Id="rId10" Type="http://schemas.openxmlformats.org/officeDocument/2006/relationships/tags" Target="../tags/tag223.xml"/><Relationship Id="rId19" Type="http://schemas.openxmlformats.org/officeDocument/2006/relationships/tags" Target="../tags/tag232.xml"/><Relationship Id="rId31" Type="http://schemas.openxmlformats.org/officeDocument/2006/relationships/tags" Target="../tags/tag244.xml"/><Relationship Id="rId44" Type="http://schemas.openxmlformats.org/officeDocument/2006/relationships/tags" Target="../tags/tag257.xml"/><Relationship Id="rId4" Type="http://schemas.openxmlformats.org/officeDocument/2006/relationships/tags" Target="../tags/tag217.xml"/><Relationship Id="rId9" Type="http://schemas.openxmlformats.org/officeDocument/2006/relationships/tags" Target="../tags/tag222.xml"/><Relationship Id="rId14" Type="http://schemas.openxmlformats.org/officeDocument/2006/relationships/tags" Target="../tags/tag227.xml"/><Relationship Id="rId22" Type="http://schemas.openxmlformats.org/officeDocument/2006/relationships/tags" Target="../tags/tag235.xml"/><Relationship Id="rId27" Type="http://schemas.openxmlformats.org/officeDocument/2006/relationships/tags" Target="../tags/tag240.xml"/><Relationship Id="rId30" Type="http://schemas.openxmlformats.org/officeDocument/2006/relationships/tags" Target="../tags/tag243.xml"/><Relationship Id="rId35" Type="http://schemas.openxmlformats.org/officeDocument/2006/relationships/tags" Target="../tags/tag248.xml"/><Relationship Id="rId43" Type="http://schemas.openxmlformats.org/officeDocument/2006/relationships/tags" Target="../tags/tag256.xml"/><Relationship Id="rId48" Type="http://schemas.openxmlformats.org/officeDocument/2006/relationships/tags" Target="../tags/tag261.xml"/><Relationship Id="rId8" Type="http://schemas.openxmlformats.org/officeDocument/2006/relationships/tags" Target="../tags/tag2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hyperlink" Target="http://www.hgvs.org/mutnomen/recs-DNA.html" TargetMode="Externa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7772400" cy="1470025"/>
          </a:xfrm>
        </p:spPr>
        <p:txBody>
          <a:bodyPr/>
          <a:lstStyle/>
          <a:p>
            <a:r>
              <a:rPr lang="en-US" dirty="0" smtClean="0"/>
              <a:t>Tracking Sequence Verification Results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Michal Galdzicki</a:t>
            </a:r>
          </a:p>
          <a:p>
            <a:r>
              <a:rPr lang="en-US" dirty="0" smtClean="0"/>
              <a:t>June 5, 2012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3221780"/>
            <a:ext cx="736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“To aid the </a:t>
            </a:r>
            <a:r>
              <a:rPr lang="en-US" u="sng" dirty="0"/>
              <a:t>synthetic biologist </a:t>
            </a:r>
            <a:r>
              <a:rPr lang="en-US" dirty="0"/>
              <a:t>before &amp; after the </a:t>
            </a:r>
            <a:r>
              <a:rPr lang="en-US" dirty="0" err="1"/>
              <a:t>benchwork</a:t>
            </a:r>
            <a:r>
              <a:rPr lang="en-US" dirty="0"/>
              <a:t>, </a:t>
            </a:r>
            <a:r>
              <a:rPr lang="en-US" u="sng" dirty="0"/>
              <a:t>not the </a:t>
            </a:r>
            <a:r>
              <a:rPr lang="en-US" u="sng" dirty="0" smtClean="0"/>
              <a:t>design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15" y="2133600"/>
            <a:ext cx="8051800" cy="67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3460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34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</a:t>
            </a:r>
            <a:r>
              <a:rPr lang="en-US" dirty="0" smtClean="0"/>
              <a:t>Verification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85800"/>
            <a:ext cx="4543425" cy="20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71800"/>
            <a:ext cx="6465627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04070" y="342900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VF2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38400" y="361366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SS04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51299" y="382997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105400" y="4925682"/>
            <a:ext cx="287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Reverse complement of data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8" idx="0"/>
          </p:cNvCxnSpPr>
          <p:nvPr/>
        </p:nvCxnSpPr>
        <p:spPr>
          <a:xfrm flipH="1" flipV="1">
            <a:off x="6542075" y="4087482"/>
            <a:ext cx="1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99872" y="4182714"/>
            <a:ext cx="49055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Example result annotations</a:t>
            </a:r>
          </a:p>
          <a:p>
            <a:r>
              <a:rPr lang="en-US" sz="1600" dirty="0" smtClean="0"/>
              <a:t>- </a:t>
            </a:r>
            <a:r>
              <a:rPr lang="en-US" sz="1600" dirty="0"/>
              <a:t>looks correct</a:t>
            </a:r>
            <a:r>
              <a:rPr lang="en-US" sz="1600" dirty="0" smtClean="0">
                <a:effectLst/>
              </a:rPr>
              <a:t/>
            </a:r>
            <a:br>
              <a:rPr lang="en-US" sz="1600" dirty="0" smtClean="0">
                <a:effectLst/>
              </a:rPr>
            </a:br>
            <a:r>
              <a:rPr lang="en-US" sz="1600" dirty="0"/>
              <a:t>- sequenced part of circuit (not worthwhile to do whole thing when using it as an intermediate in assembly)</a:t>
            </a:r>
            <a:r>
              <a:rPr lang="en-US" sz="1600" dirty="0" smtClean="0">
                <a:effectLst/>
              </a:rPr>
              <a:t/>
            </a:r>
            <a:br>
              <a:rPr lang="en-US" sz="1600" dirty="0" smtClean="0">
                <a:effectLst/>
              </a:rPr>
            </a:br>
            <a:r>
              <a:rPr lang="en-US" sz="1600" dirty="0"/>
              <a:t>- unexpected mutation</a:t>
            </a:r>
            <a:r>
              <a:rPr lang="en-US" sz="1600" dirty="0" smtClean="0">
                <a:effectLst/>
              </a:rPr>
              <a:t/>
            </a:r>
            <a:br>
              <a:rPr lang="en-US" sz="1600" dirty="0" smtClean="0">
                <a:effectLst/>
              </a:rPr>
            </a:br>
            <a:r>
              <a:rPr lang="en-US" sz="1600" dirty="0"/>
              <a:t>- correct, except entire promoter not verified</a:t>
            </a:r>
            <a:r>
              <a:rPr lang="en-US" sz="1600" dirty="0" smtClean="0">
                <a:effectLst/>
              </a:rPr>
              <a:t/>
            </a:r>
            <a:br>
              <a:rPr lang="en-US" sz="1600" dirty="0" smtClean="0">
                <a:effectLst/>
              </a:rPr>
            </a:br>
            <a:r>
              <a:rPr lang="en-US" sz="1600" dirty="0"/>
              <a:t>- VF2 (noisy) &lt;- that </a:t>
            </a:r>
            <a:r>
              <a:rPr lang="en-US" sz="1600" dirty="0" err="1"/>
              <a:t>seq</a:t>
            </a:r>
            <a:r>
              <a:rPr lang="en-US" sz="1600" dirty="0"/>
              <a:t> was noisy but ignored</a:t>
            </a:r>
            <a:r>
              <a:rPr lang="en-US" sz="1600" dirty="0" smtClean="0">
                <a:effectLst/>
              </a:rPr>
              <a:t/>
            </a:r>
            <a:br>
              <a:rPr lang="en-US" sz="1600" dirty="0" smtClean="0">
                <a:effectLst/>
              </a:rPr>
            </a:br>
            <a:r>
              <a:rPr lang="en-US" sz="1600" dirty="0"/>
              <a:t>- ends confirmed</a:t>
            </a:r>
            <a:r>
              <a:rPr lang="en-US" sz="1600" dirty="0" smtClean="0">
                <a:effectLst/>
              </a:rPr>
              <a:t/>
            </a:r>
            <a:br>
              <a:rPr lang="en-US" sz="1600" dirty="0" smtClean="0">
                <a:effectLst/>
              </a:rPr>
            </a:br>
            <a:r>
              <a:rPr lang="en-US" sz="1600" dirty="0"/>
              <a:t>- ends and GFP-</a:t>
            </a:r>
            <a:r>
              <a:rPr lang="en-US" sz="1600" dirty="0" err="1"/>
              <a:t>kan</a:t>
            </a:r>
            <a:r>
              <a:rPr lang="en-US" sz="1600" dirty="0"/>
              <a:t> junction verified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2913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HGVS DNA sequence variants - v2.0</a:t>
            </a:r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52400" y="609600"/>
            <a:ext cx="9030357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"</a:t>
            </a:r>
            <a:r>
              <a:rPr lang="en-US" sz="1400" b="1" dirty="0" smtClean="0"/>
              <a:t>c</a:t>
            </a:r>
            <a:r>
              <a:rPr lang="en-US" sz="1400" dirty="0" smtClean="0"/>
              <a:t>." for a </a:t>
            </a:r>
            <a:r>
              <a:rPr lang="en-US" sz="1400" b="1" dirty="0" smtClean="0"/>
              <a:t>coding</a:t>
            </a:r>
            <a:r>
              <a:rPr lang="en-US" sz="1400" dirty="0" smtClean="0"/>
              <a:t> DNA sequence (like  c.76A&gt;T)</a:t>
            </a:r>
          </a:p>
          <a:p>
            <a:r>
              <a:rPr lang="en-US" sz="1400" dirty="0" smtClean="0"/>
              <a:t>"</a:t>
            </a:r>
            <a:r>
              <a:rPr lang="en-US" sz="1400" b="1" dirty="0" smtClean="0"/>
              <a:t>g</a:t>
            </a:r>
            <a:r>
              <a:rPr lang="en-US" sz="1400" dirty="0" smtClean="0"/>
              <a:t>." for a </a:t>
            </a:r>
            <a:r>
              <a:rPr lang="en-US" sz="1400" b="1" dirty="0" smtClean="0"/>
              <a:t>genomic</a:t>
            </a:r>
            <a:r>
              <a:rPr lang="en-US" sz="1400" dirty="0" smtClean="0"/>
              <a:t> sequence (like g.476A&gt;T)</a:t>
            </a:r>
          </a:p>
          <a:p>
            <a:r>
              <a:rPr lang="en-US" sz="1400" dirty="0" smtClean="0"/>
              <a:t>"m." for a mitochondrial sequence (like m.8993T&gt;C)</a:t>
            </a:r>
          </a:p>
          <a:p>
            <a:r>
              <a:rPr lang="en-US" sz="1400" dirty="0" smtClean="0"/>
              <a:t>"r." for an RNA sequence (like r.76a&gt;u)</a:t>
            </a:r>
          </a:p>
          <a:p>
            <a:r>
              <a:rPr lang="en-US" sz="1400" dirty="0" smtClean="0"/>
              <a:t>"p." for a protein sequence (like  p.Lys76Asn)</a:t>
            </a:r>
          </a:p>
          <a:p>
            <a:r>
              <a:rPr lang="en-US" sz="1400" b="1" dirty="0" smtClean="0"/>
              <a:t>nucleotide numbering </a:t>
            </a:r>
          </a:p>
          <a:p>
            <a:r>
              <a:rPr lang="en-US" sz="1400" dirty="0" smtClean="0"/>
              <a:t>coding DNA reference sequence</a:t>
            </a:r>
          </a:p>
          <a:p>
            <a:r>
              <a:rPr lang="en-US" sz="1400" dirty="0" smtClean="0"/>
              <a:t>there is no nucleotide 0</a:t>
            </a:r>
          </a:p>
          <a:p>
            <a:r>
              <a:rPr lang="en-US" sz="1400" b="1" dirty="0" smtClean="0"/>
              <a:t>nucleotide 1 is the A of the ATG</a:t>
            </a:r>
            <a:r>
              <a:rPr lang="en-US" sz="1400" dirty="0" smtClean="0"/>
              <a:t>-translation initiation codon</a:t>
            </a:r>
          </a:p>
          <a:p>
            <a:r>
              <a:rPr lang="en-US" sz="1400" dirty="0" smtClean="0"/>
              <a:t>the nucleotide </a:t>
            </a:r>
            <a:r>
              <a:rPr lang="en-US" sz="1400" b="1" dirty="0" smtClean="0"/>
              <a:t>5' of the ATG-translation initiation codon is -1</a:t>
            </a:r>
            <a:r>
              <a:rPr lang="en-US" sz="1400" dirty="0" smtClean="0"/>
              <a:t>, the previous -2, etc.</a:t>
            </a:r>
          </a:p>
          <a:p>
            <a:r>
              <a:rPr lang="en-US" sz="1400" dirty="0" smtClean="0"/>
              <a:t>the nucleotide </a:t>
            </a:r>
            <a:r>
              <a:rPr lang="en-US" sz="1400" b="1" dirty="0" smtClean="0"/>
              <a:t>3' of the translation stop codon is *1</a:t>
            </a:r>
            <a:r>
              <a:rPr lang="en-US" sz="1400" dirty="0" smtClean="0"/>
              <a:t>, the next *2, etc. ...</a:t>
            </a:r>
          </a:p>
          <a:p>
            <a:r>
              <a:rPr lang="en-US" sz="1400" b="1" dirty="0" smtClean="0"/>
              <a:t>genomic reference sequence</a:t>
            </a:r>
          </a:p>
          <a:p>
            <a:r>
              <a:rPr lang="en-US" sz="1400" dirty="0" smtClean="0"/>
              <a:t>nucleotide numbering </a:t>
            </a:r>
            <a:r>
              <a:rPr lang="en-US" sz="1400" b="1" dirty="0" smtClean="0"/>
              <a:t>starts with 1 at the first nucleotide of the sequence</a:t>
            </a:r>
          </a:p>
          <a:p>
            <a:r>
              <a:rPr lang="en-US" sz="1400" dirty="0" smtClean="0"/>
              <a:t>NOTE: the sequence should include all nucleotides covering the sequence (gene) of interest and 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should start well 5' of the promoter of a gene</a:t>
            </a:r>
          </a:p>
          <a:p>
            <a:r>
              <a:rPr lang="en-US" sz="1400" dirty="0" smtClean="0"/>
              <a:t>no +, - or other signs are used</a:t>
            </a:r>
          </a:p>
          <a:p>
            <a:r>
              <a:rPr lang="en-US" sz="1400" dirty="0" smtClean="0"/>
              <a:t>when the complete genomic sequence is not known, a coding DNA reference sequence should be used</a:t>
            </a:r>
          </a:p>
          <a:p>
            <a:r>
              <a:rPr lang="en-US" sz="1400" dirty="0" smtClean="0"/>
              <a:t>for all descriptions the most 3' position possible is arbitrarily assigned to have been changed</a:t>
            </a:r>
          </a:p>
          <a:p>
            <a:r>
              <a:rPr lang="en-US" sz="1400" b="1" dirty="0" smtClean="0"/>
              <a:t>specific changes</a:t>
            </a:r>
          </a:p>
          <a:p>
            <a:r>
              <a:rPr lang="en-US" sz="1400" dirty="0" smtClean="0"/>
              <a:t>"</a:t>
            </a:r>
            <a:r>
              <a:rPr lang="en-US" sz="1400" b="1" dirty="0" smtClean="0"/>
              <a:t>&gt;</a:t>
            </a:r>
            <a:r>
              <a:rPr lang="en-US" sz="1400" dirty="0" smtClean="0"/>
              <a:t>" indicates a substitution at DNA level (like  c.76A&gt;T)</a:t>
            </a:r>
          </a:p>
          <a:p>
            <a:r>
              <a:rPr lang="en-US" sz="1400" dirty="0" smtClean="0"/>
              <a:t>"</a:t>
            </a:r>
            <a:r>
              <a:rPr lang="en-US" sz="1400" b="1" dirty="0" smtClean="0"/>
              <a:t>_</a:t>
            </a:r>
            <a:r>
              <a:rPr lang="en-US" sz="1400" dirty="0" smtClean="0"/>
              <a:t>" (underscore) indicates a range of affected residues, separating the first and last residue affected (like c.76_78delACT)</a:t>
            </a:r>
          </a:p>
          <a:p>
            <a:r>
              <a:rPr lang="en-US" sz="1400" dirty="0" smtClean="0"/>
              <a:t>"</a:t>
            </a:r>
            <a:r>
              <a:rPr lang="en-US" sz="1400" b="1" dirty="0" smtClean="0"/>
              <a:t>del</a:t>
            </a:r>
            <a:r>
              <a:rPr lang="en-US" sz="1400" dirty="0" smtClean="0"/>
              <a:t>" indicates a </a:t>
            </a:r>
            <a:r>
              <a:rPr lang="en-US" sz="1400" b="1" dirty="0" smtClean="0"/>
              <a:t>deletion</a:t>
            </a:r>
            <a:r>
              <a:rPr lang="en-US" sz="1400" dirty="0" smtClean="0"/>
              <a:t> (like  c.76delA)</a:t>
            </a:r>
          </a:p>
          <a:p>
            <a:r>
              <a:rPr lang="en-US" sz="1400" dirty="0" smtClean="0"/>
              <a:t>"</a:t>
            </a:r>
            <a:r>
              <a:rPr lang="en-US" sz="1400" b="1" dirty="0" smtClean="0"/>
              <a:t>dup</a:t>
            </a:r>
            <a:r>
              <a:rPr lang="en-US" sz="1400" dirty="0" smtClean="0"/>
              <a:t>" indicates a </a:t>
            </a:r>
            <a:r>
              <a:rPr lang="en-US" sz="1400" b="1" dirty="0" smtClean="0"/>
              <a:t>duplication</a:t>
            </a:r>
            <a:r>
              <a:rPr lang="en-US" sz="1400" dirty="0" smtClean="0"/>
              <a:t> (like  c.76dupA);</a:t>
            </a:r>
          </a:p>
          <a:p>
            <a:r>
              <a:rPr lang="en-US" sz="1400" dirty="0" smtClean="0"/>
              <a:t>"</a:t>
            </a:r>
            <a:r>
              <a:rPr lang="en-US" sz="1400" b="1" dirty="0" smtClean="0"/>
              <a:t>ins</a:t>
            </a:r>
            <a:r>
              <a:rPr lang="en-US" sz="1400" dirty="0" smtClean="0"/>
              <a:t>" indicates a </a:t>
            </a:r>
            <a:r>
              <a:rPr lang="en-US" sz="1400" b="1" dirty="0" smtClean="0"/>
              <a:t>insertion</a:t>
            </a:r>
            <a:r>
              <a:rPr lang="en-US" sz="1400" dirty="0" smtClean="0"/>
              <a:t> (like  c.76_77insG)</a:t>
            </a:r>
          </a:p>
          <a:p>
            <a:r>
              <a:rPr lang="en-US" sz="1400" dirty="0" smtClean="0"/>
              <a:t>"</a:t>
            </a:r>
            <a:r>
              <a:rPr lang="en-US" sz="1400" b="1" dirty="0" err="1" smtClean="0"/>
              <a:t>inv</a:t>
            </a:r>
            <a:r>
              <a:rPr lang="en-US" sz="1400" dirty="0" smtClean="0"/>
              <a:t>" indicates an </a:t>
            </a:r>
            <a:r>
              <a:rPr lang="en-US" sz="1400" b="1" dirty="0" smtClean="0"/>
              <a:t>inversion</a:t>
            </a:r>
            <a:r>
              <a:rPr lang="en-US" sz="1400" dirty="0" smtClean="0"/>
              <a:t> (like  c.76_83inv)</a:t>
            </a:r>
          </a:p>
          <a:p>
            <a:r>
              <a:rPr lang="en-US" sz="1400" dirty="0" smtClean="0"/>
              <a:t>"</a:t>
            </a:r>
            <a:r>
              <a:rPr lang="en-US" sz="1400" b="1" dirty="0" smtClean="0"/>
              <a:t>con</a:t>
            </a:r>
            <a:r>
              <a:rPr lang="en-US" sz="1400" dirty="0" smtClean="0"/>
              <a:t>" indicates a </a:t>
            </a:r>
            <a:r>
              <a:rPr lang="en-US" sz="1400" b="1" dirty="0" smtClean="0"/>
              <a:t>conversion</a:t>
            </a:r>
            <a:r>
              <a:rPr lang="en-US" sz="1400" dirty="0" smtClean="0"/>
              <a:t> (like c.123_678conNM_004006.1:c.123_678)</a:t>
            </a:r>
          </a:p>
          <a:p>
            <a:r>
              <a:rPr lang="en-US" sz="1400" dirty="0" smtClean="0"/>
              <a:t>"</a:t>
            </a:r>
            <a:r>
              <a:rPr lang="en-US" sz="1400" b="1" dirty="0" smtClean="0"/>
              <a:t>[]</a:t>
            </a:r>
            <a:r>
              <a:rPr lang="en-US" sz="1400" dirty="0" smtClean="0"/>
              <a:t>" indicates an </a:t>
            </a:r>
            <a:r>
              <a:rPr lang="en-US" sz="1400" b="1" dirty="0" smtClean="0"/>
              <a:t>allele</a:t>
            </a:r>
            <a:r>
              <a:rPr lang="en-US" sz="1400" dirty="0" smtClean="0"/>
              <a:t> (like c.[76A&gt;T])</a:t>
            </a:r>
          </a:p>
          <a:p>
            <a:r>
              <a:rPr lang="en-US" sz="1400" dirty="0" smtClean="0"/>
              <a:t> "</a:t>
            </a:r>
            <a:r>
              <a:rPr lang="en-US" sz="1400" b="1" dirty="0" smtClean="0"/>
              <a:t>()</a:t>
            </a:r>
            <a:r>
              <a:rPr lang="en-US" sz="1400" dirty="0" smtClean="0"/>
              <a:t>" the exact position of a change is not known, the range of the </a:t>
            </a:r>
            <a:r>
              <a:rPr lang="en-US" sz="1400" b="1" dirty="0" smtClean="0"/>
              <a:t>uncertainty</a:t>
            </a:r>
            <a:r>
              <a:rPr lang="en-US" sz="1400" dirty="0" smtClean="0"/>
              <a:t> listed between brackets (like c.(67_70)</a:t>
            </a:r>
            <a:r>
              <a:rPr lang="en-US" sz="1400" dirty="0" err="1" smtClean="0"/>
              <a:t>insG</a:t>
            </a:r>
            <a:r>
              <a:rPr lang="en-US" sz="1400" dirty="0" smtClean="0"/>
              <a:t>)</a:t>
            </a: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4739909" y="6557248"/>
            <a:ext cx="4404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6"/>
              </a:rPr>
              <a:t>http://www.hgvs.org/mutnomen/recs-DNA.html#number</a:t>
            </a: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016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3327" y="1295401"/>
            <a:ext cx="9954947" cy="5562600"/>
          </a:xfrm>
          <a:prstGeom prst="rect">
            <a:avLst/>
          </a:prstGeom>
        </p:spPr>
      </p:pic>
      <p:sp>
        <p:nvSpPr>
          <p:cNvPr id="5" name="Rectangle 4"/>
          <p:cNvSpPr/>
          <p:nvPr>
            <p:custDataLst>
              <p:tags r:id="rId3"/>
            </p:custDataLst>
          </p:nvPr>
        </p:nvSpPr>
        <p:spPr>
          <a:xfrm>
            <a:off x="3505200" y="0"/>
            <a:ext cx="17123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c.829C&gt;T</a:t>
            </a:r>
            <a:endParaRPr lang="en-US" sz="3200" dirty="0"/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2667000" y="695444"/>
            <a:ext cx="1604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Note: 156(829)</a:t>
            </a:r>
            <a:endParaRPr lang="en-US" dirty="0"/>
          </a:p>
        </p:txBody>
      </p:sp>
      <p:pic>
        <p:nvPicPr>
          <p:cNvPr id="4097" name="Picture 1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165" y="1600200"/>
            <a:ext cx="7324725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400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60819"/>
            <a:ext cx="8866058" cy="5968582"/>
          </a:xfrm>
          <a:prstGeom prst="rect">
            <a:avLst/>
          </a:prstGeom>
        </p:spPr>
      </p:pic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3276600" y="137599"/>
            <a:ext cx="152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c.829C&gt;T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170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229600" cy="2011363"/>
          </a:xfrm>
        </p:spPr>
        <p:txBody>
          <a:bodyPr/>
          <a:lstStyle/>
          <a:p>
            <a:r>
              <a:rPr lang="en-US" dirty="0" smtClean="0"/>
              <a:t>SS136a – clone – 2 PCR products sequenced</a:t>
            </a:r>
          </a:p>
          <a:p>
            <a:r>
              <a:rPr lang="en-US" dirty="0" smtClean="0"/>
              <a:t>Note: SS136 was grown with and without Arabinose (inducer for </a:t>
            </a:r>
            <a:r>
              <a:rPr lang="en-US" dirty="0" err="1" smtClean="0"/>
              <a:t>pBAD</a:t>
            </a:r>
            <a:r>
              <a:rPr lang="en-US" dirty="0" smtClean="0"/>
              <a:t> promoter), 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66800" y="1806654"/>
            <a:ext cx="7242810" cy="2003346"/>
            <a:chOff x="1066800" y="457200"/>
            <a:chExt cx="7242810" cy="2003346"/>
          </a:xfrm>
        </p:grpSpPr>
        <p:sp>
          <p:nvSpPr>
            <p:cNvPr id="5" name="Rectangle 4"/>
            <p:cNvSpPr/>
            <p:nvPr>
              <p:custDataLst>
                <p:tags r:id="rId1"/>
              </p:custDataLst>
            </p:nvPr>
          </p:nvSpPr>
          <p:spPr>
            <a:xfrm>
              <a:off x="2638082" y="1447800"/>
              <a:ext cx="60960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 smtClean="0"/>
                <a:t>LacZ</a:t>
              </a:r>
              <a:endParaRPr lang="en-US" sz="1400" dirty="0"/>
            </a:p>
          </p:txBody>
        </p:sp>
        <p:cxnSp>
          <p:nvCxnSpPr>
            <p:cNvPr id="6" name="Straight Connector 5"/>
            <p:cNvCxnSpPr/>
            <p:nvPr>
              <p:custDataLst>
                <p:tags r:id="rId2"/>
              </p:custDataLst>
            </p:nvPr>
          </p:nvCxnSpPr>
          <p:spPr>
            <a:xfrm>
              <a:off x="1080320" y="1195864"/>
              <a:ext cx="473522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>
              <p:custDataLst>
                <p:tags r:id="rId3"/>
              </p:custDataLst>
            </p:nvPr>
          </p:nvGrpSpPr>
          <p:grpSpPr>
            <a:xfrm>
              <a:off x="1066800" y="1043464"/>
              <a:ext cx="533400" cy="76200"/>
              <a:chOff x="1066800" y="2743200"/>
              <a:chExt cx="533400" cy="76200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1066800" y="2819400"/>
                <a:ext cx="533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1524000" y="27432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>
              <p:custDataLst>
                <p:tags r:id="rId4"/>
              </p:custDataLst>
            </p:nvPr>
          </p:nvSpPr>
          <p:spPr>
            <a:xfrm>
              <a:off x="1080320" y="1297633"/>
              <a:ext cx="538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VF2</a:t>
              </a:r>
              <a:endParaRPr lang="en-US" dirty="0"/>
            </a:p>
          </p:txBody>
        </p:sp>
        <p:grpSp>
          <p:nvGrpSpPr>
            <p:cNvPr id="9" name="Group 8"/>
            <p:cNvGrpSpPr/>
            <p:nvPr>
              <p:custDataLst>
                <p:tags r:id="rId5"/>
              </p:custDataLst>
            </p:nvPr>
          </p:nvGrpSpPr>
          <p:grpSpPr>
            <a:xfrm flipH="1" flipV="1">
              <a:off x="7772400" y="1268254"/>
              <a:ext cx="533400" cy="76200"/>
              <a:chOff x="1066800" y="2743200"/>
              <a:chExt cx="533400" cy="76200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1066800" y="2819400"/>
                <a:ext cx="533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1524000" y="27432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>
              <p:custDataLst>
                <p:tags r:id="rId6"/>
              </p:custDataLst>
            </p:nvPr>
          </p:nvSpPr>
          <p:spPr>
            <a:xfrm>
              <a:off x="7868464" y="126825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VR</a:t>
              </a:r>
              <a:endParaRPr lang="en-US" dirty="0"/>
            </a:p>
          </p:txBody>
        </p:sp>
        <p:grpSp>
          <p:nvGrpSpPr>
            <p:cNvPr id="11" name="Group 10"/>
            <p:cNvGrpSpPr/>
            <p:nvPr>
              <p:custDataLst>
                <p:tags r:id="rId7"/>
              </p:custDataLst>
            </p:nvPr>
          </p:nvGrpSpPr>
          <p:grpSpPr>
            <a:xfrm>
              <a:off x="5867400" y="1043464"/>
              <a:ext cx="533400" cy="76200"/>
              <a:chOff x="1066800" y="2743200"/>
              <a:chExt cx="533400" cy="762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1066800" y="2819400"/>
                <a:ext cx="533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 flipV="1">
                <a:off x="1524000" y="27432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>
              <p:custDataLst>
                <p:tags r:id="rId8"/>
              </p:custDataLst>
            </p:nvPr>
          </p:nvSpPr>
          <p:spPr>
            <a:xfrm>
              <a:off x="5826976" y="826532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294</a:t>
              </a:r>
              <a:endParaRPr lang="en-US" dirty="0"/>
            </a:p>
          </p:txBody>
        </p:sp>
        <p:grpSp>
          <p:nvGrpSpPr>
            <p:cNvPr id="13" name="Group 12"/>
            <p:cNvGrpSpPr/>
            <p:nvPr>
              <p:custDataLst>
                <p:tags r:id="rId9"/>
              </p:custDataLst>
            </p:nvPr>
          </p:nvGrpSpPr>
          <p:grpSpPr>
            <a:xfrm flipH="1" flipV="1">
              <a:off x="5282146" y="1279684"/>
              <a:ext cx="533400" cy="76200"/>
              <a:chOff x="1066800" y="2743200"/>
              <a:chExt cx="533400" cy="76200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>
                <a:off x="1066800" y="2819400"/>
                <a:ext cx="533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 flipV="1">
                <a:off x="1524000" y="2743200"/>
                <a:ext cx="76200" cy="76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>
              <p:custDataLst>
                <p:tags r:id="rId10"/>
              </p:custDataLst>
            </p:nvPr>
          </p:nvCxnSpPr>
          <p:spPr>
            <a:xfrm>
              <a:off x="5867400" y="1195864"/>
              <a:ext cx="244221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>
              <p:custDataLst>
                <p:tags r:id="rId11"/>
              </p:custDataLst>
            </p:nvPr>
          </p:nvSpPr>
          <p:spPr>
            <a:xfrm>
              <a:off x="5320246" y="1272064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295</a:t>
              </a:r>
              <a:endParaRPr lang="en-US" dirty="0"/>
            </a:p>
          </p:txBody>
        </p:sp>
        <p:sp>
          <p:nvSpPr>
            <p:cNvPr id="16" name="Rectangle 15"/>
            <p:cNvSpPr/>
            <p:nvPr>
              <p:custDataLst>
                <p:tags r:id="rId12"/>
              </p:custDataLst>
            </p:nvPr>
          </p:nvSpPr>
          <p:spPr>
            <a:xfrm>
              <a:off x="6477000" y="1470660"/>
              <a:ext cx="51648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/>
                <a:t>pLac</a:t>
              </a:r>
              <a:endParaRPr lang="en-US" sz="1400" dirty="0" smtClean="0"/>
            </a:p>
          </p:txBody>
        </p:sp>
        <p:grpSp>
          <p:nvGrpSpPr>
            <p:cNvPr id="17" name="Group 16"/>
            <p:cNvGrpSpPr/>
            <p:nvPr>
              <p:custDataLst>
                <p:tags r:id="rId13"/>
              </p:custDataLst>
            </p:nvPr>
          </p:nvGrpSpPr>
          <p:grpSpPr>
            <a:xfrm>
              <a:off x="3730733" y="1732926"/>
              <a:ext cx="940327" cy="727620"/>
              <a:chOff x="3784073" y="1790076"/>
              <a:chExt cx="940327" cy="727620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3784073" y="1790076"/>
                <a:ext cx="0" cy="2439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4724400" y="1805464"/>
                <a:ext cx="0" cy="2286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784073" y="2034064"/>
                <a:ext cx="94032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4322816" y="2034064"/>
                <a:ext cx="0" cy="2286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4180790" y="2148364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</p:grpSp>
        <p:sp>
          <p:nvSpPr>
            <p:cNvPr id="18" name="TextBox 17"/>
            <p:cNvSpPr txBox="1"/>
            <p:nvPr>
              <p:custDataLst>
                <p:tags r:id="rId14"/>
              </p:custDataLst>
            </p:nvPr>
          </p:nvSpPr>
          <p:spPr>
            <a:xfrm>
              <a:off x="4180790" y="457200"/>
              <a:ext cx="11641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SS136a </a:t>
              </a:r>
              <a:endParaRPr lang="en-US" b="1" dirty="0"/>
            </a:p>
          </p:txBody>
        </p:sp>
        <p:sp>
          <p:nvSpPr>
            <p:cNvPr id="19" name="Rectangle 18"/>
            <p:cNvSpPr/>
            <p:nvPr>
              <p:custDataLst>
                <p:tags r:id="rId15"/>
              </p:custDataLst>
            </p:nvPr>
          </p:nvSpPr>
          <p:spPr>
            <a:xfrm>
              <a:off x="1676400" y="1447800"/>
              <a:ext cx="102206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 smtClean="0"/>
                <a:t>AraC</a:t>
              </a:r>
              <a:r>
                <a:rPr lang="en-US" sz="1400" dirty="0" smtClean="0"/>
                <a:t>- </a:t>
              </a:r>
              <a:r>
                <a:rPr lang="en-US" sz="1400" dirty="0" err="1" smtClean="0"/>
                <a:t>pBAD</a:t>
              </a:r>
              <a:endParaRPr lang="en-US" sz="1400" dirty="0"/>
            </a:p>
          </p:txBody>
        </p:sp>
        <p:sp>
          <p:nvSpPr>
            <p:cNvPr id="20" name="Rectangle 19"/>
            <p:cNvSpPr/>
            <p:nvPr>
              <p:custDataLst>
                <p:tags r:id="rId16"/>
              </p:custDataLst>
            </p:nvPr>
          </p:nvSpPr>
          <p:spPr>
            <a:xfrm>
              <a:off x="3684656" y="1447800"/>
              <a:ext cx="54408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 smtClean="0"/>
                <a:t>LuxR</a:t>
              </a:r>
              <a:endParaRPr lang="en-US" sz="1400" dirty="0"/>
            </a:p>
          </p:txBody>
        </p:sp>
        <p:sp>
          <p:nvSpPr>
            <p:cNvPr id="21" name="Rectangle 20"/>
            <p:cNvSpPr/>
            <p:nvPr>
              <p:custDataLst>
                <p:tags r:id="rId17"/>
              </p:custDataLst>
            </p:nvPr>
          </p:nvSpPr>
          <p:spPr>
            <a:xfrm>
              <a:off x="3187296" y="1447800"/>
              <a:ext cx="55774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 smtClean="0"/>
                <a:t>pTet</a:t>
              </a:r>
              <a:endParaRPr lang="en-US" sz="1400" dirty="0"/>
            </a:p>
          </p:txBody>
        </p:sp>
        <p:sp>
          <p:nvSpPr>
            <p:cNvPr id="22" name="Rectangle 21"/>
            <p:cNvSpPr/>
            <p:nvPr>
              <p:custDataLst>
                <p:tags r:id="rId18"/>
              </p:custDataLst>
            </p:nvPr>
          </p:nvSpPr>
          <p:spPr>
            <a:xfrm>
              <a:off x="4168357" y="1447800"/>
              <a:ext cx="56615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 smtClean="0"/>
                <a:t>pLux</a:t>
              </a:r>
              <a:endParaRPr lang="en-US" sz="1400" dirty="0"/>
            </a:p>
          </p:txBody>
        </p:sp>
        <p:sp>
          <p:nvSpPr>
            <p:cNvPr id="23" name="Rectangle 22"/>
            <p:cNvSpPr/>
            <p:nvPr>
              <p:custDataLst>
                <p:tags r:id="rId19"/>
              </p:custDataLst>
            </p:nvPr>
          </p:nvSpPr>
          <p:spPr>
            <a:xfrm>
              <a:off x="4674128" y="1447800"/>
              <a:ext cx="50747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GFP </a:t>
              </a:r>
              <a:endParaRPr lang="en-US" sz="1400" dirty="0"/>
            </a:p>
          </p:txBody>
        </p:sp>
        <p:sp>
          <p:nvSpPr>
            <p:cNvPr id="24" name="Rectangle 23"/>
            <p:cNvSpPr/>
            <p:nvPr>
              <p:custDataLst>
                <p:tags r:id="rId20"/>
              </p:custDataLst>
            </p:nvPr>
          </p:nvSpPr>
          <p:spPr>
            <a:xfrm>
              <a:off x="7020156" y="1470660"/>
              <a:ext cx="59984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 err="1" smtClean="0"/>
                <a:t>mRFP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9534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36224" y="443450"/>
            <a:ext cx="2233499" cy="407100"/>
          </a:xfrm>
          <a:prstGeom prst="rect">
            <a:avLst/>
          </a:prstGeom>
          <a:solidFill>
            <a:schemeClr val="lt1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en"/>
              <a:t>SBOL:DnaComponent</a:t>
            </a:r>
          </a:p>
        </p:txBody>
      </p:sp>
      <p:sp>
        <p:nvSpPr>
          <p:cNvPr id="39" name="Shape 39"/>
          <p:cNvSpPr/>
          <p:nvPr/>
        </p:nvSpPr>
        <p:spPr>
          <a:xfrm>
            <a:off x="6314425" y="272150"/>
            <a:ext cx="2218499" cy="407100"/>
          </a:xfrm>
          <a:prstGeom prst="rect">
            <a:avLst/>
          </a:prstGeom>
          <a:solidFill>
            <a:schemeClr val="lt1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SO:sequence_alteration</a:t>
            </a:r>
          </a:p>
        </p:txBody>
      </p:sp>
      <p:sp>
        <p:nvSpPr>
          <p:cNvPr id="40" name="Shape 40"/>
          <p:cNvSpPr/>
          <p:nvPr/>
        </p:nvSpPr>
        <p:spPr>
          <a:xfrm>
            <a:off x="6694225" y="808100"/>
            <a:ext cx="1458899" cy="362400"/>
          </a:xfrm>
          <a:prstGeom prst="rect">
            <a:avLst/>
          </a:prstGeom>
          <a:solidFill>
            <a:schemeClr val="lt1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SO:substitution</a:t>
            </a:r>
          </a:p>
        </p:txBody>
      </p:sp>
      <p:cxnSp>
        <p:nvCxnSpPr>
          <p:cNvPr id="41" name="Shape 41"/>
          <p:cNvCxnSpPr>
            <a:stCxn id="39" idx="2"/>
            <a:endCxn id="40" idx="0"/>
          </p:cNvCxnSpPr>
          <p:nvPr/>
        </p:nvCxnSpPr>
        <p:spPr>
          <a:xfrm>
            <a:off x="7423674" y="679250"/>
            <a:ext cx="0" cy="12884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2" name="Shape 42"/>
          <p:cNvSpPr/>
          <p:nvPr/>
        </p:nvSpPr>
        <p:spPr>
          <a:xfrm>
            <a:off x="6232525" y="1332600"/>
            <a:ext cx="2382299" cy="407100"/>
          </a:xfrm>
          <a:prstGeom prst="rect">
            <a:avLst/>
          </a:prstGeom>
          <a:solidFill>
            <a:schemeClr val="lt1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SO:C_to_G_transversion</a:t>
            </a:r>
          </a:p>
        </p:txBody>
      </p:sp>
      <p:cxnSp>
        <p:nvCxnSpPr>
          <p:cNvPr id="43" name="Shape 43"/>
          <p:cNvCxnSpPr>
            <a:stCxn id="40" idx="2"/>
            <a:endCxn id="42" idx="0"/>
          </p:cNvCxnSpPr>
          <p:nvPr/>
        </p:nvCxnSpPr>
        <p:spPr>
          <a:xfrm flipH="1">
            <a:off x="7423674" y="1170500"/>
            <a:ext cx="0" cy="1620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4" name="Shape 44"/>
          <p:cNvSpPr/>
          <p:nvPr/>
        </p:nvSpPr>
        <p:spPr>
          <a:xfrm>
            <a:off x="6433375" y="2442878"/>
            <a:ext cx="1980599" cy="7637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>
              <a:buNone/>
            </a:pPr>
            <a:r>
              <a:rPr lang="en"/>
              <a:t>Change1</a:t>
            </a:r>
          </a:p>
        </p:txBody>
      </p:sp>
      <p:sp>
        <p:nvSpPr>
          <p:cNvPr id="45" name="Shape 45"/>
          <p:cNvSpPr/>
          <p:nvPr/>
        </p:nvSpPr>
        <p:spPr>
          <a:xfrm>
            <a:off x="353025" y="1357500"/>
            <a:ext cx="1623300" cy="3572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pSB1A2_B0010</a:t>
            </a:r>
          </a:p>
        </p:txBody>
      </p:sp>
      <p:sp>
        <p:nvSpPr>
          <p:cNvPr id="46" name="Shape 46"/>
          <p:cNvSpPr/>
          <p:nvPr/>
        </p:nvSpPr>
        <p:spPr>
          <a:xfrm>
            <a:off x="739425" y="5313600"/>
            <a:ext cx="1623000" cy="407100"/>
          </a:xfrm>
          <a:prstGeom prst="rect">
            <a:avLst/>
          </a:prstGeom>
          <a:solidFill>
            <a:schemeClr val="lt1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Sequencing Data</a:t>
            </a:r>
          </a:p>
        </p:txBody>
      </p:sp>
      <p:cxnSp>
        <p:nvCxnSpPr>
          <p:cNvPr id="47" name="Shape 47"/>
          <p:cNvCxnSpPr>
            <a:stCxn id="38" idx="2"/>
            <a:endCxn id="45" idx="0"/>
          </p:cNvCxnSpPr>
          <p:nvPr/>
        </p:nvCxnSpPr>
        <p:spPr>
          <a:xfrm flipH="1">
            <a:off x="1164675" y="850550"/>
            <a:ext cx="388299" cy="50694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8" name="Shape 48"/>
          <p:cNvCxnSpPr>
            <a:stCxn id="49" idx="3"/>
            <a:endCxn id="44" idx="1"/>
          </p:cNvCxnSpPr>
          <p:nvPr/>
        </p:nvCxnSpPr>
        <p:spPr>
          <a:xfrm rot="10800000" flipH="1">
            <a:off x="1926247" y="2824778"/>
            <a:ext cx="4507127" cy="3280521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9" name="Shape 49"/>
          <p:cNvSpPr/>
          <p:nvPr/>
        </p:nvSpPr>
        <p:spPr>
          <a:xfrm>
            <a:off x="1181347" y="5926650"/>
            <a:ext cx="744900" cy="3572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BB30</a:t>
            </a:r>
          </a:p>
        </p:txBody>
      </p:sp>
      <p:cxnSp>
        <p:nvCxnSpPr>
          <p:cNvPr id="50" name="Shape 50"/>
          <p:cNvCxnSpPr>
            <a:stCxn id="45" idx="3"/>
            <a:endCxn id="51" idx="1"/>
          </p:cNvCxnSpPr>
          <p:nvPr/>
        </p:nvCxnSpPr>
        <p:spPr>
          <a:xfrm>
            <a:off x="1976325" y="1536149"/>
            <a:ext cx="1329517" cy="125345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2" name="Shape 52"/>
          <p:cNvSpPr txBox="1"/>
          <p:nvPr/>
        </p:nvSpPr>
        <p:spPr>
          <a:xfrm rot="-2206996">
            <a:off x="3173987" y="4331868"/>
            <a:ext cx="1349221" cy="3678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/>
              <a:t>observed in</a:t>
            </a:r>
          </a:p>
        </p:txBody>
      </p:sp>
      <p:sp>
        <p:nvSpPr>
          <p:cNvPr id="53" name="Shape 53"/>
          <p:cNvSpPr txBox="1"/>
          <p:nvPr/>
        </p:nvSpPr>
        <p:spPr>
          <a:xfrm rot="3358204">
            <a:off x="2194194" y="1891386"/>
            <a:ext cx="1009960" cy="367604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located in</a:t>
            </a:r>
          </a:p>
        </p:txBody>
      </p:sp>
      <p:cxnSp>
        <p:nvCxnSpPr>
          <p:cNvPr id="54" name="Shape 54"/>
          <p:cNvCxnSpPr>
            <a:stCxn id="49" idx="0"/>
            <a:endCxn id="46" idx="2"/>
          </p:cNvCxnSpPr>
          <p:nvPr/>
        </p:nvCxnSpPr>
        <p:spPr>
          <a:xfrm rot="10800000">
            <a:off x="1550925" y="5720700"/>
            <a:ext cx="2872" cy="20594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1" name="Shape 51"/>
          <p:cNvSpPr/>
          <p:nvPr/>
        </p:nvSpPr>
        <p:spPr>
          <a:xfrm>
            <a:off x="3305842" y="2610950"/>
            <a:ext cx="565800" cy="3572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178</a:t>
            </a:r>
          </a:p>
        </p:txBody>
      </p:sp>
      <p:sp>
        <p:nvSpPr>
          <p:cNvPr id="55" name="Shape 55"/>
          <p:cNvSpPr/>
          <p:nvPr/>
        </p:nvSpPr>
        <p:spPr>
          <a:xfrm>
            <a:off x="3134175" y="2112650"/>
            <a:ext cx="908100" cy="407100"/>
          </a:xfrm>
          <a:prstGeom prst="rect">
            <a:avLst/>
          </a:prstGeom>
          <a:solidFill>
            <a:schemeClr val="lt1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position</a:t>
            </a:r>
          </a:p>
        </p:txBody>
      </p:sp>
      <p:cxnSp>
        <p:nvCxnSpPr>
          <p:cNvPr id="56" name="Shape 56"/>
          <p:cNvCxnSpPr>
            <a:stCxn id="44" idx="1"/>
            <a:endCxn id="51" idx="3"/>
          </p:cNvCxnSpPr>
          <p:nvPr/>
        </p:nvCxnSpPr>
        <p:spPr>
          <a:xfrm rot="10800000">
            <a:off x="3871642" y="2789599"/>
            <a:ext cx="2561732" cy="35178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7" name="Shape 57"/>
          <p:cNvSpPr txBox="1"/>
          <p:nvPr/>
        </p:nvSpPr>
        <p:spPr>
          <a:xfrm rot="2646">
            <a:off x="4267804" y="2443327"/>
            <a:ext cx="1169100" cy="3681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at_position</a:t>
            </a:r>
          </a:p>
        </p:txBody>
      </p:sp>
      <p:cxnSp>
        <p:nvCxnSpPr>
          <p:cNvPr id="58" name="Shape 58"/>
          <p:cNvCxnSpPr>
            <a:stCxn id="42" idx="2"/>
            <a:endCxn id="44" idx="0"/>
          </p:cNvCxnSpPr>
          <p:nvPr/>
        </p:nvCxnSpPr>
        <p:spPr>
          <a:xfrm>
            <a:off x="7423674" y="1739700"/>
            <a:ext cx="0" cy="703178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59" name="Shape 59"/>
          <p:cNvCxnSpPr>
            <a:stCxn id="60" idx="0"/>
            <a:endCxn id="45" idx="2"/>
          </p:cNvCxnSpPr>
          <p:nvPr/>
        </p:nvCxnSpPr>
        <p:spPr>
          <a:xfrm rot="10800000">
            <a:off x="1164675" y="1714799"/>
            <a:ext cx="724800" cy="733928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1" name="Shape 61"/>
          <p:cNvSpPr/>
          <p:nvPr/>
        </p:nvSpPr>
        <p:spPr>
          <a:xfrm>
            <a:off x="512025" y="3324625"/>
            <a:ext cx="565800" cy="3572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dc2</a:t>
            </a:r>
          </a:p>
        </p:txBody>
      </p:sp>
      <p:sp>
        <p:nvSpPr>
          <p:cNvPr id="60" name="Shape 60"/>
          <p:cNvSpPr/>
          <p:nvPr/>
        </p:nvSpPr>
        <p:spPr>
          <a:xfrm>
            <a:off x="1077825" y="2448728"/>
            <a:ext cx="1623300" cy="35729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sa1:152-195+</a:t>
            </a:r>
          </a:p>
        </p:txBody>
      </p:sp>
      <p:cxnSp>
        <p:nvCxnSpPr>
          <p:cNvPr id="62" name="Shape 62"/>
          <p:cNvCxnSpPr>
            <a:stCxn id="60" idx="2"/>
            <a:endCxn id="61" idx="0"/>
          </p:cNvCxnSpPr>
          <p:nvPr/>
        </p:nvCxnSpPr>
        <p:spPr>
          <a:xfrm flipH="1">
            <a:off x="794925" y="2806028"/>
            <a:ext cx="1094550" cy="518596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3" name="Shape 63"/>
          <p:cNvSpPr/>
          <p:nvPr/>
        </p:nvSpPr>
        <p:spPr>
          <a:xfrm>
            <a:off x="206775" y="4166118"/>
            <a:ext cx="1682699" cy="407100"/>
          </a:xfrm>
          <a:prstGeom prst="rect">
            <a:avLst/>
          </a:prstGeom>
          <a:solidFill>
            <a:schemeClr val="lt1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SO:stemloop</a:t>
            </a:r>
          </a:p>
        </p:txBody>
      </p:sp>
      <p:cxnSp>
        <p:nvCxnSpPr>
          <p:cNvPr id="64" name="Shape 64"/>
          <p:cNvCxnSpPr>
            <a:stCxn id="63" idx="0"/>
            <a:endCxn id="61" idx="2"/>
          </p:cNvCxnSpPr>
          <p:nvPr/>
        </p:nvCxnSpPr>
        <p:spPr>
          <a:xfrm rot="10800000">
            <a:off x="794925" y="3681924"/>
            <a:ext cx="253199" cy="484193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5" name="Shape 65"/>
          <p:cNvCxnSpPr>
            <a:stCxn id="44" idx="1"/>
            <a:endCxn id="61" idx="3"/>
          </p:cNvCxnSpPr>
          <p:nvPr/>
        </p:nvCxnSpPr>
        <p:spPr>
          <a:xfrm flipH="1">
            <a:off x="1077825" y="2824778"/>
            <a:ext cx="5355549" cy="678496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6" name="Shape 66"/>
          <p:cNvSpPr txBox="1"/>
          <p:nvPr/>
        </p:nvSpPr>
        <p:spPr>
          <a:xfrm rot="-256483">
            <a:off x="2507459" y="3004768"/>
            <a:ext cx="1010210" cy="367892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found_in</a:t>
            </a:r>
          </a:p>
        </p:txBody>
      </p:sp>
      <p:sp>
        <p:nvSpPr>
          <p:cNvPr id="67" name="Shape 67"/>
          <p:cNvSpPr/>
          <p:nvPr/>
        </p:nvSpPr>
        <p:spPr>
          <a:xfrm>
            <a:off x="1181347" y="4659918"/>
            <a:ext cx="1457399" cy="407100"/>
          </a:xfrm>
          <a:prstGeom prst="rect">
            <a:avLst/>
          </a:prstGeom>
          <a:solidFill>
            <a:schemeClr val="lt1"/>
          </a:solidFill>
          <a:ln w="1905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sp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SO:terminator</a:t>
            </a:r>
          </a:p>
        </p:txBody>
      </p:sp>
      <p:cxnSp>
        <p:nvCxnSpPr>
          <p:cNvPr id="68" name="Shape 68"/>
          <p:cNvCxnSpPr>
            <a:stCxn id="44" idx="1"/>
            <a:endCxn id="45" idx="3"/>
          </p:cNvCxnSpPr>
          <p:nvPr/>
        </p:nvCxnSpPr>
        <p:spPr>
          <a:xfrm rot="10800000">
            <a:off x="1976325" y="1536149"/>
            <a:ext cx="4457049" cy="1288628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69" name="Shape 69"/>
          <p:cNvSpPr txBox="1"/>
          <p:nvPr/>
        </p:nvSpPr>
        <p:spPr>
          <a:xfrm rot="1167761">
            <a:off x="4000138" y="1661966"/>
            <a:ext cx="1010225" cy="367966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found_in</a:t>
            </a:r>
          </a:p>
        </p:txBody>
      </p:sp>
      <p:cxnSp>
        <p:nvCxnSpPr>
          <p:cNvPr id="70" name="Shape 70"/>
          <p:cNvCxnSpPr>
            <a:stCxn id="51" idx="0"/>
            <a:endCxn id="55" idx="2"/>
          </p:cNvCxnSpPr>
          <p:nvPr/>
        </p:nvCxnSpPr>
        <p:spPr>
          <a:xfrm rot="10800000">
            <a:off x="3588225" y="2519750"/>
            <a:ext cx="517" cy="91199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1" name="Shape 71"/>
          <p:cNvSpPr txBox="1"/>
          <p:nvPr/>
        </p:nvSpPr>
        <p:spPr>
          <a:xfrm>
            <a:off x="931125" y="6199300"/>
            <a:ext cx="3657600" cy="4572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/>
              <a:t>Add date</a:t>
            </a:r>
          </a:p>
        </p:txBody>
      </p:sp>
      <p:sp>
        <p:nvSpPr>
          <p:cNvPr id="72" name="Shape 72"/>
          <p:cNvSpPr txBox="1"/>
          <p:nvPr/>
        </p:nvSpPr>
        <p:spPr>
          <a:xfrm rot="-5348679">
            <a:off x="781815" y="1828973"/>
            <a:ext cx="1065118" cy="457252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/>
              <a:t>annotation</a:t>
            </a:r>
          </a:p>
        </p:txBody>
      </p:sp>
      <p:sp>
        <p:nvSpPr>
          <p:cNvPr id="73" name="Shape 73"/>
          <p:cNvSpPr txBox="1"/>
          <p:nvPr/>
        </p:nvSpPr>
        <p:spPr>
          <a:xfrm rot="-1375289">
            <a:off x="626130" y="2769773"/>
            <a:ext cx="1376488" cy="456952"/>
          </a:xfrm>
          <a:prstGeom prst="rect">
            <a:avLst/>
          </a:prstGeom>
          <a:noFill/>
        </p:spPr>
        <p:txBody>
          <a:bodyPr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en" sz="1000"/>
              <a:t>subComponent</a:t>
            </a:r>
          </a:p>
        </p:txBody>
      </p:sp>
    </p:spTree>
    <p:extLst>
      <p:ext uri="{BB962C8B-B14F-4D97-AF65-F5344CB8AC3E}">
        <p14:creationId xmlns:p14="http://schemas.microsoft.com/office/powerpoint/2010/main" val="2661343798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 identifying the configuration of a system at discrete points in time for purposes of systematically controlling changes to this configuration and maintaining the integrity and traceability of this configuration throughout the system life cycle.</a:t>
            </a:r>
          </a:p>
          <a:p>
            <a:endParaRPr lang="en-US" dirty="0" smtClean="0"/>
          </a:p>
          <a:p>
            <a:r>
              <a:rPr lang="en-US" dirty="0"/>
              <a:t>What is my current </a:t>
            </a:r>
            <a:r>
              <a:rPr lang="en-US" dirty="0" smtClean="0"/>
              <a:t>configuration</a:t>
            </a:r>
            <a:r>
              <a:rPr lang="en-US" dirty="0"/>
              <a:t>?</a:t>
            </a:r>
          </a:p>
          <a:p>
            <a:r>
              <a:rPr lang="en-US" dirty="0"/>
              <a:t>What is its status?</a:t>
            </a:r>
          </a:p>
          <a:p>
            <a:r>
              <a:rPr lang="en-US" dirty="0"/>
              <a:t>How do I control changes to my configuration?</a:t>
            </a:r>
          </a:p>
          <a:p>
            <a:r>
              <a:rPr lang="en-US" i="1" dirty="0"/>
              <a:t>How do I inform everyone else of my changes?</a:t>
            </a:r>
          </a:p>
          <a:p>
            <a:r>
              <a:rPr lang="en-US" dirty="0"/>
              <a:t>What changes have been </a:t>
            </a:r>
            <a:r>
              <a:rPr lang="en-US" dirty="0" smtClean="0"/>
              <a:t>made (</a:t>
            </a:r>
            <a:r>
              <a:rPr lang="en-US" i="1" dirty="0" smtClean="0"/>
              <a:t>by others</a:t>
            </a:r>
            <a:r>
              <a:rPr lang="en-US" dirty="0" smtClean="0"/>
              <a:t>)?</a:t>
            </a:r>
            <a:endParaRPr lang="en-US" dirty="0"/>
          </a:p>
          <a:p>
            <a:r>
              <a:rPr lang="en-US" i="1" dirty="0"/>
              <a:t>Do anyone else's changes </a:t>
            </a:r>
            <a:r>
              <a:rPr lang="en-US" i="1" dirty="0" smtClean="0"/>
              <a:t>affect me?</a:t>
            </a:r>
            <a:endParaRPr lang="en-US" i="1" dirty="0"/>
          </a:p>
          <a:p>
            <a:endParaRPr lang="en-US" dirty="0" smtClean="0"/>
          </a:p>
        </p:txBody>
      </p:sp>
      <p:sp>
        <p:nvSpPr>
          <p:cNvPr id="4" name="Rectangle 3"/>
          <p:cNvSpPr/>
          <p:nvPr>
            <p:custDataLst>
              <p:tags r:id="rId4"/>
            </p:custDataLst>
          </p:nvPr>
        </p:nvSpPr>
        <p:spPr>
          <a:xfrm>
            <a:off x="14177" y="6624667"/>
            <a:ext cx="9144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E. </a:t>
            </a:r>
            <a:r>
              <a:rPr lang="en-US" sz="1000" dirty="0" err="1" smtClean="0"/>
              <a:t>Bersoff</a:t>
            </a:r>
            <a:r>
              <a:rPr lang="en-US" sz="1000" dirty="0" smtClean="0"/>
              <a:t>, V. Henderson, S. Siegel. Software Configuration Management, An Investment in Product Integrity. Prentice-Hall, 1980.</a:t>
            </a:r>
            <a:endParaRPr lang="en-US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5973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Assembly error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2/8/2012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5238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At junction site</a:t>
            </a:r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533400" y="1447800"/>
            <a:ext cx="86517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junction site: </a:t>
            </a:r>
            <a:r>
              <a:rPr lang="en-US" dirty="0" smtClean="0"/>
              <a:t>Sequence that has homology between PCR products (insert and vector)</a:t>
            </a:r>
          </a:p>
          <a:p>
            <a:r>
              <a:rPr lang="en-US" dirty="0" smtClean="0"/>
              <a:t>Sequence variants occur at junctions sites when using “In-Fusion” or SLIC assembly </a:t>
            </a:r>
          </a:p>
          <a:p>
            <a:r>
              <a:rPr lang="en-US" dirty="0" smtClean="0"/>
              <a:t>because the repair step is in-vivo, this is potentially influenced by primer quality. Whereas,</a:t>
            </a:r>
          </a:p>
          <a:p>
            <a:r>
              <a:rPr lang="en-US" dirty="0" smtClean="0"/>
              <a:t>in Gibson assembly, the repair step is in-vitro, therefore not as sensitive.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63293261"/>
              </p:ext>
            </p:extLst>
          </p:nvPr>
        </p:nvGraphicFramePr>
        <p:xfrm>
          <a:off x="685800" y="2743200"/>
          <a:ext cx="47244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1676400"/>
                <a:gridCol w="1447800"/>
                <a:gridCol w="685800"/>
              </a:tblGrid>
              <a:tr h="3048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3’ to 5’ </a:t>
                      </a:r>
                      <a:r>
                        <a:rPr lang="en-US" sz="1400" dirty="0" err="1" smtClean="0"/>
                        <a:t>Exonuclease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DNA Polymerase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Ligase</a:t>
                      </a:r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Gibson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</a:tr>
              <a:tr h="2269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In-Fusion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26979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SLIC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(X)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>
            <p:custDataLst>
              <p:tags r:id="rId5"/>
            </p:custDataLst>
          </p:nvPr>
        </p:nvSpPr>
        <p:spPr>
          <a:xfrm>
            <a:off x="1219200" y="5410200"/>
            <a:ext cx="2971800" cy="990600"/>
          </a:xfrm>
          <a:custGeom>
            <a:avLst/>
            <a:gdLst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2806697 w 2971800"/>
              <a:gd name="connsiteY2" fmla="*/ 0 h 990600"/>
              <a:gd name="connsiteX3" fmla="*/ 2971800 w 2971800"/>
              <a:gd name="connsiteY3" fmla="*/ 165103 h 990600"/>
              <a:gd name="connsiteX4" fmla="*/ 2971800 w 2971800"/>
              <a:gd name="connsiteY4" fmla="*/ 825497 h 990600"/>
              <a:gd name="connsiteX5" fmla="*/ 2806697 w 2971800"/>
              <a:gd name="connsiteY5" fmla="*/ 990600 h 990600"/>
              <a:gd name="connsiteX6" fmla="*/ 165103 w 2971800"/>
              <a:gd name="connsiteY6" fmla="*/ 990600 h 990600"/>
              <a:gd name="connsiteX7" fmla="*/ 0 w 2971800"/>
              <a:gd name="connsiteY7" fmla="*/ 825497 h 990600"/>
              <a:gd name="connsiteX8" fmla="*/ 0 w 2971800"/>
              <a:gd name="connsiteY8" fmla="*/ 165103 h 990600"/>
              <a:gd name="connsiteX0" fmla="*/ 0 w 2971800"/>
              <a:gd name="connsiteY0" fmla="*/ 180343 h 1005840"/>
              <a:gd name="connsiteX1" fmla="*/ 165103 w 2971800"/>
              <a:gd name="connsiteY1" fmla="*/ 15240 h 1005840"/>
              <a:gd name="connsiteX2" fmla="*/ 1074420 w 2971800"/>
              <a:gd name="connsiteY2" fmla="*/ 0 h 1005840"/>
              <a:gd name="connsiteX3" fmla="*/ 2806697 w 2971800"/>
              <a:gd name="connsiteY3" fmla="*/ 15240 h 1005840"/>
              <a:gd name="connsiteX4" fmla="*/ 2971800 w 2971800"/>
              <a:gd name="connsiteY4" fmla="*/ 180343 h 1005840"/>
              <a:gd name="connsiteX5" fmla="*/ 2971800 w 2971800"/>
              <a:gd name="connsiteY5" fmla="*/ 840737 h 1005840"/>
              <a:gd name="connsiteX6" fmla="*/ 2806697 w 2971800"/>
              <a:gd name="connsiteY6" fmla="*/ 1005840 h 1005840"/>
              <a:gd name="connsiteX7" fmla="*/ 165103 w 2971800"/>
              <a:gd name="connsiteY7" fmla="*/ 1005840 h 1005840"/>
              <a:gd name="connsiteX8" fmla="*/ 0 w 2971800"/>
              <a:gd name="connsiteY8" fmla="*/ 840737 h 1005840"/>
              <a:gd name="connsiteX9" fmla="*/ 0 w 2971800"/>
              <a:gd name="connsiteY9" fmla="*/ 180343 h 100584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1071245 w 2971800"/>
              <a:gd name="connsiteY2" fmla="*/ 635 h 990600"/>
              <a:gd name="connsiteX3" fmla="*/ 2806697 w 2971800"/>
              <a:gd name="connsiteY3" fmla="*/ 0 h 990600"/>
              <a:gd name="connsiteX4" fmla="*/ 2971800 w 2971800"/>
              <a:gd name="connsiteY4" fmla="*/ 165103 h 990600"/>
              <a:gd name="connsiteX5" fmla="*/ 2971800 w 2971800"/>
              <a:gd name="connsiteY5" fmla="*/ 825497 h 990600"/>
              <a:gd name="connsiteX6" fmla="*/ 2806697 w 2971800"/>
              <a:gd name="connsiteY6" fmla="*/ 990600 h 990600"/>
              <a:gd name="connsiteX7" fmla="*/ 165103 w 2971800"/>
              <a:gd name="connsiteY7" fmla="*/ 990600 h 990600"/>
              <a:gd name="connsiteX8" fmla="*/ 0 w 2971800"/>
              <a:gd name="connsiteY8" fmla="*/ 825497 h 990600"/>
              <a:gd name="connsiteX9" fmla="*/ 0 w 2971800"/>
              <a:gd name="connsiteY9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806697 w 2971800"/>
              <a:gd name="connsiteY3" fmla="*/ 0 h 990600"/>
              <a:gd name="connsiteX4" fmla="*/ 2971800 w 2971800"/>
              <a:gd name="connsiteY4" fmla="*/ 165103 h 990600"/>
              <a:gd name="connsiteX5" fmla="*/ 2971800 w 2971800"/>
              <a:gd name="connsiteY5" fmla="*/ 825497 h 990600"/>
              <a:gd name="connsiteX6" fmla="*/ 2806697 w 2971800"/>
              <a:gd name="connsiteY6" fmla="*/ 990600 h 990600"/>
              <a:gd name="connsiteX7" fmla="*/ 165103 w 2971800"/>
              <a:gd name="connsiteY7" fmla="*/ 990600 h 990600"/>
              <a:gd name="connsiteX8" fmla="*/ 0 w 2971800"/>
              <a:gd name="connsiteY8" fmla="*/ 825497 h 990600"/>
              <a:gd name="connsiteX9" fmla="*/ 0 w 2971800"/>
              <a:gd name="connsiteY9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33600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39950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39950 w 2971800"/>
              <a:gd name="connsiteY3" fmla="*/ 3175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8278 h 993775"/>
              <a:gd name="connsiteX1" fmla="*/ 165103 w 2971800"/>
              <a:gd name="connsiteY1" fmla="*/ 3175 h 993775"/>
              <a:gd name="connsiteX2" fmla="*/ 623570 w 2971800"/>
              <a:gd name="connsiteY2" fmla="*/ 3810 h 993775"/>
              <a:gd name="connsiteX3" fmla="*/ 2146300 w 2971800"/>
              <a:gd name="connsiteY3" fmla="*/ 0 h 993775"/>
              <a:gd name="connsiteX4" fmla="*/ 2806697 w 2971800"/>
              <a:gd name="connsiteY4" fmla="*/ 3175 h 993775"/>
              <a:gd name="connsiteX5" fmla="*/ 2971800 w 2971800"/>
              <a:gd name="connsiteY5" fmla="*/ 168278 h 993775"/>
              <a:gd name="connsiteX6" fmla="*/ 2971800 w 2971800"/>
              <a:gd name="connsiteY6" fmla="*/ 828672 h 993775"/>
              <a:gd name="connsiteX7" fmla="*/ 2806697 w 2971800"/>
              <a:gd name="connsiteY7" fmla="*/ 993775 h 993775"/>
              <a:gd name="connsiteX8" fmla="*/ 165103 w 2971800"/>
              <a:gd name="connsiteY8" fmla="*/ 993775 h 993775"/>
              <a:gd name="connsiteX9" fmla="*/ 0 w 2971800"/>
              <a:gd name="connsiteY9" fmla="*/ 828672 h 993775"/>
              <a:gd name="connsiteX10" fmla="*/ 0 w 2971800"/>
              <a:gd name="connsiteY10" fmla="*/ 168278 h 993775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49475 w 2971800"/>
              <a:gd name="connsiteY3" fmla="*/ 3175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8278 h 993775"/>
              <a:gd name="connsiteX1" fmla="*/ 165103 w 2971800"/>
              <a:gd name="connsiteY1" fmla="*/ 3175 h 993775"/>
              <a:gd name="connsiteX2" fmla="*/ 623570 w 2971800"/>
              <a:gd name="connsiteY2" fmla="*/ 3810 h 993775"/>
              <a:gd name="connsiteX3" fmla="*/ 2174875 w 2971800"/>
              <a:gd name="connsiteY3" fmla="*/ 0 h 993775"/>
              <a:gd name="connsiteX4" fmla="*/ 2806697 w 2971800"/>
              <a:gd name="connsiteY4" fmla="*/ 3175 h 993775"/>
              <a:gd name="connsiteX5" fmla="*/ 2971800 w 2971800"/>
              <a:gd name="connsiteY5" fmla="*/ 168278 h 993775"/>
              <a:gd name="connsiteX6" fmla="*/ 2971800 w 2971800"/>
              <a:gd name="connsiteY6" fmla="*/ 828672 h 993775"/>
              <a:gd name="connsiteX7" fmla="*/ 2806697 w 2971800"/>
              <a:gd name="connsiteY7" fmla="*/ 993775 h 993775"/>
              <a:gd name="connsiteX8" fmla="*/ 165103 w 2971800"/>
              <a:gd name="connsiteY8" fmla="*/ 993775 h 993775"/>
              <a:gd name="connsiteX9" fmla="*/ 0 w 2971800"/>
              <a:gd name="connsiteY9" fmla="*/ 828672 h 993775"/>
              <a:gd name="connsiteX10" fmla="*/ 0 w 2971800"/>
              <a:gd name="connsiteY10" fmla="*/ 168278 h 993775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68525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81225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438400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2438400 w 2971800"/>
              <a:gd name="connsiteY0" fmla="*/ 0 h 990600"/>
              <a:gd name="connsiteX1" fmla="*/ 2806697 w 2971800"/>
              <a:gd name="connsiteY1" fmla="*/ 0 h 990600"/>
              <a:gd name="connsiteX2" fmla="*/ 2971800 w 2971800"/>
              <a:gd name="connsiteY2" fmla="*/ 165103 h 990600"/>
              <a:gd name="connsiteX3" fmla="*/ 2971800 w 2971800"/>
              <a:gd name="connsiteY3" fmla="*/ 825497 h 990600"/>
              <a:gd name="connsiteX4" fmla="*/ 2806697 w 2971800"/>
              <a:gd name="connsiteY4" fmla="*/ 990600 h 990600"/>
              <a:gd name="connsiteX5" fmla="*/ 165103 w 2971800"/>
              <a:gd name="connsiteY5" fmla="*/ 990600 h 990600"/>
              <a:gd name="connsiteX6" fmla="*/ 0 w 2971800"/>
              <a:gd name="connsiteY6" fmla="*/ 825497 h 990600"/>
              <a:gd name="connsiteX7" fmla="*/ 0 w 2971800"/>
              <a:gd name="connsiteY7" fmla="*/ 165103 h 990600"/>
              <a:gd name="connsiteX8" fmla="*/ 165103 w 2971800"/>
              <a:gd name="connsiteY8" fmla="*/ 0 h 990600"/>
              <a:gd name="connsiteX9" fmla="*/ 715010 w 2971800"/>
              <a:gd name="connsiteY9" fmla="*/ 92075 h 990600"/>
              <a:gd name="connsiteX0" fmla="*/ 2438400 w 2971800"/>
              <a:gd name="connsiteY0" fmla="*/ 0 h 990600"/>
              <a:gd name="connsiteX1" fmla="*/ 2806697 w 2971800"/>
              <a:gd name="connsiteY1" fmla="*/ 0 h 990600"/>
              <a:gd name="connsiteX2" fmla="*/ 2971800 w 2971800"/>
              <a:gd name="connsiteY2" fmla="*/ 165103 h 990600"/>
              <a:gd name="connsiteX3" fmla="*/ 2971800 w 2971800"/>
              <a:gd name="connsiteY3" fmla="*/ 825497 h 990600"/>
              <a:gd name="connsiteX4" fmla="*/ 2806697 w 2971800"/>
              <a:gd name="connsiteY4" fmla="*/ 990600 h 990600"/>
              <a:gd name="connsiteX5" fmla="*/ 165103 w 2971800"/>
              <a:gd name="connsiteY5" fmla="*/ 990600 h 990600"/>
              <a:gd name="connsiteX6" fmla="*/ 0 w 2971800"/>
              <a:gd name="connsiteY6" fmla="*/ 825497 h 990600"/>
              <a:gd name="connsiteX7" fmla="*/ 0 w 2971800"/>
              <a:gd name="connsiteY7" fmla="*/ 165103 h 990600"/>
              <a:gd name="connsiteX8" fmla="*/ 165103 w 2971800"/>
              <a:gd name="connsiteY8" fmla="*/ 0 h 990600"/>
              <a:gd name="connsiteX9" fmla="*/ 702310 w 2971800"/>
              <a:gd name="connsiteY9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71800" h="990600">
                <a:moveTo>
                  <a:pt x="2438400" y="0"/>
                </a:moveTo>
                <a:lnTo>
                  <a:pt x="2806697" y="0"/>
                </a:lnTo>
                <a:cubicBezTo>
                  <a:pt x="2897881" y="0"/>
                  <a:pt x="2971800" y="73919"/>
                  <a:pt x="2971800" y="165103"/>
                </a:cubicBezTo>
                <a:lnTo>
                  <a:pt x="2971800" y="825497"/>
                </a:lnTo>
                <a:cubicBezTo>
                  <a:pt x="2971800" y="916681"/>
                  <a:pt x="2897881" y="990600"/>
                  <a:pt x="2806697" y="990600"/>
                </a:cubicBezTo>
                <a:lnTo>
                  <a:pt x="165103" y="990600"/>
                </a:lnTo>
                <a:cubicBezTo>
                  <a:pt x="73919" y="990600"/>
                  <a:pt x="0" y="916681"/>
                  <a:pt x="0" y="825497"/>
                </a:cubicBezTo>
                <a:lnTo>
                  <a:pt x="0" y="165103"/>
                </a:lnTo>
                <a:cubicBezTo>
                  <a:pt x="0" y="73919"/>
                  <a:pt x="73919" y="0"/>
                  <a:pt x="165103" y="0"/>
                </a:cubicBezTo>
                <a:lnTo>
                  <a:pt x="702310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>
            <p:custDataLst>
              <p:tags r:id="rId6"/>
            </p:custDataLst>
          </p:nvPr>
        </p:nvSpPr>
        <p:spPr>
          <a:xfrm>
            <a:off x="1436498" y="5295900"/>
            <a:ext cx="533400" cy="228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>
            <p:custDataLst>
              <p:tags r:id="rId7"/>
            </p:custDataLst>
          </p:nvPr>
        </p:nvSpPr>
        <p:spPr>
          <a:xfrm>
            <a:off x="3505200" y="5295900"/>
            <a:ext cx="533400" cy="228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>
            <p:custDataLst>
              <p:tags r:id="rId8"/>
            </p:custDataLst>
          </p:nvPr>
        </p:nvSpPr>
        <p:spPr>
          <a:xfrm>
            <a:off x="2316852" y="6021872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10" name="Rectangle 9"/>
          <p:cNvSpPr/>
          <p:nvPr>
            <p:custDataLst>
              <p:tags r:id="rId9"/>
            </p:custDataLst>
          </p:nvPr>
        </p:nvSpPr>
        <p:spPr>
          <a:xfrm>
            <a:off x="1437167" y="4953000"/>
            <a:ext cx="533400" cy="228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>
            <p:custDataLst>
              <p:tags r:id="rId10"/>
            </p:custDataLst>
          </p:nvPr>
        </p:nvSpPr>
        <p:spPr>
          <a:xfrm>
            <a:off x="3505869" y="4953000"/>
            <a:ext cx="533400" cy="228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0" idx="3"/>
            <a:endCxn id="11" idx="1"/>
          </p:cNvCxnSpPr>
          <p:nvPr>
            <p:custDataLst>
              <p:tags r:id="rId11"/>
            </p:custDataLst>
          </p:nvPr>
        </p:nvCxnSpPr>
        <p:spPr>
          <a:xfrm>
            <a:off x="1970567" y="5067300"/>
            <a:ext cx="153530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>
            <p:custDataLst>
              <p:tags r:id="rId12"/>
            </p:custDataLst>
          </p:nvPr>
        </p:nvSpPr>
        <p:spPr>
          <a:xfrm>
            <a:off x="2371675" y="469213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15" name="Right Arrow 14"/>
          <p:cNvSpPr/>
          <p:nvPr>
            <p:custDataLst>
              <p:tags r:id="rId13"/>
            </p:custDataLst>
          </p:nvPr>
        </p:nvSpPr>
        <p:spPr>
          <a:xfrm>
            <a:off x="4648200" y="5524500"/>
            <a:ext cx="533400" cy="190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5"/>
          <p:cNvSpPr/>
          <p:nvPr>
            <p:custDataLst>
              <p:tags r:id="rId14"/>
            </p:custDataLst>
          </p:nvPr>
        </p:nvSpPr>
        <p:spPr>
          <a:xfrm>
            <a:off x="5562600" y="5334000"/>
            <a:ext cx="2971800" cy="990600"/>
          </a:xfrm>
          <a:custGeom>
            <a:avLst/>
            <a:gdLst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2806697 w 2971800"/>
              <a:gd name="connsiteY2" fmla="*/ 0 h 990600"/>
              <a:gd name="connsiteX3" fmla="*/ 2971800 w 2971800"/>
              <a:gd name="connsiteY3" fmla="*/ 165103 h 990600"/>
              <a:gd name="connsiteX4" fmla="*/ 2971800 w 2971800"/>
              <a:gd name="connsiteY4" fmla="*/ 825497 h 990600"/>
              <a:gd name="connsiteX5" fmla="*/ 2806697 w 2971800"/>
              <a:gd name="connsiteY5" fmla="*/ 990600 h 990600"/>
              <a:gd name="connsiteX6" fmla="*/ 165103 w 2971800"/>
              <a:gd name="connsiteY6" fmla="*/ 990600 h 990600"/>
              <a:gd name="connsiteX7" fmla="*/ 0 w 2971800"/>
              <a:gd name="connsiteY7" fmla="*/ 825497 h 990600"/>
              <a:gd name="connsiteX8" fmla="*/ 0 w 2971800"/>
              <a:gd name="connsiteY8" fmla="*/ 165103 h 990600"/>
              <a:gd name="connsiteX0" fmla="*/ 0 w 2971800"/>
              <a:gd name="connsiteY0" fmla="*/ 180343 h 1005840"/>
              <a:gd name="connsiteX1" fmla="*/ 165103 w 2971800"/>
              <a:gd name="connsiteY1" fmla="*/ 15240 h 1005840"/>
              <a:gd name="connsiteX2" fmla="*/ 1074420 w 2971800"/>
              <a:gd name="connsiteY2" fmla="*/ 0 h 1005840"/>
              <a:gd name="connsiteX3" fmla="*/ 2806697 w 2971800"/>
              <a:gd name="connsiteY3" fmla="*/ 15240 h 1005840"/>
              <a:gd name="connsiteX4" fmla="*/ 2971800 w 2971800"/>
              <a:gd name="connsiteY4" fmla="*/ 180343 h 1005840"/>
              <a:gd name="connsiteX5" fmla="*/ 2971800 w 2971800"/>
              <a:gd name="connsiteY5" fmla="*/ 840737 h 1005840"/>
              <a:gd name="connsiteX6" fmla="*/ 2806697 w 2971800"/>
              <a:gd name="connsiteY6" fmla="*/ 1005840 h 1005840"/>
              <a:gd name="connsiteX7" fmla="*/ 165103 w 2971800"/>
              <a:gd name="connsiteY7" fmla="*/ 1005840 h 1005840"/>
              <a:gd name="connsiteX8" fmla="*/ 0 w 2971800"/>
              <a:gd name="connsiteY8" fmla="*/ 840737 h 1005840"/>
              <a:gd name="connsiteX9" fmla="*/ 0 w 2971800"/>
              <a:gd name="connsiteY9" fmla="*/ 180343 h 100584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1071245 w 2971800"/>
              <a:gd name="connsiteY2" fmla="*/ 635 h 990600"/>
              <a:gd name="connsiteX3" fmla="*/ 2806697 w 2971800"/>
              <a:gd name="connsiteY3" fmla="*/ 0 h 990600"/>
              <a:gd name="connsiteX4" fmla="*/ 2971800 w 2971800"/>
              <a:gd name="connsiteY4" fmla="*/ 165103 h 990600"/>
              <a:gd name="connsiteX5" fmla="*/ 2971800 w 2971800"/>
              <a:gd name="connsiteY5" fmla="*/ 825497 h 990600"/>
              <a:gd name="connsiteX6" fmla="*/ 2806697 w 2971800"/>
              <a:gd name="connsiteY6" fmla="*/ 990600 h 990600"/>
              <a:gd name="connsiteX7" fmla="*/ 165103 w 2971800"/>
              <a:gd name="connsiteY7" fmla="*/ 990600 h 990600"/>
              <a:gd name="connsiteX8" fmla="*/ 0 w 2971800"/>
              <a:gd name="connsiteY8" fmla="*/ 825497 h 990600"/>
              <a:gd name="connsiteX9" fmla="*/ 0 w 2971800"/>
              <a:gd name="connsiteY9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806697 w 2971800"/>
              <a:gd name="connsiteY3" fmla="*/ 0 h 990600"/>
              <a:gd name="connsiteX4" fmla="*/ 2971800 w 2971800"/>
              <a:gd name="connsiteY4" fmla="*/ 165103 h 990600"/>
              <a:gd name="connsiteX5" fmla="*/ 2971800 w 2971800"/>
              <a:gd name="connsiteY5" fmla="*/ 825497 h 990600"/>
              <a:gd name="connsiteX6" fmla="*/ 2806697 w 2971800"/>
              <a:gd name="connsiteY6" fmla="*/ 990600 h 990600"/>
              <a:gd name="connsiteX7" fmla="*/ 165103 w 2971800"/>
              <a:gd name="connsiteY7" fmla="*/ 990600 h 990600"/>
              <a:gd name="connsiteX8" fmla="*/ 0 w 2971800"/>
              <a:gd name="connsiteY8" fmla="*/ 825497 h 990600"/>
              <a:gd name="connsiteX9" fmla="*/ 0 w 2971800"/>
              <a:gd name="connsiteY9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33600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39950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39950 w 2971800"/>
              <a:gd name="connsiteY3" fmla="*/ 3175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8278 h 993775"/>
              <a:gd name="connsiteX1" fmla="*/ 165103 w 2971800"/>
              <a:gd name="connsiteY1" fmla="*/ 3175 h 993775"/>
              <a:gd name="connsiteX2" fmla="*/ 623570 w 2971800"/>
              <a:gd name="connsiteY2" fmla="*/ 3810 h 993775"/>
              <a:gd name="connsiteX3" fmla="*/ 2146300 w 2971800"/>
              <a:gd name="connsiteY3" fmla="*/ 0 h 993775"/>
              <a:gd name="connsiteX4" fmla="*/ 2806697 w 2971800"/>
              <a:gd name="connsiteY4" fmla="*/ 3175 h 993775"/>
              <a:gd name="connsiteX5" fmla="*/ 2971800 w 2971800"/>
              <a:gd name="connsiteY5" fmla="*/ 168278 h 993775"/>
              <a:gd name="connsiteX6" fmla="*/ 2971800 w 2971800"/>
              <a:gd name="connsiteY6" fmla="*/ 828672 h 993775"/>
              <a:gd name="connsiteX7" fmla="*/ 2806697 w 2971800"/>
              <a:gd name="connsiteY7" fmla="*/ 993775 h 993775"/>
              <a:gd name="connsiteX8" fmla="*/ 165103 w 2971800"/>
              <a:gd name="connsiteY8" fmla="*/ 993775 h 993775"/>
              <a:gd name="connsiteX9" fmla="*/ 0 w 2971800"/>
              <a:gd name="connsiteY9" fmla="*/ 828672 h 993775"/>
              <a:gd name="connsiteX10" fmla="*/ 0 w 2971800"/>
              <a:gd name="connsiteY10" fmla="*/ 168278 h 993775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49475 w 2971800"/>
              <a:gd name="connsiteY3" fmla="*/ 3175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8278 h 993775"/>
              <a:gd name="connsiteX1" fmla="*/ 165103 w 2971800"/>
              <a:gd name="connsiteY1" fmla="*/ 3175 h 993775"/>
              <a:gd name="connsiteX2" fmla="*/ 623570 w 2971800"/>
              <a:gd name="connsiteY2" fmla="*/ 3810 h 993775"/>
              <a:gd name="connsiteX3" fmla="*/ 2174875 w 2971800"/>
              <a:gd name="connsiteY3" fmla="*/ 0 h 993775"/>
              <a:gd name="connsiteX4" fmla="*/ 2806697 w 2971800"/>
              <a:gd name="connsiteY4" fmla="*/ 3175 h 993775"/>
              <a:gd name="connsiteX5" fmla="*/ 2971800 w 2971800"/>
              <a:gd name="connsiteY5" fmla="*/ 168278 h 993775"/>
              <a:gd name="connsiteX6" fmla="*/ 2971800 w 2971800"/>
              <a:gd name="connsiteY6" fmla="*/ 828672 h 993775"/>
              <a:gd name="connsiteX7" fmla="*/ 2806697 w 2971800"/>
              <a:gd name="connsiteY7" fmla="*/ 993775 h 993775"/>
              <a:gd name="connsiteX8" fmla="*/ 165103 w 2971800"/>
              <a:gd name="connsiteY8" fmla="*/ 993775 h 993775"/>
              <a:gd name="connsiteX9" fmla="*/ 0 w 2971800"/>
              <a:gd name="connsiteY9" fmla="*/ 828672 h 993775"/>
              <a:gd name="connsiteX10" fmla="*/ 0 w 2971800"/>
              <a:gd name="connsiteY10" fmla="*/ 168278 h 993775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68525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81225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438400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2438400 w 2971800"/>
              <a:gd name="connsiteY0" fmla="*/ 0 h 990600"/>
              <a:gd name="connsiteX1" fmla="*/ 2806697 w 2971800"/>
              <a:gd name="connsiteY1" fmla="*/ 0 h 990600"/>
              <a:gd name="connsiteX2" fmla="*/ 2971800 w 2971800"/>
              <a:gd name="connsiteY2" fmla="*/ 165103 h 990600"/>
              <a:gd name="connsiteX3" fmla="*/ 2971800 w 2971800"/>
              <a:gd name="connsiteY3" fmla="*/ 825497 h 990600"/>
              <a:gd name="connsiteX4" fmla="*/ 2806697 w 2971800"/>
              <a:gd name="connsiteY4" fmla="*/ 990600 h 990600"/>
              <a:gd name="connsiteX5" fmla="*/ 165103 w 2971800"/>
              <a:gd name="connsiteY5" fmla="*/ 990600 h 990600"/>
              <a:gd name="connsiteX6" fmla="*/ 0 w 2971800"/>
              <a:gd name="connsiteY6" fmla="*/ 825497 h 990600"/>
              <a:gd name="connsiteX7" fmla="*/ 0 w 2971800"/>
              <a:gd name="connsiteY7" fmla="*/ 165103 h 990600"/>
              <a:gd name="connsiteX8" fmla="*/ 165103 w 2971800"/>
              <a:gd name="connsiteY8" fmla="*/ 0 h 990600"/>
              <a:gd name="connsiteX9" fmla="*/ 715010 w 2971800"/>
              <a:gd name="connsiteY9" fmla="*/ 92075 h 990600"/>
              <a:gd name="connsiteX0" fmla="*/ 2438400 w 2971800"/>
              <a:gd name="connsiteY0" fmla="*/ 0 h 990600"/>
              <a:gd name="connsiteX1" fmla="*/ 2806697 w 2971800"/>
              <a:gd name="connsiteY1" fmla="*/ 0 h 990600"/>
              <a:gd name="connsiteX2" fmla="*/ 2971800 w 2971800"/>
              <a:gd name="connsiteY2" fmla="*/ 165103 h 990600"/>
              <a:gd name="connsiteX3" fmla="*/ 2971800 w 2971800"/>
              <a:gd name="connsiteY3" fmla="*/ 825497 h 990600"/>
              <a:gd name="connsiteX4" fmla="*/ 2806697 w 2971800"/>
              <a:gd name="connsiteY4" fmla="*/ 990600 h 990600"/>
              <a:gd name="connsiteX5" fmla="*/ 165103 w 2971800"/>
              <a:gd name="connsiteY5" fmla="*/ 990600 h 990600"/>
              <a:gd name="connsiteX6" fmla="*/ 0 w 2971800"/>
              <a:gd name="connsiteY6" fmla="*/ 825497 h 990600"/>
              <a:gd name="connsiteX7" fmla="*/ 0 w 2971800"/>
              <a:gd name="connsiteY7" fmla="*/ 165103 h 990600"/>
              <a:gd name="connsiteX8" fmla="*/ 165103 w 2971800"/>
              <a:gd name="connsiteY8" fmla="*/ 0 h 990600"/>
              <a:gd name="connsiteX9" fmla="*/ 702310 w 2971800"/>
              <a:gd name="connsiteY9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71800" h="990600">
                <a:moveTo>
                  <a:pt x="2438400" y="0"/>
                </a:moveTo>
                <a:lnTo>
                  <a:pt x="2806697" y="0"/>
                </a:lnTo>
                <a:cubicBezTo>
                  <a:pt x="2897881" y="0"/>
                  <a:pt x="2971800" y="73919"/>
                  <a:pt x="2971800" y="165103"/>
                </a:cubicBezTo>
                <a:lnTo>
                  <a:pt x="2971800" y="825497"/>
                </a:lnTo>
                <a:cubicBezTo>
                  <a:pt x="2971800" y="916681"/>
                  <a:pt x="2897881" y="990600"/>
                  <a:pt x="2806697" y="990600"/>
                </a:cubicBezTo>
                <a:lnTo>
                  <a:pt x="165103" y="990600"/>
                </a:lnTo>
                <a:cubicBezTo>
                  <a:pt x="73919" y="990600"/>
                  <a:pt x="0" y="916681"/>
                  <a:pt x="0" y="825497"/>
                </a:cubicBezTo>
                <a:lnTo>
                  <a:pt x="0" y="165103"/>
                </a:lnTo>
                <a:cubicBezTo>
                  <a:pt x="0" y="73919"/>
                  <a:pt x="73919" y="0"/>
                  <a:pt x="165103" y="0"/>
                </a:cubicBezTo>
                <a:lnTo>
                  <a:pt x="702310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>
            <p:custDataLst>
              <p:tags r:id="rId15"/>
            </p:custDataLst>
          </p:nvPr>
        </p:nvSpPr>
        <p:spPr>
          <a:xfrm>
            <a:off x="5779898" y="5219700"/>
            <a:ext cx="533400" cy="228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>
            <p:custDataLst>
              <p:tags r:id="rId16"/>
            </p:custDataLst>
          </p:nvPr>
        </p:nvSpPr>
        <p:spPr>
          <a:xfrm>
            <a:off x="7848600" y="5219700"/>
            <a:ext cx="533400" cy="228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>
            <p:custDataLst>
              <p:tags r:id="rId17"/>
            </p:custDataLst>
          </p:nvPr>
        </p:nvSpPr>
        <p:spPr>
          <a:xfrm>
            <a:off x="5780567" y="5225901"/>
            <a:ext cx="533400" cy="228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>
            <p:custDataLst>
              <p:tags r:id="rId18"/>
            </p:custDataLst>
          </p:nvPr>
        </p:nvSpPr>
        <p:spPr>
          <a:xfrm>
            <a:off x="7849269" y="5225901"/>
            <a:ext cx="533400" cy="228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0" idx="3"/>
            <a:endCxn id="21" idx="1"/>
          </p:cNvCxnSpPr>
          <p:nvPr>
            <p:custDataLst>
              <p:tags r:id="rId19"/>
            </p:custDataLst>
          </p:nvPr>
        </p:nvCxnSpPr>
        <p:spPr>
          <a:xfrm>
            <a:off x="6313967" y="5340201"/>
            <a:ext cx="153530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/>
          <p:cNvSpPr/>
          <p:nvPr>
            <p:custDataLst>
              <p:tags r:id="rId20"/>
            </p:custDataLst>
          </p:nvPr>
        </p:nvSpPr>
        <p:spPr>
          <a:xfrm rot="16200000">
            <a:off x="1627516" y="4511381"/>
            <a:ext cx="141767" cy="52173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>
            <p:custDataLst>
              <p:tags r:id="rId21"/>
            </p:custDataLst>
          </p:nvPr>
        </p:nvSpPr>
        <p:spPr>
          <a:xfrm>
            <a:off x="1034100" y="4343400"/>
            <a:ext cx="133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junction site</a:t>
            </a:r>
            <a:endParaRPr lang="en-US" dirty="0"/>
          </a:p>
        </p:txBody>
      </p:sp>
      <p:sp>
        <p:nvSpPr>
          <p:cNvPr id="26" name="Explosion 1 25"/>
          <p:cNvSpPr/>
          <p:nvPr>
            <p:custDataLst>
              <p:tags r:id="rId22"/>
            </p:custDataLst>
          </p:nvPr>
        </p:nvSpPr>
        <p:spPr>
          <a:xfrm>
            <a:off x="8001000" y="5240077"/>
            <a:ext cx="228600" cy="200247"/>
          </a:xfrm>
          <a:prstGeom prst="irregularSeal1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>
            <p:custDataLst>
              <p:tags r:id="rId23"/>
            </p:custDataLst>
          </p:nvPr>
        </p:nvSpPr>
        <p:spPr>
          <a:xfrm>
            <a:off x="7573324" y="4519965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sequence</a:t>
            </a:r>
          </a:p>
          <a:p>
            <a:pPr algn="ctr"/>
            <a:r>
              <a:rPr lang="en-US" dirty="0" smtClean="0"/>
              <a:t>variant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557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Failure Analysis for the working synthetic biologist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determine the cause(s) </a:t>
            </a:r>
            <a:r>
              <a:rPr lang="en-US" dirty="0"/>
              <a:t>of </a:t>
            </a:r>
            <a:r>
              <a:rPr lang="en-US" dirty="0" smtClean="0"/>
              <a:t>failure</a:t>
            </a:r>
          </a:p>
          <a:p>
            <a:pPr lvl="1"/>
            <a:r>
              <a:rPr lang="en-US" dirty="0" smtClean="0"/>
              <a:t>Collect failed </a:t>
            </a:r>
            <a:r>
              <a:rPr lang="en-US" dirty="0"/>
              <a:t>components for </a:t>
            </a:r>
            <a:r>
              <a:rPr lang="en-US" dirty="0" smtClean="0"/>
              <a:t>examination</a:t>
            </a:r>
          </a:p>
          <a:p>
            <a:pPr lvl="1"/>
            <a:r>
              <a:rPr lang="en-US" dirty="0" smtClean="0"/>
              <a:t>and analyze </a:t>
            </a:r>
            <a:r>
              <a:rPr lang="en-US" dirty="0" smtClean="0"/>
              <a:t>data</a:t>
            </a:r>
          </a:p>
          <a:p>
            <a:endParaRPr lang="en-US" dirty="0"/>
          </a:p>
          <a:p>
            <a:pPr fontAlgn="ctr"/>
            <a:r>
              <a:rPr lang="en-US" dirty="0"/>
              <a:t>Analogous to source code management</a:t>
            </a:r>
            <a:endParaRPr lang="en-US" dirty="0"/>
          </a:p>
          <a:p>
            <a:pPr lvl="1" fontAlgn="ctr"/>
            <a:r>
              <a:rPr lang="en-US" dirty="0"/>
              <a:t>A version control system</a:t>
            </a:r>
            <a:endParaRPr lang="en-US" dirty="0"/>
          </a:p>
          <a:p>
            <a:pPr lvl="1" fontAlgn="ctr"/>
            <a:r>
              <a:rPr lang="en-US" dirty="0"/>
              <a:t>failure analysis for synthetic biology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24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Outside junction site</a:t>
            </a:r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533400" y="1447800"/>
            <a:ext cx="53971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means anywhere else</a:t>
            </a:r>
          </a:p>
          <a:p>
            <a:r>
              <a:rPr lang="en-US" dirty="0" smtClean="0"/>
              <a:t>This kind of error could occur during PCR: caused by Pol</a:t>
            </a:r>
          </a:p>
          <a:p>
            <a:r>
              <a:rPr lang="en-US" dirty="0" smtClean="0"/>
              <a:t>or the Template DNA could have had a sequence variant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262988715"/>
              </p:ext>
            </p:extLst>
          </p:nvPr>
        </p:nvGraphicFramePr>
        <p:xfrm>
          <a:off x="685800" y="2743200"/>
          <a:ext cx="25908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1676400"/>
              </a:tblGrid>
              <a:tr h="3048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2697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22697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>
            <p:custDataLst>
              <p:tags r:id="rId5"/>
            </p:custDataLst>
          </p:nvPr>
        </p:nvSpPr>
        <p:spPr>
          <a:xfrm>
            <a:off x="1219200" y="5410200"/>
            <a:ext cx="2971800" cy="990600"/>
          </a:xfrm>
          <a:custGeom>
            <a:avLst/>
            <a:gdLst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2806697 w 2971800"/>
              <a:gd name="connsiteY2" fmla="*/ 0 h 990600"/>
              <a:gd name="connsiteX3" fmla="*/ 2971800 w 2971800"/>
              <a:gd name="connsiteY3" fmla="*/ 165103 h 990600"/>
              <a:gd name="connsiteX4" fmla="*/ 2971800 w 2971800"/>
              <a:gd name="connsiteY4" fmla="*/ 825497 h 990600"/>
              <a:gd name="connsiteX5" fmla="*/ 2806697 w 2971800"/>
              <a:gd name="connsiteY5" fmla="*/ 990600 h 990600"/>
              <a:gd name="connsiteX6" fmla="*/ 165103 w 2971800"/>
              <a:gd name="connsiteY6" fmla="*/ 990600 h 990600"/>
              <a:gd name="connsiteX7" fmla="*/ 0 w 2971800"/>
              <a:gd name="connsiteY7" fmla="*/ 825497 h 990600"/>
              <a:gd name="connsiteX8" fmla="*/ 0 w 2971800"/>
              <a:gd name="connsiteY8" fmla="*/ 165103 h 990600"/>
              <a:gd name="connsiteX0" fmla="*/ 0 w 2971800"/>
              <a:gd name="connsiteY0" fmla="*/ 180343 h 1005840"/>
              <a:gd name="connsiteX1" fmla="*/ 165103 w 2971800"/>
              <a:gd name="connsiteY1" fmla="*/ 15240 h 1005840"/>
              <a:gd name="connsiteX2" fmla="*/ 1074420 w 2971800"/>
              <a:gd name="connsiteY2" fmla="*/ 0 h 1005840"/>
              <a:gd name="connsiteX3" fmla="*/ 2806697 w 2971800"/>
              <a:gd name="connsiteY3" fmla="*/ 15240 h 1005840"/>
              <a:gd name="connsiteX4" fmla="*/ 2971800 w 2971800"/>
              <a:gd name="connsiteY4" fmla="*/ 180343 h 1005840"/>
              <a:gd name="connsiteX5" fmla="*/ 2971800 w 2971800"/>
              <a:gd name="connsiteY5" fmla="*/ 840737 h 1005840"/>
              <a:gd name="connsiteX6" fmla="*/ 2806697 w 2971800"/>
              <a:gd name="connsiteY6" fmla="*/ 1005840 h 1005840"/>
              <a:gd name="connsiteX7" fmla="*/ 165103 w 2971800"/>
              <a:gd name="connsiteY7" fmla="*/ 1005840 h 1005840"/>
              <a:gd name="connsiteX8" fmla="*/ 0 w 2971800"/>
              <a:gd name="connsiteY8" fmla="*/ 840737 h 1005840"/>
              <a:gd name="connsiteX9" fmla="*/ 0 w 2971800"/>
              <a:gd name="connsiteY9" fmla="*/ 180343 h 100584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1071245 w 2971800"/>
              <a:gd name="connsiteY2" fmla="*/ 635 h 990600"/>
              <a:gd name="connsiteX3" fmla="*/ 2806697 w 2971800"/>
              <a:gd name="connsiteY3" fmla="*/ 0 h 990600"/>
              <a:gd name="connsiteX4" fmla="*/ 2971800 w 2971800"/>
              <a:gd name="connsiteY4" fmla="*/ 165103 h 990600"/>
              <a:gd name="connsiteX5" fmla="*/ 2971800 w 2971800"/>
              <a:gd name="connsiteY5" fmla="*/ 825497 h 990600"/>
              <a:gd name="connsiteX6" fmla="*/ 2806697 w 2971800"/>
              <a:gd name="connsiteY6" fmla="*/ 990600 h 990600"/>
              <a:gd name="connsiteX7" fmla="*/ 165103 w 2971800"/>
              <a:gd name="connsiteY7" fmla="*/ 990600 h 990600"/>
              <a:gd name="connsiteX8" fmla="*/ 0 w 2971800"/>
              <a:gd name="connsiteY8" fmla="*/ 825497 h 990600"/>
              <a:gd name="connsiteX9" fmla="*/ 0 w 2971800"/>
              <a:gd name="connsiteY9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806697 w 2971800"/>
              <a:gd name="connsiteY3" fmla="*/ 0 h 990600"/>
              <a:gd name="connsiteX4" fmla="*/ 2971800 w 2971800"/>
              <a:gd name="connsiteY4" fmla="*/ 165103 h 990600"/>
              <a:gd name="connsiteX5" fmla="*/ 2971800 w 2971800"/>
              <a:gd name="connsiteY5" fmla="*/ 825497 h 990600"/>
              <a:gd name="connsiteX6" fmla="*/ 2806697 w 2971800"/>
              <a:gd name="connsiteY6" fmla="*/ 990600 h 990600"/>
              <a:gd name="connsiteX7" fmla="*/ 165103 w 2971800"/>
              <a:gd name="connsiteY7" fmla="*/ 990600 h 990600"/>
              <a:gd name="connsiteX8" fmla="*/ 0 w 2971800"/>
              <a:gd name="connsiteY8" fmla="*/ 825497 h 990600"/>
              <a:gd name="connsiteX9" fmla="*/ 0 w 2971800"/>
              <a:gd name="connsiteY9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33600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39950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39950 w 2971800"/>
              <a:gd name="connsiteY3" fmla="*/ 3175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8278 h 993775"/>
              <a:gd name="connsiteX1" fmla="*/ 165103 w 2971800"/>
              <a:gd name="connsiteY1" fmla="*/ 3175 h 993775"/>
              <a:gd name="connsiteX2" fmla="*/ 623570 w 2971800"/>
              <a:gd name="connsiteY2" fmla="*/ 3810 h 993775"/>
              <a:gd name="connsiteX3" fmla="*/ 2146300 w 2971800"/>
              <a:gd name="connsiteY3" fmla="*/ 0 h 993775"/>
              <a:gd name="connsiteX4" fmla="*/ 2806697 w 2971800"/>
              <a:gd name="connsiteY4" fmla="*/ 3175 h 993775"/>
              <a:gd name="connsiteX5" fmla="*/ 2971800 w 2971800"/>
              <a:gd name="connsiteY5" fmla="*/ 168278 h 993775"/>
              <a:gd name="connsiteX6" fmla="*/ 2971800 w 2971800"/>
              <a:gd name="connsiteY6" fmla="*/ 828672 h 993775"/>
              <a:gd name="connsiteX7" fmla="*/ 2806697 w 2971800"/>
              <a:gd name="connsiteY7" fmla="*/ 993775 h 993775"/>
              <a:gd name="connsiteX8" fmla="*/ 165103 w 2971800"/>
              <a:gd name="connsiteY8" fmla="*/ 993775 h 993775"/>
              <a:gd name="connsiteX9" fmla="*/ 0 w 2971800"/>
              <a:gd name="connsiteY9" fmla="*/ 828672 h 993775"/>
              <a:gd name="connsiteX10" fmla="*/ 0 w 2971800"/>
              <a:gd name="connsiteY10" fmla="*/ 168278 h 993775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49475 w 2971800"/>
              <a:gd name="connsiteY3" fmla="*/ 3175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8278 h 993775"/>
              <a:gd name="connsiteX1" fmla="*/ 165103 w 2971800"/>
              <a:gd name="connsiteY1" fmla="*/ 3175 h 993775"/>
              <a:gd name="connsiteX2" fmla="*/ 623570 w 2971800"/>
              <a:gd name="connsiteY2" fmla="*/ 3810 h 993775"/>
              <a:gd name="connsiteX3" fmla="*/ 2174875 w 2971800"/>
              <a:gd name="connsiteY3" fmla="*/ 0 h 993775"/>
              <a:gd name="connsiteX4" fmla="*/ 2806697 w 2971800"/>
              <a:gd name="connsiteY4" fmla="*/ 3175 h 993775"/>
              <a:gd name="connsiteX5" fmla="*/ 2971800 w 2971800"/>
              <a:gd name="connsiteY5" fmla="*/ 168278 h 993775"/>
              <a:gd name="connsiteX6" fmla="*/ 2971800 w 2971800"/>
              <a:gd name="connsiteY6" fmla="*/ 828672 h 993775"/>
              <a:gd name="connsiteX7" fmla="*/ 2806697 w 2971800"/>
              <a:gd name="connsiteY7" fmla="*/ 993775 h 993775"/>
              <a:gd name="connsiteX8" fmla="*/ 165103 w 2971800"/>
              <a:gd name="connsiteY8" fmla="*/ 993775 h 993775"/>
              <a:gd name="connsiteX9" fmla="*/ 0 w 2971800"/>
              <a:gd name="connsiteY9" fmla="*/ 828672 h 993775"/>
              <a:gd name="connsiteX10" fmla="*/ 0 w 2971800"/>
              <a:gd name="connsiteY10" fmla="*/ 168278 h 993775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68525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81225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438400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2438400 w 2971800"/>
              <a:gd name="connsiteY0" fmla="*/ 0 h 990600"/>
              <a:gd name="connsiteX1" fmla="*/ 2806697 w 2971800"/>
              <a:gd name="connsiteY1" fmla="*/ 0 h 990600"/>
              <a:gd name="connsiteX2" fmla="*/ 2971800 w 2971800"/>
              <a:gd name="connsiteY2" fmla="*/ 165103 h 990600"/>
              <a:gd name="connsiteX3" fmla="*/ 2971800 w 2971800"/>
              <a:gd name="connsiteY3" fmla="*/ 825497 h 990600"/>
              <a:gd name="connsiteX4" fmla="*/ 2806697 w 2971800"/>
              <a:gd name="connsiteY4" fmla="*/ 990600 h 990600"/>
              <a:gd name="connsiteX5" fmla="*/ 165103 w 2971800"/>
              <a:gd name="connsiteY5" fmla="*/ 990600 h 990600"/>
              <a:gd name="connsiteX6" fmla="*/ 0 w 2971800"/>
              <a:gd name="connsiteY6" fmla="*/ 825497 h 990600"/>
              <a:gd name="connsiteX7" fmla="*/ 0 w 2971800"/>
              <a:gd name="connsiteY7" fmla="*/ 165103 h 990600"/>
              <a:gd name="connsiteX8" fmla="*/ 165103 w 2971800"/>
              <a:gd name="connsiteY8" fmla="*/ 0 h 990600"/>
              <a:gd name="connsiteX9" fmla="*/ 715010 w 2971800"/>
              <a:gd name="connsiteY9" fmla="*/ 92075 h 990600"/>
              <a:gd name="connsiteX0" fmla="*/ 2438400 w 2971800"/>
              <a:gd name="connsiteY0" fmla="*/ 0 h 990600"/>
              <a:gd name="connsiteX1" fmla="*/ 2806697 w 2971800"/>
              <a:gd name="connsiteY1" fmla="*/ 0 h 990600"/>
              <a:gd name="connsiteX2" fmla="*/ 2971800 w 2971800"/>
              <a:gd name="connsiteY2" fmla="*/ 165103 h 990600"/>
              <a:gd name="connsiteX3" fmla="*/ 2971800 w 2971800"/>
              <a:gd name="connsiteY3" fmla="*/ 825497 h 990600"/>
              <a:gd name="connsiteX4" fmla="*/ 2806697 w 2971800"/>
              <a:gd name="connsiteY4" fmla="*/ 990600 h 990600"/>
              <a:gd name="connsiteX5" fmla="*/ 165103 w 2971800"/>
              <a:gd name="connsiteY5" fmla="*/ 990600 h 990600"/>
              <a:gd name="connsiteX6" fmla="*/ 0 w 2971800"/>
              <a:gd name="connsiteY6" fmla="*/ 825497 h 990600"/>
              <a:gd name="connsiteX7" fmla="*/ 0 w 2971800"/>
              <a:gd name="connsiteY7" fmla="*/ 165103 h 990600"/>
              <a:gd name="connsiteX8" fmla="*/ 165103 w 2971800"/>
              <a:gd name="connsiteY8" fmla="*/ 0 h 990600"/>
              <a:gd name="connsiteX9" fmla="*/ 702310 w 2971800"/>
              <a:gd name="connsiteY9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71800" h="990600">
                <a:moveTo>
                  <a:pt x="2438400" y="0"/>
                </a:moveTo>
                <a:lnTo>
                  <a:pt x="2806697" y="0"/>
                </a:lnTo>
                <a:cubicBezTo>
                  <a:pt x="2897881" y="0"/>
                  <a:pt x="2971800" y="73919"/>
                  <a:pt x="2971800" y="165103"/>
                </a:cubicBezTo>
                <a:lnTo>
                  <a:pt x="2971800" y="825497"/>
                </a:lnTo>
                <a:cubicBezTo>
                  <a:pt x="2971800" y="916681"/>
                  <a:pt x="2897881" y="990600"/>
                  <a:pt x="2806697" y="990600"/>
                </a:cubicBezTo>
                <a:lnTo>
                  <a:pt x="165103" y="990600"/>
                </a:lnTo>
                <a:cubicBezTo>
                  <a:pt x="73919" y="990600"/>
                  <a:pt x="0" y="916681"/>
                  <a:pt x="0" y="825497"/>
                </a:cubicBezTo>
                <a:lnTo>
                  <a:pt x="0" y="165103"/>
                </a:lnTo>
                <a:cubicBezTo>
                  <a:pt x="0" y="73919"/>
                  <a:pt x="73919" y="0"/>
                  <a:pt x="165103" y="0"/>
                </a:cubicBezTo>
                <a:lnTo>
                  <a:pt x="702310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>
            <p:custDataLst>
              <p:tags r:id="rId6"/>
            </p:custDataLst>
          </p:nvPr>
        </p:nvSpPr>
        <p:spPr>
          <a:xfrm>
            <a:off x="1436498" y="5295900"/>
            <a:ext cx="533400" cy="228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>
            <p:custDataLst>
              <p:tags r:id="rId7"/>
            </p:custDataLst>
          </p:nvPr>
        </p:nvSpPr>
        <p:spPr>
          <a:xfrm>
            <a:off x="3505200" y="5295900"/>
            <a:ext cx="533400" cy="228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>
            <p:custDataLst>
              <p:tags r:id="rId8"/>
            </p:custDataLst>
          </p:nvPr>
        </p:nvSpPr>
        <p:spPr>
          <a:xfrm>
            <a:off x="2316852" y="6021872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10" name="Rectangle 9"/>
          <p:cNvSpPr/>
          <p:nvPr>
            <p:custDataLst>
              <p:tags r:id="rId9"/>
            </p:custDataLst>
          </p:nvPr>
        </p:nvSpPr>
        <p:spPr>
          <a:xfrm>
            <a:off x="1437167" y="4953000"/>
            <a:ext cx="533400" cy="228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>
            <p:custDataLst>
              <p:tags r:id="rId10"/>
            </p:custDataLst>
          </p:nvPr>
        </p:nvSpPr>
        <p:spPr>
          <a:xfrm>
            <a:off x="3505869" y="4953000"/>
            <a:ext cx="533400" cy="228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0" idx="3"/>
            <a:endCxn id="11" idx="1"/>
          </p:cNvCxnSpPr>
          <p:nvPr>
            <p:custDataLst>
              <p:tags r:id="rId11"/>
            </p:custDataLst>
          </p:nvPr>
        </p:nvCxnSpPr>
        <p:spPr>
          <a:xfrm>
            <a:off x="1970567" y="5067300"/>
            <a:ext cx="153530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>
            <p:custDataLst>
              <p:tags r:id="rId12"/>
            </p:custDataLst>
          </p:nvPr>
        </p:nvSpPr>
        <p:spPr>
          <a:xfrm>
            <a:off x="2371675" y="469213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insert</a:t>
            </a:r>
            <a:endParaRPr lang="en-US" dirty="0"/>
          </a:p>
        </p:txBody>
      </p:sp>
      <p:sp>
        <p:nvSpPr>
          <p:cNvPr id="15" name="Right Arrow 14"/>
          <p:cNvSpPr/>
          <p:nvPr>
            <p:custDataLst>
              <p:tags r:id="rId13"/>
            </p:custDataLst>
          </p:nvPr>
        </p:nvSpPr>
        <p:spPr>
          <a:xfrm>
            <a:off x="4648200" y="5524500"/>
            <a:ext cx="533400" cy="190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5"/>
          <p:cNvSpPr/>
          <p:nvPr>
            <p:custDataLst>
              <p:tags r:id="rId14"/>
            </p:custDataLst>
          </p:nvPr>
        </p:nvSpPr>
        <p:spPr>
          <a:xfrm>
            <a:off x="5562600" y="5334000"/>
            <a:ext cx="2971800" cy="990600"/>
          </a:xfrm>
          <a:custGeom>
            <a:avLst/>
            <a:gdLst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2806697 w 2971800"/>
              <a:gd name="connsiteY2" fmla="*/ 0 h 990600"/>
              <a:gd name="connsiteX3" fmla="*/ 2971800 w 2971800"/>
              <a:gd name="connsiteY3" fmla="*/ 165103 h 990600"/>
              <a:gd name="connsiteX4" fmla="*/ 2971800 w 2971800"/>
              <a:gd name="connsiteY4" fmla="*/ 825497 h 990600"/>
              <a:gd name="connsiteX5" fmla="*/ 2806697 w 2971800"/>
              <a:gd name="connsiteY5" fmla="*/ 990600 h 990600"/>
              <a:gd name="connsiteX6" fmla="*/ 165103 w 2971800"/>
              <a:gd name="connsiteY6" fmla="*/ 990600 h 990600"/>
              <a:gd name="connsiteX7" fmla="*/ 0 w 2971800"/>
              <a:gd name="connsiteY7" fmla="*/ 825497 h 990600"/>
              <a:gd name="connsiteX8" fmla="*/ 0 w 2971800"/>
              <a:gd name="connsiteY8" fmla="*/ 165103 h 990600"/>
              <a:gd name="connsiteX0" fmla="*/ 0 w 2971800"/>
              <a:gd name="connsiteY0" fmla="*/ 180343 h 1005840"/>
              <a:gd name="connsiteX1" fmla="*/ 165103 w 2971800"/>
              <a:gd name="connsiteY1" fmla="*/ 15240 h 1005840"/>
              <a:gd name="connsiteX2" fmla="*/ 1074420 w 2971800"/>
              <a:gd name="connsiteY2" fmla="*/ 0 h 1005840"/>
              <a:gd name="connsiteX3" fmla="*/ 2806697 w 2971800"/>
              <a:gd name="connsiteY3" fmla="*/ 15240 h 1005840"/>
              <a:gd name="connsiteX4" fmla="*/ 2971800 w 2971800"/>
              <a:gd name="connsiteY4" fmla="*/ 180343 h 1005840"/>
              <a:gd name="connsiteX5" fmla="*/ 2971800 w 2971800"/>
              <a:gd name="connsiteY5" fmla="*/ 840737 h 1005840"/>
              <a:gd name="connsiteX6" fmla="*/ 2806697 w 2971800"/>
              <a:gd name="connsiteY6" fmla="*/ 1005840 h 1005840"/>
              <a:gd name="connsiteX7" fmla="*/ 165103 w 2971800"/>
              <a:gd name="connsiteY7" fmla="*/ 1005840 h 1005840"/>
              <a:gd name="connsiteX8" fmla="*/ 0 w 2971800"/>
              <a:gd name="connsiteY8" fmla="*/ 840737 h 1005840"/>
              <a:gd name="connsiteX9" fmla="*/ 0 w 2971800"/>
              <a:gd name="connsiteY9" fmla="*/ 180343 h 100584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1071245 w 2971800"/>
              <a:gd name="connsiteY2" fmla="*/ 635 h 990600"/>
              <a:gd name="connsiteX3" fmla="*/ 2806697 w 2971800"/>
              <a:gd name="connsiteY3" fmla="*/ 0 h 990600"/>
              <a:gd name="connsiteX4" fmla="*/ 2971800 w 2971800"/>
              <a:gd name="connsiteY4" fmla="*/ 165103 h 990600"/>
              <a:gd name="connsiteX5" fmla="*/ 2971800 w 2971800"/>
              <a:gd name="connsiteY5" fmla="*/ 825497 h 990600"/>
              <a:gd name="connsiteX6" fmla="*/ 2806697 w 2971800"/>
              <a:gd name="connsiteY6" fmla="*/ 990600 h 990600"/>
              <a:gd name="connsiteX7" fmla="*/ 165103 w 2971800"/>
              <a:gd name="connsiteY7" fmla="*/ 990600 h 990600"/>
              <a:gd name="connsiteX8" fmla="*/ 0 w 2971800"/>
              <a:gd name="connsiteY8" fmla="*/ 825497 h 990600"/>
              <a:gd name="connsiteX9" fmla="*/ 0 w 2971800"/>
              <a:gd name="connsiteY9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806697 w 2971800"/>
              <a:gd name="connsiteY3" fmla="*/ 0 h 990600"/>
              <a:gd name="connsiteX4" fmla="*/ 2971800 w 2971800"/>
              <a:gd name="connsiteY4" fmla="*/ 165103 h 990600"/>
              <a:gd name="connsiteX5" fmla="*/ 2971800 w 2971800"/>
              <a:gd name="connsiteY5" fmla="*/ 825497 h 990600"/>
              <a:gd name="connsiteX6" fmla="*/ 2806697 w 2971800"/>
              <a:gd name="connsiteY6" fmla="*/ 990600 h 990600"/>
              <a:gd name="connsiteX7" fmla="*/ 165103 w 2971800"/>
              <a:gd name="connsiteY7" fmla="*/ 990600 h 990600"/>
              <a:gd name="connsiteX8" fmla="*/ 0 w 2971800"/>
              <a:gd name="connsiteY8" fmla="*/ 825497 h 990600"/>
              <a:gd name="connsiteX9" fmla="*/ 0 w 2971800"/>
              <a:gd name="connsiteY9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33600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39950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39950 w 2971800"/>
              <a:gd name="connsiteY3" fmla="*/ 3175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8278 h 993775"/>
              <a:gd name="connsiteX1" fmla="*/ 165103 w 2971800"/>
              <a:gd name="connsiteY1" fmla="*/ 3175 h 993775"/>
              <a:gd name="connsiteX2" fmla="*/ 623570 w 2971800"/>
              <a:gd name="connsiteY2" fmla="*/ 3810 h 993775"/>
              <a:gd name="connsiteX3" fmla="*/ 2146300 w 2971800"/>
              <a:gd name="connsiteY3" fmla="*/ 0 h 993775"/>
              <a:gd name="connsiteX4" fmla="*/ 2806697 w 2971800"/>
              <a:gd name="connsiteY4" fmla="*/ 3175 h 993775"/>
              <a:gd name="connsiteX5" fmla="*/ 2971800 w 2971800"/>
              <a:gd name="connsiteY5" fmla="*/ 168278 h 993775"/>
              <a:gd name="connsiteX6" fmla="*/ 2971800 w 2971800"/>
              <a:gd name="connsiteY6" fmla="*/ 828672 h 993775"/>
              <a:gd name="connsiteX7" fmla="*/ 2806697 w 2971800"/>
              <a:gd name="connsiteY7" fmla="*/ 993775 h 993775"/>
              <a:gd name="connsiteX8" fmla="*/ 165103 w 2971800"/>
              <a:gd name="connsiteY8" fmla="*/ 993775 h 993775"/>
              <a:gd name="connsiteX9" fmla="*/ 0 w 2971800"/>
              <a:gd name="connsiteY9" fmla="*/ 828672 h 993775"/>
              <a:gd name="connsiteX10" fmla="*/ 0 w 2971800"/>
              <a:gd name="connsiteY10" fmla="*/ 168278 h 993775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49475 w 2971800"/>
              <a:gd name="connsiteY3" fmla="*/ 3175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8278 h 993775"/>
              <a:gd name="connsiteX1" fmla="*/ 165103 w 2971800"/>
              <a:gd name="connsiteY1" fmla="*/ 3175 h 993775"/>
              <a:gd name="connsiteX2" fmla="*/ 623570 w 2971800"/>
              <a:gd name="connsiteY2" fmla="*/ 3810 h 993775"/>
              <a:gd name="connsiteX3" fmla="*/ 2174875 w 2971800"/>
              <a:gd name="connsiteY3" fmla="*/ 0 h 993775"/>
              <a:gd name="connsiteX4" fmla="*/ 2806697 w 2971800"/>
              <a:gd name="connsiteY4" fmla="*/ 3175 h 993775"/>
              <a:gd name="connsiteX5" fmla="*/ 2971800 w 2971800"/>
              <a:gd name="connsiteY5" fmla="*/ 168278 h 993775"/>
              <a:gd name="connsiteX6" fmla="*/ 2971800 w 2971800"/>
              <a:gd name="connsiteY6" fmla="*/ 828672 h 993775"/>
              <a:gd name="connsiteX7" fmla="*/ 2806697 w 2971800"/>
              <a:gd name="connsiteY7" fmla="*/ 993775 h 993775"/>
              <a:gd name="connsiteX8" fmla="*/ 165103 w 2971800"/>
              <a:gd name="connsiteY8" fmla="*/ 993775 h 993775"/>
              <a:gd name="connsiteX9" fmla="*/ 0 w 2971800"/>
              <a:gd name="connsiteY9" fmla="*/ 828672 h 993775"/>
              <a:gd name="connsiteX10" fmla="*/ 0 w 2971800"/>
              <a:gd name="connsiteY10" fmla="*/ 168278 h 993775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68525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81225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438400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2438400 w 2971800"/>
              <a:gd name="connsiteY0" fmla="*/ 0 h 990600"/>
              <a:gd name="connsiteX1" fmla="*/ 2806697 w 2971800"/>
              <a:gd name="connsiteY1" fmla="*/ 0 h 990600"/>
              <a:gd name="connsiteX2" fmla="*/ 2971800 w 2971800"/>
              <a:gd name="connsiteY2" fmla="*/ 165103 h 990600"/>
              <a:gd name="connsiteX3" fmla="*/ 2971800 w 2971800"/>
              <a:gd name="connsiteY3" fmla="*/ 825497 h 990600"/>
              <a:gd name="connsiteX4" fmla="*/ 2806697 w 2971800"/>
              <a:gd name="connsiteY4" fmla="*/ 990600 h 990600"/>
              <a:gd name="connsiteX5" fmla="*/ 165103 w 2971800"/>
              <a:gd name="connsiteY5" fmla="*/ 990600 h 990600"/>
              <a:gd name="connsiteX6" fmla="*/ 0 w 2971800"/>
              <a:gd name="connsiteY6" fmla="*/ 825497 h 990600"/>
              <a:gd name="connsiteX7" fmla="*/ 0 w 2971800"/>
              <a:gd name="connsiteY7" fmla="*/ 165103 h 990600"/>
              <a:gd name="connsiteX8" fmla="*/ 165103 w 2971800"/>
              <a:gd name="connsiteY8" fmla="*/ 0 h 990600"/>
              <a:gd name="connsiteX9" fmla="*/ 715010 w 2971800"/>
              <a:gd name="connsiteY9" fmla="*/ 92075 h 990600"/>
              <a:gd name="connsiteX0" fmla="*/ 2438400 w 2971800"/>
              <a:gd name="connsiteY0" fmla="*/ 0 h 990600"/>
              <a:gd name="connsiteX1" fmla="*/ 2806697 w 2971800"/>
              <a:gd name="connsiteY1" fmla="*/ 0 h 990600"/>
              <a:gd name="connsiteX2" fmla="*/ 2971800 w 2971800"/>
              <a:gd name="connsiteY2" fmla="*/ 165103 h 990600"/>
              <a:gd name="connsiteX3" fmla="*/ 2971800 w 2971800"/>
              <a:gd name="connsiteY3" fmla="*/ 825497 h 990600"/>
              <a:gd name="connsiteX4" fmla="*/ 2806697 w 2971800"/>
              <a:gd name="connsiteY4" fmla="*/ 990600 h 990600"/>
              <a:gd name="connsiteX5" fmla="*/ 165103 w 2971800"/>
              <a:gd name="connsiteY5" fmla="*/ 990600 h 990600"/>
              <a:gd name="connsiteX6" fmla="*/ 0 w 2971800"/>
              <a:gd name="connsiteY6" fmla="*/ 825497 h 990600"/>
              <a:gd name="connsiteX7" fmla="*/ 0 w 2971800"/>
              <a:gd name="connsiteY7" fmla="*/ 165103 h 990600"/>
              <a:gd name="connsiteX8" fmla="*/ 165103 w 2971800"/>
              <a:gd name="connsiteY8" fmla="*/ 0 h 990600"/>
              <a:gd name="connsiteX9" fmla="*/ 702310 w 2971800"/>
              <a:gd name="connsiteY9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71800" h="990600">
                <a:moveTo>
                  <a:pt x="2438400" y="0"/>
                </a:moveTo>
                <a:lnTo>
                  <a:pt x="2806697" y="0"/>
                </a:lnTo>
                <a:cubicBezTo>
                  <a:pt x="2897881" y="0"/>
                  <a:pt x="2971800" y="73919"/>
                  <a:pt x="2971800" y="165103"/>
                </a:cubicBezTo>
                <a:lnTo>
                  <a:pt x="2971800" y="825497"/>
                </a:lnTo>
                <a:cubicBezTo>
                  <a:pt x="2971800" y="916681"/>
                  <a:pt x="2897881" y="990600"/>
                  <a:pt x="2806697" y="990600"/>
                </a:cubicBezTo>
                <a:lnTo>
                  <a:pt x="165103" y="990600"/>
                </a:lnTo>
                <a:cubicBezTo>
                  <a:pt x="73919" y="990600"/>
                  <a:pt x="0" y="916681"/>
                  <a:pt x="0" y="825497"/>
                </a:cubicBezTo>
                <a:lnTo>
                  <a:pt x="0" y="165103"/>
                </a:lnTo>
                <a:cubicBezTo>
                  <a:pt x="0" y="73919"/>
                  <a:pt x="73919" y="0"/>
                  <a:pt x="165103" y="0"/>
                </a:cubicBezTo>
                <a:lnTo>
                  <a:pt x="702310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>
            <p:custDataLst>
              <p:tags r:id="rId15"/>
            </p:custDataLst>
          </p:nvPr>
        </p:nvSpPr>
        <p:spPr>
          <a:xfrm>
            <a:off x="5779898" y="5219700"/>
            <a:ext cx="533400" cy="228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>
            <p:custDataLst>
              <p:tags r:id="rId16"/>
            </p:custDataLst>
          </p:nvPr>
        </p:nvSpPr>
        <p:spPr>
          <a:xfrm>
            <a:off x="7848600" y="5219700"/>
            <a:ext cx="533400" cy="228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>
            <p:custDataLst>
              <p:tags r:id="rId17"/>
            </p:custDataLst>
          </p:nvPr>
        </p:nvSpPr>
        <p:spPr>
          <a:xfrm>
            <a:off x="5780567" y="5225901"/>
            <a:ext cx="533400" cy="228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>
            <p:custDataLst>
              <p:tags r:id="rId18"/>
            </p:custDataLst>
          </p:nvPr>
        </p:nvSpPr>
        <p:spPr>
          <a:xfrm>
            <a:off x="7849269" y="5225901"/>
            <a:ext cx="533400" cy="228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0" idx="3"/>
            <a:endCxn id="21" idx="1"/>
          </p:cNvCxnSpPr>
          <p:nvPr>
            <p:custDataLst>
              <p:tags r:id="rId19"/>
            </p:custDataLst>
          </p:nvPr>
        </p:nvCxnSpPr>
        <p:spPr>
          <a:xfrm>
            <a:off x="6313967" y="5340201"/>
            <a:ext cx="153530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/>
          <p:cNvSpPr/>
          <p:nvPr>
            <p:custDataLst>
              <p:tags r:id="rId20"/>
            </p:custDataLst>
          </p:nvPr>
        </p:nvSpPr>
        <p:spPr>
          <a:xfrm rot="16200000">
            <a:off x="1627516" y="4511381"/>
            <a:ext cx="141767" cy="52173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>
            <p:custDataLst>
              <p:tags r:id="rId21"/>
            </p:custDataLst>
          </p:nvPr>
        </p:nvSpPr>
        <p:spPr>
          <a:xfrm>
            <a:off x="1034100" y="4343400"/>
            <a:ext cx="133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junction site</a:t>
            </a:r>
            <a:endParaRPr lang="en-US" dirty="0"/>
          </a:p>
        </p:txBody>
      </p:sp>
      <p:sp>
        <p:nvSpPr>
          <p:cNvPr id="3" name="Explosion 1 2"/>
          <p:cNvSpPr/>
          <p:nvPr>
            <p:custDataLst>
              <p:tags r:id="rId22"/>
            </p:custDataLst>
          </p:nvPr>
        </p:nvSpPr>
        <p:spPr>
          <a:xfrm>
            <a:off x="8420100" y="5729176"/>
            <a:ext cx="228600" cy="200247"/>
          </a:xfrm>
          <a:prstGeom prst="irregularSeal1">
            <a:avLst/>
          </a:prstGeom>
          <a:solidFill>
            <a:schemeClr val="accent6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>
            <p:custDataLst>
              <p:tags r:id="rId23"/>
            </p:custDataLst>
          </p:nvPr>
        </p:nvSpPr>
        <p:spPr>
          <a:xfrm>
            <a:off x="7269696" y="5582334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sequence</a:t>
            </a:r>
          </a:p>
          <a:p>
            <a:pPr algn="ctr"/>
            <a:r>
              <a:rPr lang="en-US" dirty="0" smtClean="0"/>
              <a:t>variant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32690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Unexpected Assembly</a:t>
            </a:r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533400" y="1295400"/>
            <a:ext cx="8567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“unexpected error” is likely caused by an extra, “unexpected”, homologous sequence. </a:t>
            </a:r>
          </a:p>
          <a:p>
            <a:r>
              <a:rPr lang="en-US" dirty="0" smtClean="0"/>
              <a:t>Maybe, this error could be averted by introducing a design rule.</a:t>
            </a:r>
          </a:p>
        </p:txBody>
      </p:sp>
      <p:sp>
        <p:nvSpPr>
          <p:cNvPr id="6" name="Rounded Rectangle 5"/>
          <p:cNvSpPr/>
          <p:nvPr>
            <p:custDataLst>
              <p:tags r:id="rId4"/>
            </p:custDataLst>
          </p:nvPr>
        </p:nvSpPr>
        <p:spPr>
          <a:xfrm>
            <a:off x="1219200" y="3067497"/>
            <a:ext cx="2971800" cy="990600"/>
          </a:xfrm>
          <a:custGeom>
            <a:avLst/>
            <a:gdLst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2806697 w 2971800"/>
              <a:gd name="connsiteY2" fmla="*/ 0 h 990600"/>
              <a:gd name="connsiteX3" fmla="*/ 2971800 w 2971800"/>
              <a:gd name="connsiteY3" fmla="*/ 165103 h 990600"/>
              <a:gd name="connsiteX4" fmla="*/ 2971800 w 2971800"/>
              <a:gd name="connsiteY4" fmla="*/ 825497 h 990600"/>
              <a:gd name="connsiteX5" fmla="*/ 2806697 w 2971800"/>
              <a:gd name="connsiteY5" fmla="*/ 990600 h 990600"/>
              <a:gd name="connsiteX6" fmla="*/ 165103 w 2971800"/>
              <a:gd name="connsiteY6" fmla="*/ 990600 h 990600"/>
              <a:gd name="connsiteX7" fmla="*/ 0 w 2971800"/>
              <a:gd name="connsiteY7" fmla="*/ 825497 h 990600"/>
              <a:gd name="connsiteX8" fmla="*/ 0 w 2971800"/>
              <a:gd name="connsiteY8" fmla="*/ 165103 h 990600"/>
              <a:gd name="connsiteX0" fmla="*/ 0 w 2971800"/>
              <a:gd name="connsiteY0" fmla="*/ 180343 h 1005840"/>
              <a:gd name="connsiteX1" fmla="*/ 165103 w 2971800"/>
              <a:gd name="connsiteY1" fmla="*/ 15240 h 1005840"/>
              <a:gd name="connsiteX2" fmla="*/ 1074420 w 2971800"/>
              <a:gd name="connsiteY2" fmla="*/ 0 h 1005840"/>
              <a:gd name="connsiteX3" fmla="*/ 2806697 w 2971800"/>
              <a:gd name="connsiteY3" fmla="*/ 15240 h 1005840"/>
              <a:gd name="connsiteX4" fmla="*/ 2971800 w 2971800"/>
              <a:gd name="connsiteY4" fmla="*/ 180343 h 1005840"/>
              <a:gd name="connsiteX5" fmla="*/ 2971800 w 2971800"/>
              <a:gd name="connsiteY5" fmla="*/ 840737 h 1005840"/>
              <a:gd name="connsiteX6" fmla="*/ 2806697 w 2971800"/>
              <a:gd name="connsiteY6" fmla="*/ 1005840 h 1005840"/>
              <a:gd name="connsiteX7" fmla="*/ 165103 w 2971800"/>
              <a:gd name="connsiteY7" fmla="*/ 1005840 h 1005840"/>
              <a:gd name="connsiteX8" fmla="*/ 0 w 2971800"/>
              <a:gd name="connsiteY8" fmla="*/ 840737 h 1005840"/>
              <a:gd name="connsiteX9" fmla="*/ 0 w 2971800"/>
              <a:gd name="connsiteY9" fmla="*/ 180343 h 100584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1071245 w 2971800"/>
              <a:gd name="connsiteY2" fmla="*/ 635 h 990600"/>
              <a:gd name="connsiteX3" fmla="*/ 2806697 w 2971800"/>
              <a:gd name="connsiteY3" fmla="*/ 0 h 990600"/>
              <a:gd name="connsiteX4" fmla="*/ 2971800 w 2971800"/>
              <a:gd name="connsiteY4" fmla="*/ 165103 h 990600"/>
              <a:gd name="connsiteX5" fmla="*/ 2971800 w 2971800"/>
              <a:gd name="connsiteY5" fmla="*/ 825497 h 990600"/>
              <a:gd name="connsiteX6" fmla="*/ 2806697 w 2971800"/>
              <a:gd name="connsiteY6" fmla="*/ 990600 h 990600"/>
              <a:gd name="connsiteX7" fmla="*/ 165103 w 2971800"/>
              <a:gd name="connsiteY7" fmla="*/ 990600 h 990600"/>
              <a:gd name="connsiteX8" fmla="*/ 0 w 2971800"/>
              <a:gd name="connsiteY8" fmla="*/ 825497 h 990600"/>
              <a:gd name="connsiteX9" fmla="*/ 0 w 2971800"/>
              <a:gd name="connsiteY9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806697 w 2971800"/>
              <a:gd name="connsiteY3" fmla="*/ 0 h 990600"/>
              <a:gd name="connsiteX4" fmla="*/ 2971800 w 2971800"/>
              <a:gd name="connsiteY4" fmla="*/ 165103 h 990600"/>
              <a:gd name="connsiteX5" fmla="*/ 2971800 w 2971800"/>
              <a:gd name="connsiteY5" fmla="*/ 825497 h 990600"/>
              <a:gd name="connsiteX6" fmla="*/ 2806697 w 2971800"/>
              <a:gd name="connsiteY6" fmla="*/ 990600 h 990600"/>
              <a:gd name="connsiteX7" fmla="*/ 165103 w 2971800"/>
              <a:gd name="connsiteY7" fmla="*/ 990600 h 990600"/>
              <a:gd name="connsiteX8" fmla="*/ 0 w 2971800"/>
              <a:gd name="connsiteY8" fmla="*/ 825497 h 990600"/>
              <a:gd name="connsiteX9" fmla="*/ 0 w 2971800"/>
              <a:gd name="connsiteY9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33600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39950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39950 w 2971800"/>
              <a:gd name="connsiteY3" fmla="*/ 3175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8278 h 993775"/>
              <a:gd name="connsiteX1" fmla="*/ 165103 w 2971800"/>
              <a:gd name="connsiteY1" fmla="*/ 3175 h 993775"/>
              <a:gd name="connsiteX2" fmla="*/ 623570 w 2971800"/>
              <a:gd name="connsiteY2" fmla="*/ 3810 h 993775"/>
              <a:gd name="connsiteX3" fmla="*/ 2146300 w 2971800"/>
              <a:gd name="connsiteY3" fmla="*/ 0 h 993775"/>
              <a:gd name="connsiteX4" fmla="*/ 2806697 w 2971800"/>
              <a:gd name="connsiteY4" fmla="*/ 3175 h 993775"/>
              <a:gd name="connsiteX5" fmla="*/ 2971800 w 2971800"/>
              <a:gd name="connsiteY5" fmla="*/ 168278 h 993775"/>
              <a:gd name="connsiteX6" fmla="*/ 2971800 w 2971800"/>
              <a:gd name="connsiteY6" fmla="*/ 828672 h 993775"/>
              <a:gd name="connsiteX7" fmla="*/ 2806697 w 2971800"/>
              <a:gd name="connsiteY7" fmla="*/ 993775 h 993775"/>
              <a:gd name="connsiteX8" fmla="*/ 165103 w 2971800"/>
              <a:gd name="connsiteY8" fmla="*/ 993775 h 993775"/>
              <a:gd name="connsiteX9" fmla="*/ 0 w 2971800"/>
              <a:gd name="connsiteY9" fmla="*/ 828672 h 993775"/>
              <a:gd name="connsiteX10" fmla="*/ 0 w 2971800"/>
              <a:gd name="connsiteY10" fmla="*/ 168278 h 993775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49475 w 2971800"/>
              <a:gd name="connsiteY3" fmla="*/ 3175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8278 h 993775"/>
              <a:gd name="connsiteX1" fmla="*/ 165103 w 2971800"/>
              <a:gd name="connsiteY1" fmla="*/ 3175 h 993775"/>
              <a:gd name="connsiteX2" fmla="*/ 623570 w 2971800"/>
              <a:gd name="connsiteY2" fmla="*/ 3810 h 993775"/>
              <a:gd name="connsiteX3" fmla="*/ 2174875 w 2971800"/>
              <a:gd name="connsiteY3" fmla="*/ 0 h 993775"/>
              <a:gd name="connsiteX4" fmla="*/ 2806697 w 2971800"/>
              <a:gd name="connsiteY4" fmla="*/ 3175 h 993775"/>
              <a:gd name="connsiteX5" fmla="*/ 2971800 w 2971800"/>
              <a:gd name="connsiteY5" fmla="*/ 168278 h 993775"/>
              <a:gd name="connsiteX6" fmla="*/ 2971800 w 2971800"/>
              <a:gd name="connsiteY6" fmla="*/ 828672 h 993775"/>
              <a:gd name="connsiteX7" fmla="*/ 2806697 w 2971800"/>
              <a:gd name="connsiteY7" fmla="*/ 993775 h 993775"/>
              <a:gd name="connsiteX8" fmla="*/ 165103 w 2971800"/>
              <a:gd name="connsiteY8" fmla="*/ 993775 h 993775"/>
              <a:gd name="connsiteX9" fmla="*/ 0 w 2971800"/>
              <a:gd name="connsiteY9" fmla="*/ 828672 h 993775"/>
              <a:gd name="connsiteX10" fmla="*/ 0 w 2971800"/>
              <a:gd name="connsiteY10" fmla="*/ 168278 h 993775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68525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81225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438400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2438400 w 2971800"/>
              <a:gd name="connsiteY0" fmla="*/ 0 h 990600"/>
              <a:gd name="connsiteX1" fmla="*/ 2806697 w 2971800"/>
              <a:gd name="connsiteY1" fmla="*/ 0 h 990600"/>
              <a:gd name="connsiteX2" fmla="*/ 2971800 w 2971800"/>
              <a:gd name="connsiteY2" fmla="*/ 165103 h 990600"/>
              <a:gd name="connsiteX3" fmla="*/ 2971800 w 2971800"/>
              <a:gd name="connsiteY3" fmla="*/ 825497 h 990600"/>
              <a:gd name="connsiteX4" fmla="*/ 2806697 w 2971800"/>
              <a:gd name="connsiteY4" fmla="*/ 990600 h 990600"/>
              <a:gd name="connsiteX5" fmla="*/ 165103 w 2971800"/>
              <a:gd name="connsiteY5" fmla="*/ 990600 h 990600"/>
              <a:gd name="connsiteX6" fmla="*/ 0 w 2971800"/>
              <a:gd name="connsiteY6" fmla="*/ 825497 h 990600"/>
              <a:gd name="connsiteX7" fmla="*/ 0 w 2971800"/>
              <a:gd name="connsiteY7" fmla="*/ 165103 h 990600"/>
              <a:gd name="connsiteX8" fmla="*/ 165103 w 2971800"/>
              <a:gd name="connsiteY8" fmla="*/ 0 h 990600"/>
              <a:gd name="connsiteX9" fmla="*/ 715010 w 2971800"/>
              <a:gd name="connsiteY9" fmla="*/ 92075 h 990600"/>
              <a:gd name="connsiteX0" fmla="*/ 2438400 w 2971800"/>
              <a:gd name="connsiteY0" fmla="*/ 0 h 990600"/>
              <a:gd name="connsiteX1" fmla="*/ 2806697 w 2971800"/>
              <a:gd name="connsiteY1" fmla="*/ 0 h 990600"/>
              <a:gd name="connsiteX2" fmla="*/ 2971800 w 2971800"/>
              <a:gd name="connsiteY2" fmla="*/ 165103 h 990600"/>
              <a:gd name="connsiteX3" fmla="*/ 2971800 w 2971800"/>
              <a:gd name="connsiteY3" fmla="*/ 825497 h 990600"/>
              <a:gd name="connsiteX4" fmla="*/ 2806697 w 2971800"/>
              <a:gd name="connsiteY4" fmla="*/ 990600 h 990600"/>
              <a:gd name="connsiteX5" fmla="*/ 165103 w 2971800"/>
              <a:gd name="connsiteY5" fmla="*/ 990600 h 990600"/>
              <a:gd name="connsiteX6" fmla="*/ 0 w 2971800"/>
              <a:gd name="connsiteY6" fmla="*/ 825497 h 990600"/>
              <a:gd name="connsiteX7" fmla="*/ 0 w 2971800"/>
              <a:gd name="connsiteY7" fmla="*/ 165103 h 990600"/>
              <a:gd name="connsiteX8" fmla="*/ 165103 w 2971800"/>
              <a:gd name="connsiteY8" fmla="*/ 0 h 990600"/>
              <a:gd name="connsiteX9" fmla="*/ 702310 w 2971800"/>
              <a:gd name="connsiteY9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71800" h="990600">
                <a:moveTo>
                  <a:pt x="2438400" y="0"/>
                </a:moveTo>
                <a:lnTo>
                  <a:pt x="2806697" y="0"/>
                </a:lnTo>
                <a:cubicBezTo>
                  <a:pt x="2897881" y="0"/>
                  <a:pt x="2971800" y="73919"/>
                  <a:pt x="2971800" y="165103"/>
                </a:cubicBezTo>
                <a:lnTo>
                  <a:pt x="2971800" y="825497"/>
                </a:lnTo>
                <a:cubicBezTo>
                  <a:pt x="2971800" y="916681"/>
                  <a:pt x="2897881" y="990600"/>
                  <a:pt x="2806697" y="990600"/>
                </a:cubicBezTo>
                <a:lnTo>
                  <a:pt x="165103" y="990600"/>
                </a:lnTo>
                <a:cubicBezTo>
                  <a:pt x="73919" y="990600"/>
                  <a:pt x="0" y="916681"/>
                  <a:pt x="0" y="825497"/>
                </a:cubicBezTo>
                <a:lnTo>
                  <a:pt x="0" y="165103"/>
                </a:lnTo>
                <a:cubicBezTo>
                  <a:pt x="0" y="73919"/>
                  <a:pt x="73919" y="0"/>
                  <a:pt x="165103" y="0"/>
                </a:cubicBezTo>
                <a:lnTo>
                  <a:pt x="702310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1436498" y="2953197"/>
            <a:ext cx="533400" cy="228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3505200" y="2953197"/>
            <a:ext cx="533400" cy="228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>
            <p:custDataLst>
              <p:tags r:id="rId7"/>
            </p:custDataLst>
          </p:nvPr>
        </p:nvSpPr>
        <p:spPr>
          <a:xfrm>
            <a:off x="2438400" y="2534097"/>
            <a:ext cx="533400" cy="228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>
            <p:custDataLst>
              <p:tags r:id="rId8"/>
            </p:custDataLst>
          </p:nvPr>
        </p:nvSpPr>
        <p:spPr>
          <a:xfrm>
            <a:off x="3505869" y="2534097"/>
            <a:ext cx="533400" cy="228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0" idx="3"/>
            <a:endCxn id="11" idx="1"/>
          </p:cNvCxnSpPr>
          <p:nvPr>
            <p:custDataLst>
              <p:tags r:id="rId9"/>
            </p:custDataLst>
          </p:nvPr>
        </p:nvCxnSpPr>
        <p:spPr>
          <a:xfrm>
            <a:off x="2971800" y="2648397"/>
            <a:ext cx="5340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>
            <p:custDataLst>
              <p:tags r:id="rId10"/>
            </p:custDataLst>
          </p:nvPr>
        </p:nvSpPr>
        <p:spPr>
          <a:xfrm>
            <a:off x="4648200" y="5524500"/>
            <a:ext cx="533400" cy="190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5"/>
          <p:cNvSpPr/>
          <p:nvPr>
            <p:custDataLst>
              <p:tags r:id="rId11"/>
            </p:custDataLst>
          </p:nvPr>
        </p:nvSpPr>
        <p:spPr>
          <a:xfrm>
            <a:off x="6705600" y="5334000"/>
            <a:ext cx="1828800" cy="990600"/>
          </a:xfrm>
          <a:custGeom>
            <a:avLst/>
            <a:gdLst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2806697 w 2971800"/>
              <a:gd name="connsiteY2" fmla="*/ 0 h 990600"/>
              <a:gd name="connsiteX3" fmla="*/ 2971800 w 2971800"/>
              <a:gd name="connsiteY3" fmla="*/ 165103 h 990600"/>
              <a:gd name="connsiteX4" fmla="*/ 2971800 w 2971800"/>
              <a:gd name="connsiteY4" fmla="*/ 825497 h 990600"/>
              <a:gd name="connsiteX5" fmla="*/ 2806697 w 2971800"/>
              <a:gd name="connsiteY5" fmla="*/ 990600 h 990600"/>
              <a:gd name="connsiteX6" fmla="*/ 165103 w 2971800"/>
              <a:gd name="connsiteY6" fmla="*/ 990600 h 990600"/>
              <a:gd name="connsiteX7" fmla="*/ 0 w 2971800"/>
              <a:gd name="connsiteY7" fmla="*/ 825497 h 990600"/>
              <a:gd name="connsiteX8" fmla="*/ 0 w 2971800"/>
              <a:gd name="connsiteY8" fmla="*/ 165103 h 990600"/>
              <a:gd name="connsiteX0" fmla="*/ 0 w 2971800"/>
              <a:gd name="connsiteY0" fmla="*/ 180343 h 1005840"/>
              <a:gd name="connsiteX1" fmla="*/ 165103 w 2971800"/>
              <a:gd name="connsiteY1" fmla="*/ 15240 h 1005840"/>
              <a:gd name="connsiteX2" fmla="*/ 1074420 w 2971800"/>
              <a:gd name="connsiteY2" fmla="*/ 0 h 1005840"/>
              <a:gd name="connsiteX3" fmla="*/ 2806697 w 2971800"/>
              <a:gd name="connsiteY3" fmla="*/ 15240 h 1005840"/>
              <a:gd name="connsiteX4" fmla="*/ 2971800 w 2971800"/>
              <a:gd name="connsiteY4" fmla="*/ 180343 h 1005840"/>
              <a:gd name="connsiteX5" fmla="*/ 2971800 w 2971800"/>
              <a:gd name="connsiteY5" fmla="*/ 840737 h 1005840"/>
              <a:gd name="connsiteX6" fmla="*/ 2806697 w 2971800"/>
              <a:gd name="connsiteY6" fmla="*/ 1005840 h 1005840"/>
              <a:gd name="connsiteX7" fmla="*/ 165103 w 2971800"/>
              <a:gd name="connsiteY7" fmla="*/ 1005840 h 1005840"/>
              <a:gd name="connsiteX8" fmla="*/ 0 w 2971800"/>
              <a:gd name="connsiteY8" fmla="*/ 840737 h 1005840"/>
              <a:gd name="connsiteX9" fmla="*/ 0 w 2971800"/>
              <a:gd name="connsiteY9" fmla="*/ 180343 h 100584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1071245 w 2971800"/>
              <a:gd name="connsiteY2" fmla="*/ 635 h 990600"/>
              <a:gd name="connsiteX3" fmla="*/ 2806697 w 2971800"/>
              <a:gd name="connsiteY3" fmla="*/ 0 h 990600"/>
              <a:gd name="connsiteX4" fmla="*/ 2971800 w 2971800"/>
              <a:gd name="connsiteY4" fmla="*/ 165103 h 990600"/>
              <a:gd name="connsiteX5" fmla="*/ 2971800 w 2971800"/>
              <a:gd name="connsiteY5" fmla="*/ 825497 h 990600"/>
              <a:gd name="connsiteX6" fmla="*/ 2806697 w 2971800"/>
              <a:gd name="connsiteY6" fmla="*/ 990600 h 990600"/>
              <a:gd name="connsiteX7" fmla="*/ 165103 w 2971800"/>
              <a:gd name="connsiteY7" fmla="*/ 990600 h 990600"/>
              <a:gd name="connsiteX8" fmla="*/ 0 w 2971800"/>
              <a:gd name="connsiteY8" fmla="*/ 825497 h 990600"/>
              <a:gd name="connsiteX9" fmla="*/ 0 w 2971800"/>
              <a:gd name="connsiteY9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806697 w 2971800"/>
              <a:gd name="connsiteY3" fmla="*/ 0 h 990600"/>
              <a:gd name="connsiteX4" fmla="*/ 2971800 w 2971800"/>
              <a:gd name="connsiteY4" fmla="*/ 165103 h 990600"/>
              <a:gd name="connsiteX5" fmla="*/ 2971800 w 2971800"/>
              <a:gd name="connsiteY5" fmla="*/ 825497 h 990600"/>
              <a:gd name="connsiteX6" fmla="*/ 2806697 w 2971800"/>
              <a:gd name="connsiteY6" fmla="*/ 990600 h 990600"/>
              <a:gd name="connsiteX7" fmla="*/ 165103 w 2971800"/>
              <a:gd name="connsiteY7" fmla="*/ 990600 h 990600"/>
              <a:gd name="connsiteX8" fmla="*/ 0 w 2971800"/>
              <a:gd name="connsiteY8" fmla="*/ 825497 h 990600"/>
              <a:gd name="connsiteX9" fmla="*/ 0 w 2971800"/>
              <a:gd name="connsiteY9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33600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39950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39950 w 2971800"/>
              <a:gd name="connsiteY3" fmla="*/ 3175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8278 h 993775"/>
              <a:gd name="connsiteX1" fmla="*/ 165103 w 2971800"/>
              <a:gd name="connsiteY1" fmla="*/ 3175 h 993775"/>
              <a:gd name="connsiteX2" fmla="*/ 623570 w 2971800"/>
              <a:gd name="connsiteY2" fmla="*/ 3810 h 993775"/>
              <a:gd name="connsiteX3" fmla="*/ 2146300 w 2971800"/>
              <a:gd name="connsiteY3" fmla="*/ 0 h 993775"/>
              <a:gd name="connsiteX4" fmla="*/ 2806697 w 2971800"/>
              <a:gd name="connsiteY4" fmla="*/ 3175 h 993775"/>
              <a:gd name="connsiteX5" fmla="*/ 2971800 w 2971800"/>
              <a:gd name="connsiteY5" fmla="*/ 168278 h 993775"/>
              <a:gd name="connsiteX6" fmla="*/ 2971800 w 2971800"/>
              <a:gd name="connsiteY6" fmla="*/ 828672 h 993775"/>
              <a:gd name="connsiteX7" fmla="*/ 2806697 w 2971800"/>
              <a:gd name="connsiteY7" fmla="*/ 993775 h 993775"/>
              <a:gd name="connsiteX8" fmla="*/ 165103 w 2971800"/>
              <a:gd name="connsiteY8" fmla="*/ 993775 h 993775"/>
              <a:gd name="connsiteX9" fmla="*/ 0 w 2971800"/>
              <a:gd name="connsiteY9" fmla="*/ 828672 h 993775"/>
              <a:gd name="connsiteX10" fmla="*/ 0 w 2971800"/>
              <a:gd name="connsiteY10" fmla="*/ 168278 h 993775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49475 w 2971800"/>
              <a:gd name="connsiteY3" fmla="*/ 3175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8278 h 993775"/>
              <a:gd name="connsiteX1" fmla="*/ 165103 w 2971800"/>
              <a:gd name="connsiteY1" fmla="*/ 3175 h 993775"/>
              <a:gd name="connsiteX2" fmla="*/ 623570 w 2971800"/>
              <a:gd name="connsiteY2" fmla="*/ 3810 h 993775"/>
              <a:gd name="connsiteX3" fmla="*/ 2174875 w 2971800"/>
              <a:gd name="connsiteY3" fmla="*/ 0 h 993775"/>
              <a:gd name="connsiteX4" fmla="*/ 2806697 w 2971800"/>
              <a:gd name="connsiteY4" fmla="*/ 3175 h 993775"/>
              <a:gd name="connsiteX5" fmla="*/ 2971800 w 2971800"/>
              <a:gd name="connsiteY5" fmla="*/ 168278 h 993775"/>
              <a:gd name="connsiteX6" fmla="*/ 2971800 w 2971800"/>
              <a:gd name="connsiteY6" fmla="*/ 828672 h 993775"/>
              <a:gd name="connsiteX7" fmla="*/ 2806697 w 2971800"/>
              <a:gd name="connsiteY7" fmla="*/ 993775 h 993775"/>
              <a:gd name="connsiteX8" fmla="*/ 165103 w 2971800"/>
              <a:gd name="connsiteY8" fmla="*/ 993775 h 993775"/>
              <a:gd name="connsiteX9" fmla="*/ 0 w 2971800"/>
              <a:gd name="connsiteY9" fmla="*/ 828672 h 993775"/>
              <a:gd name="connsiteX10" fmla="*/ 0 w 2971800"/>
              <a:gd name="connsiteY10" fmla="*/ 168278 h 993775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68525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81225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438400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2438400 w 2971800"/>
              <a:gd name="connsiteY0" fmla="*/ 0 h 990600"/>
              <a:gd name="connsiteX1" fmla="*/ 2806697 w 2971800"/>
              <a:gd name="connsiteY1" fmla="*/ 0 h 990600"/>
              <a:gd name="connsiteX2" fmla="*/ 2971800 w 2971800"/>
              <a:gd name="connsiteY2" fmla="*/ 165103 h 990600"/>
              <a:gd name="connsiteX3" fmla="*/ 2971800 w 2971800"/>
              <a:gd name="connsiteY3" fmla="*/ 825497 h 990600"/>
              <a:gd name="connsiteX4" fmla="*/ 2806697 w 2971800"/>
              <a:gd name="connsiteY4" fmla="*/ 990600 h 990600"/>
              <a:gd name="connsiteX5" fmla="*/ 165103 w 2971800"/>
              <a:gd name="connsiteY5" fmla="*/ 990600 h 990600"/>
              <a:gd name="connsiteX6" fmla="*/ 0 w 2971800"/>
              <a:gd name="connsiteY6" fmla="*/ 825497 h 990600"/>
              <a:gd name="connsiteX7" fmla="*/ 0 w 2971800"/>
              <a:gd name="connsiteY7" fmla="*/ 165103 h 990600"/>
              <a:gd name="connsiteX8" fmla="*/ 165103 w 2971800"/>
              <a:gd name="connsiteY8" fmla="*/ 0 h 990600"/>
              <a:gd name="connsiteX9" fmla="*/ 715010 w 2971800"/>
              <a:gd name="connsiteY9" fmla="*/ 92075 h 990600"/>
              <a:gd name="connsiteX0" fmla="*/ 2438400 w 2971800"/>
              <a:gd name="connsiteY0" fmla="*/ 0 h 990600"/>
              <a:gd name="connsiteX1" fmla="*/ 2806697 w 2971800"/>
              <a:gd name="connsiteY1" fmla="*/ 0 h 990600"/>
              <a:gd name="connsiteX2" fmla="*/ 2971800 w 2971800"/>
              <a:gd name="connsiteY2" fmla="*/ 165103 h 990600"/>
              <a:gd name="connsiteX3" fmla="*/ 2971800 w 2971800"/>
              <a:gd name="connsiteY3" fmla="*/ 825497 h 990600"/>
              <a:gd name="connsiteX4" fmla="*/ 2806697 w 2971800"/>
              <a:gd name="connsiteY4" fmla="*/ 990600 h 990600"/>
              <a:gd name="connsiteX5" fmla="*/ 165103 w 2971800"/>
              <a:gd name="connsiteY5" fmla="*/ 990600 h 990600"/>
              <a:gd name="connsiteX6" fmla="*/ 0 w 2971800"/>
              <a:gd name="connsiteY6" fmla="*/ 825497 h 990600"/>
              <a:gd name="connsiteX7" fmla="*/ 0 w 2971800"/>
              <a:gd name="connsiteY7" fmla="*/ 165103 h 990600"/>
              <a:gd name="connsiteX8" fmla="*/ 165103 w 2971800"/>
              <a:gd name="connsiteY8" fmla="*/ 0 h 990600"/>
              <a:gd name="connsiteX9" fmla="*/ 702310 w 2971800"/>
              <a:gd name="connsiteY9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71800" h="990600">
                <a:moveTo>
                  <a:pt x="2438400" y="0"/>
                </a:moveTo>
                <a:lnTo>
                  <a:pt x="2806697" y="0"/>
                </a:lnTo>
                <a:cubicBezTo>
                  <a:pt x="2897881" y="0"/>
                  <a:pt x="2971800" y="73919"/>
                  <a:pt x="2971800" y="165103"/>
                </a:cubicBezTo>
                <a:lnTo>
                  <a:pt x="2971800" y="825497"/>
                </a:lnTo>
                <a:cubicBezTo>
                  <a:pt x="2971800" y="916681"/>
                  <a:pt x="2897881" y="990600"/>
                  <a:pt x="2806697" y="990600"/>
                </a:cubicBezTo>
                <a:lnTo>
                  <a:pt x="165103" y="990600"/>
                </a:lnTo>
                <a:cubicBezTo>
                  <a:pt x="73919" y="990600"/>
                  <a:pt x="0" y="916681"/>
                  <a:pt x="0" y="825497"/>
                </a:cubicBezTo>
                <a:lnTo>
                  <a:pt x="0" y="165103"/>
                </a:lnTo>
                <a:cubicBezTo>
                  <a:pt x="0" y="73919"/>
                  <a:pt x="73919" y="0"/>
                  <a:pt x="165103" y="0"/>
                </a:cubicBezTo>
                <a:lnTo>
                  <a:pt x="702310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>
            <p:custDataLst>
              <p:tags r:id="rId12"/>
            </p:custDataLst>
          </p:nvPr>
        </p:nvSpPr>
        <p:spPr>
          <a:xfrm>
            <a:off x="7848600" y="5219700"/>
            <a:ext cx="533400" cy="228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>
            <p:custDataLst>
              <p:tags r:id="rId13"/>
            </p:custDataLst>
          </p:nvPr>
        </p:nvSpPr>
        <p:spPr>
          <a:xfrm>
            <a:off x="6934200" y="5225901"/>
            <a:ext cx="533400" cy="228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>
            <p:custDataLst>
              <p:tags r:id="rId14"/>
            </p:custDataLst>
          </p:nvPr>
        </p:nvSpPr>
        <p:spPr>
          <a:xfrm>
            <a:off x="7849269" y="5225901"/>
            <a:ext cx="533400" cy="228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0" idx="3"/>
            <a:endCxn id="21" idx="1"/>
          </p:cNvCxnSpPr>
          <p:nvPr>
            <p:custDataLst>
              <p:tags r:id="rId15"/>
            </p:custDataLst>
          </p:nvPr>
        </p:nvCxnSpPr>
        <p:spPr>
          <a:xfrm>
            <a:off x="7467600" y="5340201"/>
            <a:ext cx="3816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>
            <p:custDataLst>
              <p:tags r:id="rId16"/>
            </p:custDataLst>
          </p:nvPr>
        </p:nvSpPr>
        <p:spPr>
          <a:xfrm>
            <a:off x="4402646" y="5823338"/>
            <a:ext cx="102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incorrect</a:t>
            </a:r>
            <a:endParaRPr lang="en-US" dirty="0"/>
          </a:p>
        </p:txBody>
      </p:sp>
      <p:sp>
        <p:nvSpPr>
          <p:cNvPr id="26" name="Right Arrow 25"/>
          <p:cNvSpPr/>
          <p:nvPr>
            <p:custDataLst>
              <p:tags r:id="rId17"/>
            </p:custDataLst>
          </p:nvPr>
        </p:nvSpPr>
        <p:spPr>
          <a:xfrm>
            <a:off x="4648200" y="2915097"/>
            <a:ext cx="533400" cy="190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5"/>
          <p:cNvSpPr/>
          <p:nvPr>
            <p:custDataLst>
              <p:tags r:id="rId18"/>
            </p:custDataLst>
          </p:nvPr>
        </p:nvSpPr>
        <p:spPr>
          <a:xfrm>
            <a:off x="5562600" y="2724597"/>
            <a:ext cx="2971800" cy="990600"/>
          </a:xfrm>
          <a:custGeom>
            <a:avLst/>
            <a:gdLst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2806697 w 2971800"/>
              <a:gd name="connsiteY2" fmla="*/ 0 h 990600"/>
              <a:gd name="connsiteX3" fmla="*/ 2971800 w 2971800"/>
              <a:gd name="connsiteY3" fmla="*/ 165103 h 990600"/>
              <a:gd name="connsiteX4" fmla="*/ 2971800 w 2971800"/>
              <a:gd name="connsiteY4" fmla="*/ 825497 h 990600"/>
              <a:gd name="connsiteX5" fmla="*/ 2806697 w 2971800"/>
              <a:gd name="connsiteY5" fmla="*/ 990600 h 990600"/>
              <a:gd name="connsiteX6" fmla="*/ 165103 w 2971800"/>
              <a:gd name="connsiteY6" fmla="*/ 990600 h 990600"/>
              <a:gd name="connsiteX7" fmla="*/ 0 w 2971800"/>
              <a:gd name="connsiteY7" fmla="*/ 825497 h 990600"/>
              <a:gd name="connsiteX8" fmla="*/ 0 w 2971800"/>
              <a:gd name="connsiteY8" fmla="*/ 165103 h 990600"/>
              <a:gd name="connsiteX0" fmla="*/ 0 w 2971800"/>
              <a:gd name="connsiteY0" fmla="*/ 180343 h 1005840"/>
              <a:gd name="connsiteX1" fmla="*/ 165103 w 2971800"/>
              <a:gd name="connsiteY1" fmla="*/ 15240 h 1005840"/>
              <a:gd name="connsiteX2" fmla="*/ 1074420 w 2971800"/>
              <a:gd name="connsiteY2" fmla="*/ 0 h 1005840"/>
              <a:gd name="connsiteX3" fmla="*/ 2806697 w 2971800"/>
              <a:gd name="connsiteY3" fmla="*/ 15240 h 1005840"/>
              <a:gd name="connsiteX4" fmla="*/ 2971800 w 2971800"/>
              <a:gd name="connsiteY4" fmla="*/ 180343 h 1005840"/>
              <a:gd name="connsiteX5" fmla="*/ 2971800 w 2971800"/>
              <a:gd name="connsiteY5" fmla="*/ 840737 h 1005840"/>
              <a:gd name="connsiteX6" fmla="*/ 2806697 w 2971800"/>
              <a:gd name="connsiteY6" fmla="*/ 1005840 h 1005840"/>
              <a:gd name="connsiteX7" fmla="*/ 165103 w 2971800"/>
              <a:gd name="connsiteY7" fmla="*/ 1005840 h 1005840"/>
              <a:gd name="connsiteX8" fmla="*/ 0 w 2971800"/>
              <a:gd name="connsiteY8" fmla="*/ 840737 h 1005840"/>
              <a:gd name="connsiteX9" fmla="*/ 0 w 2971800"/>
              <a:gd name="connsiteY9" fmla="*/ 180343 h 100584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1071245 w 2971800"/>
              <a:gd name="connsiteY2" fmla="*/ 635 h 990600"/>
              <a:gd name="connsiteX3" fmla="*/ 2806697 w 2971800"/>
              <a:gd name="connsiteY3" fmla="*/ 0 h 990600"/>
              <a:gd name="connsiteX4" fmla="*/ 2971800 w 2971800"/>
              <a:gd name="connsiteY4" fmla="*/ 165103 h 990600"/>
              <a:gd name="connsiteX5" fmla="*/ 2971800 w 2971800"/>
              <a:gd name="connsiteY5" fmla="*/ 825497 h 990600"/>
              <a:gd name="connsiteX6" fmla="*/ 2806697 w 2971800"/>
              <a:gd name="connsiteY6" fmla="*/ 990600 h 990600"/>
              <a:gd name="connsiteX7" fmla="*/ 165103 w 2971800"/>
              <a:gd name="connsiteY7" fmla="*/ 990600 h 990600"/>
              <a:gd name="connsiteX8" fmla="*/ 0 w 2971800"/>
              <a:gd name="connsiteY8" fmla="*/ 825497 h 990600"/>
              <a:gd name="connsiteX9" fmla="*/ 0 w 2971800"/>
              <a:gd name="connsiteY9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806697 w 2971800"/>
              <a:gd name="connsiteY3" fmla="*/ 0 h 990600"/>
              <a:gd name="connsiteX4" fmla="*/ 2971800 w 2971800"/>
              <a:gd name="connsiteY4" fmla="*/ 165103 h 990600"/>
              <a:gd name="connsiteX5" fmla="*/ 2971800 w 2971800"/>
              <a:gd name="connsiteY5" fmla="*/ 825497 h 990600"/>
              <a:gd name="connsiteX6" fmla="*/ 2806697 w 2971800"/>
              <a:gd name="connsiteY6" fmla="*/ 990600 h 990600"/>
              <a:gd name="connsiteX7" fmla="*/ 165103 w 2971800"/>
              <a:gd name="connsiteY7" fmla="*/ 990600 h 990600"/>
              <a:gd name="connsiteX8" fmla="*/ 0 w 2971800"/>
              <a:gd name="connsiteY8" fmla="*/ 825497 h 990600"/>
              <a:gd name="connsiteX9" fmla="*/ 0 w 2971800"/>
              <a:gd name="connsiteY9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33600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39950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39950 w 2971800"/>
              <a:gd name="connsiteY3" fmla="*/ 3175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8278 h 993775"/>
              <a:gd name="connsiteX1" fmla="*/ 165103 w 2971800"/>
              <a:gd name="connsiteY1" fmla="*/ 3175 h 993775"/>
              <a:gd name="connsiteX2" fmla="*/ 623570 w 2971800"/>
              <a:gd name="connsiteY2" fmla="*/ 3810 h 993775"/>
              <a:gd name="connsiteX3" fmla="*/ 2146300 w 2971800"/>
              <a:gd name="connsiteY3" fmla="*/ 0 h 993775"/>
              <a:gd name="connsiteX4" fmla="*/ 2806697 w 2971800"/>
              <a:gd name="connsiteY4" fmla="*/ 3175 h 993775"/>
              <a:gd name="connsiteX5" fmla="*/ 2971800 w 2971800"/>
              <a:gd name="connsiteY5" fmla="*/ 168278 h 993775"/>
              <a:gd name="connsiteX6" fmla="*/ 2971800 w 2971800"/>
              <a:gd name="connsiteY6" fmla="*/ 828672 h 993775"/>
              <a:gd name="connsiteX7" fmla="*/ 2806697 w 2971800"/>
              <a:gd name="connsiteY7" fmla="*/ 993775 h 993775"/>
              <a:gd name="connsiteX8" fmla="*/ 165103 w 2971800"/>
              <a:gd name="connsiteY8" fmla="*/ 993775 h 993775"/>
              <a:gd name="connsiteX9" fmla="*/ 0 w 2971800"/>
              <a:gd name="connsiteY9" fmla="*/ 828672 h 993775"/>
              <a:gd name="connsiteX10" fmla="*/ 0 w 2971800"/>
              <a:gd name="connsiteY10" fmla="*/ 168278 h 993775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49475 w 2971800"/>
              <a:gd name="connsiteY3" fmla="*/ 3175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8278 h 993775"/>
              <a:gd name="connsiteX1" fmla="*/ 165103 w 2971800"/>
              <a:gd name="connsiteY1" fmla="*/ 3175 h 993775"/>
              <a:gd name="connsiteX2" fmla="*/ 623570 w 2971800"/>
              <a:gd name="connsiteY2" fmla="*/ 3810 h 993775"/>
              <a:gd name="connsiteX3" fmla="*/ 2174875 w 2971800"/>
              <a:gd name="connsiteY3" fmla="*/ 0 h 993775"/>
              <a:gd name="connsiteX4" fmla="*/ 2806697 w 2971800"/>
              <a:gd name="connsiteY4" fmla="*/ 3175 h 993775"/>
              <a:gd name="connsiteX5" fmla="*/ 2971800 w 2971800"/>
              <a:gd name="connsiteY5" fmla="*/ 168278 h 993775"/>
              <a:gd name="connsiteX6" fmla="*/ 2971800 w 2971800"/>
              <a:gd name="connsiteY6" fmla="*/ 828672 h 993775"/>
              <a:gd name="connsiteX7" fmla="*/ 2806697 w 2971800"/>
              <a:gd name="connsiteY7" fmla="*/ 993775 h 993775"/>
              <a:gd name="connsiteX8" fmla="*/ 165103 w 2971800"/>
              <a:gd name="connsiteY8" fmla="*/ 993775 h 993775"/>
              <a:gd name="connsiteX9" fmla="*/ 0 w 2971800"/>
              <a:gd name="connsiteY9" fmla="*/ 828672 h 993775"/>
              <a:gd name="connsiteX10" fmla="*/ 0 w 2971800"/>
              <a:gd name="connsiteY10" fmla="*/ 168278 h 993775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68525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81225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438400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2438400 w 2971800"/>
              <a:gd name="connsiteY0" fmla="*/ 0 h 990600"/>
              <a:gd name="connsiteX1" fmla="*/ 2806697 w 2971800"/>
              <a:gd name="connsiteY1" fmla="*/ 0 h 990600"/>
              <a:gd name="connsiteX2" fmla="*/ 2971800 w 2971800"/>
              <a:gd name="connsiteY2" fmla="*/ 165103 h 990600"/>
              <a:gd name="connsiteX3" fmla="*/ 2971800 w 2971800"/>
              <a:gd name="connsiteY3" fmla="*/ 825497 h 990600"/>
              <a:gd name="connsiteX4" fmla="*/ 2806697 w 2971800"/>
              <a:gd name="connsiteY4" fmla="*/ 990600 h 990600"/>
              <a:gd name="connsiteX5" fmla="*/ 165103 w 2971800"/>
              <a:gd name="connsiteY5" fmla="*/ 990600 h 990600"/>
              <a:gd name="connsiteX6" fmla="*/ 0 w 2971800"/>
              <a:gd name="connsiteY6" fmla="*/ 825497 h 990600"/>
              <a:gd name="connsiteX7" fmla="*/ 0 w 2971800"/>
              <a:gd name="connsiteY7" fmla="*/ 165103 h 990600"/>
              <a:gd name="connsiteX8" fmla="*/ 165103 w 2971800"/>
              <a:gd name="connsiteY8" fmla="*/ 0 h 990600"/>
              <a:gd name="connsiteX9" fmla="*/ 715010 w 2971800"/>
              <a:gd name="connsiteY9" fmla="*/ 92075 h 990600"/>
              <a:gd name="connsiteX0" fmla="*/ 2438400 w 2971800"/>
              <a:gd name="connsiteY0" fmla="*/ 0 h 990600"/>
              <a:gd name="connsiteX1" fmla="*/ 2806697 w 2971800"/>
              <a:gd name="connsiteY1" fmla="*/ 0 h 990600"/>
              <a:gd name="connsiteX2" fmla="*/ 2971800 w 2971800"/>
              <a:gd name="connsiteY2" fmla="*/ 165103 h 990600"/>
              <a:gd name="connsiteX3" fmla="*/ 2971800 w 2971800"/>
              <a:gd name="connsiteY3" fmla="*/ 825497 h 990600"/>
              <a:gd name="connsiteX4" fmla="*/ 2806697 w 2971800"/>
              <a:gd name="connsiteY4" fmla="*/ 990600 h 990600"/>
              <a:gd name="connsiteX5" fmla="*/ 165103 w 2971800"/>
              <a:gd name="connsiteY5" fmla="*/ 990600 h 990600"/>
              <a:gd name="connsiteX6" fmla="*/ 0 w 2971800"/>
              <a:gd name="connsiteY6" fmla="*/ 825497 h 990600"/>
              <a:gd name="connsiteX7" fmla="*/ 0 w 2971800"/>
              <a:gd name="connsiteY7" fmla="*/ 165103 h 990600"/>
              <a:gd name="connsiteX8" fmla="*/ 165103 w 2971800"/>
              <a:gd name="connsiteY8" fmla="*/ 0 h 990600"/>
              <a:gd name="connsiteX9" fmla="*/ 702310 w 2971800"/>
              <a:gd name="connsiteY9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71800" h="990600">
                <a:moveTo>
                  <a:pt x="2438400" y="0"/>
                </a:moveTo>
                <a:lnTo>
                  <a:pt x="2806697" y="0"/>
                </a:lnTo>
                <a:cubicBezTo>
                  <a:pt x="2897881" y="0"/>
                  <a:pt x="2971800" y="73919"/>
                  <a:pt x="2971800" y="165103"/>
                </a:cubicBezTo>
                <a:lnTo>
                  <a:pt x="2971800" y="825497"/>
                </a:lnTo>
                <a:cubicBezTo>
                  <a:pt x="2971800" y="916681"/>
                  <a:pt x="2897881" y="990600"/>
                  <a:pt x="2806697" y="990600"/>
                </a:cubicBezTo>
                <a:lnTo>
                  <a:pt x="165103" y="990600"/>
                </a:lnTo>
                <a:cubicBezTo>
                  <a:pt x="73919" y="990600"/>
                  <a:pt x="0" y="916681"/>
                  <a:pt x="0" y="825497"/>
                </a:cubicBezTo>
                <a:lnTo>
                  <a:pt x="0" y="165103"/>
                </a:lnTo>
                <a:cubicBezTo>
                  <a:pt x="0" y="73919"/>
                  <a:pt x="73919" y="0"/>
                  <a:pt x="165103" y="0"/>
                </a:cubicBezTo>
                <a:lnTo>
                  <a:pt x="702310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>
            <p:custDataLst>
              <p:tags r:id="rId19"/>
            </p:custDataLst>
          </p:nvPr>
        </p:nvSpPr>
        <p:spPr>
          <a:xfrm>
            <a:off x="5779898" y="2610297"/>
            <a:ext cx="533400" cy="228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>
            <p:custDataLst>
              <p:tags r:id="rId20"/>
            </p:custDataLst>
          </p:nvPr>
        </p:nvSpPr>
        <p:spPr>
          <a:xfrm>
            <a:off x="7848600" y="2610297"/>
            <a:ext cx="533400" cy="228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>
            <p:custDataLst>
              <p:tags r:id="rId21"/>
            </p:custDataLst>
          </p:nvPr>
        </p:nvSpPr>
        <p:spPr>
          <a:xfrm>
            <a:off x="5780567" y="2616498"/>
            <a:ext cx="533400" cy="228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>
            <p:custDataLst>
              <p:tags r:id="rId22"/>
            </p:custDataLst>
          </p:nvPr>
        </p:nvSpPr>
        <p:spPr>
          <a:xfrm>
            <a:off x="7849269" y="2616498"/>
            <a:ext cx="533400" cy="228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0" idx="3"/>
            <a:endCxn id="31" idx="1"/>
          </p:cNvCxnSpPr>
          <p:nvPr>
            <p:custDataLst>
              <p:tags r:id="rId23"/>
            </p:custDataLst>
          </p:nvPr>
        </p:nvCxnSpPr>
        <p:spPr>
          <a:xfrm>
            <a:off x="6313967" y="2730798"/>
            <a:ext cx="153530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>
            <p:custDataLst>
              <p:tags r:id="rId24"/>
            </p:custDataLst>
          </p:nvPr>
        </p:nvSpPr>
        <p:spPr>
          <a:xfrm>
            <a:off x="1447800" y="2153097"/>
            <a:ext cx="533400" cy="228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>
            <p:custDataLst>
              <p:tags r:id="rId25"/>
            </p:custDataLst>
          </p:nvPr>
        </p:nvSpPr>
        <p:spPr>
          <a:xfrm>
            <a:off x="2438400" y="2153097"/>
            <a:ext cx="533400" cy="228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stCxn id="33" idx="3"/>
            <a:endCxn id="34" idx="1"/>
          </p:cNvCxnSpPr>
          <p:nvPr>
            <p:custDataLst>
              <p:tags r:id="rId26"/>
            </p:custDataLst>
          </p:nvPr>
        </p:nvCxnSpPr>
        <p:spPr>
          <a:xfrm>
            <a:off x="1981200" y="2267397"/>
            <a:ext cx="457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>
            <p:custDataLst>
              <p:tags r:id="rId27"/>
            </p:custDataLst>
          </p:nvPr>
        </p:nvSpPr>
        <p:spPr>
          <a:xfrm>
            <a:off x="6813699" y="2610297"/>
            <a:ext cx="533400" cy="228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>
            <p:custDataLst>
              <p:tags r:id="rId28"/>
            </p:custDataLst>
          </p:nvPr>
        </p:nvSpPr>
        <p:spPr>
          <a:xfrm>
            <a:off x="1568301" y="31383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9" name="TextBox 18"/>
          <p:cNvSpPr txBox="1"/>
          <p:nvPr>
            <p:custDataLst>
              <p:tags r:id="rId29"/>
            </p:custDataLst>
          </p:nvPr>
        </p:nvSpPr>
        <p:spPr>
          <a:xfrm>
            <a:off x="1547035" y="1828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7" name="TextBox 36"/>
          <p:cNvSpPr txBox="1"/>
          <p:nvPr>
            <p:custDataLst>
              <p:tags r:id="rId30"/>
            </p:custDataLst>
          </p:nvPr>
        </p:nvSpPr>
        <p:spPr>
          <a:xfrm>
            <a:off x="2545605" y="18358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8" name="TextBox 37"/>
          <p:cNvSpPr txBox="1"/>
          <p:nvPr>
            <p:custDataLst>
              <p:tags r:id="rId31"/>
            </p:custDataLst>
          </p:nvPr>
        </p:nvSpPr>
        <p:spPr>
          <a:xfrm>
            <a:off x="2564634" y="27424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39" name="TextBox 38"/>
          <p:cNvSpPr txBox="1"/>
          <p:nvPr>
            <p:custDataLst>
              <p:tags r:id="rId32"/>
            </p:custDataLst>
          </p:nvPr>
        </p:nvSpPr>
        <p:spPr>
          <a:xfrm>
            <a:off x="3581400" y="221689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0" name="TextBox 39"/>
          <p:cNvSpPr txBox="1"/>
          <p:nvPr>
            <p:custDataLst>
              <p:tags r:id="rId33"/>
            </p:custDataLst>
          </p:nvPr>
        </p:nvSpPr>
        <p:spPr>
          <a:xfrm>
            <a:off x="3623932" y="31560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1" name="TextBox 40"/>
          <p:cNvSpPr txBox="1"/>
          <p:nvPr>
            <p:custDataLst>
              <p:tags r:id="rId34"/>
            </p:custDataLst>
          </p:nvPr>
        </p:nvSpPr>
        <p:spPr>
          <a:xfrm>
            <a:off x="5867400" y="226739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2" name="TextBox 41"/>
          <p:cNvSpPr txBox="1"/>
          <p:nvPr>
            <p:custDataLst>
              <p:tags r:id="rId35"/>
            </p:custDataLst>
          </p:nvPr>
        </p:nvSpPr>
        <p:spPr>
          <a:xfrm>
            <a:off x="6942170" y="226739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3" name="TextBox 42"/>
          <p:cNvSpPr txBox="1"/>
          <p:nvPr>
            <p:custDataLst>
              <p:tags r:id="rId36"/>
            </p:custDataLst>
          </p:nvPr>
        </p:nvSpPr>
        <p:spPr>
          <a:xfrm>
            <a:off x="7937202" y="227803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4" name="TextBox 43"/>
          <p:cNvSpPr txBox="1"/>
          <p:nvPr>
            <p:custDataLst>
              <p:tags r:id="rId37"/>
            </p:custDataLst>
          </p:nvPr>
        </p:nvSpPr>
        <p:spPr>
          <a:xfrm>
            <a:off x="7021033" y="48768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5" name="TextBox 44"/>
          <p:cNvSpPr txBox="1"/>
          <p:nvPr>
            <p:custDataLst>
              <p:tags r:id="rId38"/>
            </p:custDataLst>
          </p:nvPr>
        </p:nvSpPr>
        <p:spPr>
          <a:xfrm>
            <a:off x="7937202" y="48768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46" name="TextBox 45"/>
          <p:cNvSpPr txBox="1"/>
          <p:nvPr>
            <p:custDataLst>
              <p:tags r:id="rId39"/>
            </p:custDataLst>
          </p:nvPr>
        </p:nvSpPr>
        <p:spPr>
          <a:xfrm>
            <a:off x="4402646" y="2534097"/>
            <a:ext cx="84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correct</a:t>
            </a:r>
            <a:endParaRPr lang="en-US" dirty="0"/>
          </a:p>
        </p:txBody>
      </p:sp>
      <p:sp>
        <p:nvSpPr>
          <p:cNvPr id="47" name="Rounded Rectangle 5"/>
          <p:cNvSpPr/>
          <p:nvPr>
            <p:custDataLst>
              <p:tags r:id="rId40"/>
            </p:custDataLst>
          </p:nvPr>
        </p:nvSpPr>
        <p:spPr>
          <a:xfrm>
            <a:off x="1143000" y="5734497"/>
            <a:ext cx="2971800" cy="990600"/>
          </a:xfrm>
          <a:custGeom>
            <a:avLst/>
            <a:gdLst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2806697 w 2971800"/>
              <a:gd name="connsiteY2" fmla="*/ 0 h 990600"/>
              <a:gd name="connsiteX3" fmla="*/ 2971800 w 2971800"/>
              <a:gd name="connsiteY3" fmla="*/ 165103 h 990600"/>
              <a:gd name="connsiteX4" fmla="*/ 2971800 w 2971800"/>
              <a:gd name="connsiteY4" fmla="*/ 825497 h 990600"/>
              <a:gd name="connsiteX5" fmla="*/ 2806697 w 2971800"/>
              <a:gd name="connsiteY5" fmla="*/ 990600 h 990600"/>
              <a:gd name="connsiteX6" fmla="*/ 165103 w 2971800"/>
              <a:gd name="connsiteY6" fmla="*/ 990600 h 990600"/>
              <a:gd name="connsiteX7" fmla="*/ 0 w 2971800"/>
              <a:gd name="connsiteY7" fmla="*/ 825497 h 990600"/>
              <a:gd name="connsiteX8" fmla="*/ 0 w 2971800"/>
              <a:gd name="connsiteY8" fmla="*/ 165103 h 990600"/>
              <a:gd name="connsiteX0" fmla="*/ 0 w 2971800"/>
              <a:gd name="connsiteY0" fmla="*/ 180343 h 1005840"/>
              <a:gd name="connsiteX1" fmla="*/ 165103 w 2971800"/>
              <a:gd name="connsiteY1" fmla="*/ 15240 h 1005840"/>
              <a:gd name="connsiteX2" fmla="*/ 1074420 w 2971800"/>
              <a:gd name="connsiteY2" fmla="*/ 0 h 1005840"/>
              <a:gd name="connsiteX3" fmla="*/ 2806697 w 2971800"/>
              <a:gd name="connsiteY3" fmla="*/ 15240 h 1005840"/>
              <a:gd name="connsiteX4" fmla="*/ 2971800 w 2971800"/>
              <a:gd name="connsiteY4" fmla="*/ 180343 h 1005840"/>
              <a:gd name="connsiteX5" fmla="*/ 2971800 w 2971800"/>
              <a:gd name="connsiteY5" fmla="*/ 840737 h 1005840"/>
              <a:gd name="connsiteX6" fmla="*/ 2806697 w 2971800"/>
              <a:gd name="connsiteY6" fmla="*/ 1005840 h 1005840"/>
              <a:gd name="connsiteX7" fmla="*/ 165103 w 2971800"/>
              <a:gd name="connsiteY7" fmla="*/ 1005840 h 1005840"/>
              <a:gd name="connsiteX8" fmla="*/ 0 w 2971800"/>
              <a:gd name="connsiteY8" fmla="*/ 840737 h 1005840"/>
              <a:gd name="connsiteX9" fmla="*/ 0 w 2971800"/>
              <a:gd name="connsiteY9" fmla="*/ 180343 h 100584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1071245 w 2971800"/>
              <a:gd name="connsiteY2" fmla="*/ 635 h 990600"/>
              <a:gd name="connsiteX3" fmla="*/ 2806697 w 2971800"/>
              <a:gd name="connsiteY3" fmla="*/ 0 h 990600"/>
              <a:gd name="connsiteX4" fmla="*/ 2971800 w 2971800"/>
              <a:gd name="connsiteY4" fmla="*/ 165103 h 990600"/>
              <a:gd name="connsiteX5" fmla="*/ 2971800 w 2971800"/>
              <a:gd name="connsiteY5" fmla="*/ 825497 h 990600"/>
              <a:gd name="connsiteX6" fmla="*/ 2806697 w 2971800"/>
              <a:gd name="connsiteY6" fmla="*/ 990600 h 990600"/>
              <a:gd name="connsiteX7" fmla="*/ 165103 w 2971800"/>
              <a:gd name="connsiteY7" fmla="*/ 990600 h 990600"/>
              <a:gd name="connsiteX8" fmla="*/ 0 w 2971800"/>
              <a:gd name="connsiteY8" fmla="*/ 825497 h 990600"/>
              <a:gd name="connsiteX9" fmla="*/ 0 w 2971800"/>
              <a:gd name="connsiteY9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806697 w 2971800"/>
              <a:gd name="connsiteY3" fmla="*/ 0 h 990600"/>
              <a:gd name="connsiteX4" fmla="*/ 2971800 w 2971800"/>
              <a:gd name="connsiteY4" fmla="*/ 165103 h 990600"/>
              <a:gd name="connsiteX5" fmla="*/ 2971800 w 2971800"/>
              <a:gd name="connsiteY5" fmla="*/ 825497 h 990600"/>
              <a:gd name="connsiteX6" fmla="*/ 2806697 w 2971800"/>
              <a:gd name="connsiteY6" fmla="*/ 990600 h 990600"/>
              <a:gd name="connsiteX7" fmla="*/ 165103 w 2971800"/>
              <a:gd name="connsiteY7" fmla="*/ 990600 h 990600"/>
              <a:gd name="connsiteX8" fmla="*/ 0 w 2971800"/>
              <a:gd name="connsiteY8" fmla="*/ 825497 h 990600"/>
              <a:gd name="connsiteX9" fmla="*/ 0 w 2971800"/>
              <a:gd name="connsiteY9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33600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39950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39950 w 2971800"/>
              <a:gd name="connsiteY3" fmla="*/ 3175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8278 h 993775"/>
              <a:gd name="connsiteX1" fmla="*/ 165103 w 2971800"/>
              <a:gd name="connsiteY1" fmla="*/ 3175 h 993775"/>
              <a:gd name="connsiteX2" fmla="*/ 623570 w 2971800"/>
              <a:gd name="connsiteY2" fmla="*/ 3810 h 993775"/>
              <a:gd name="connsiteX3" fmla="*/ 2146300 w 2971800"/>
              <a:gd name="connsiteY3" fmla="*/ 0 h 993775"/>
              <a:gd name="connsiteX4" fmla="*/ 2806697 w 2971800"/>
              <a:gd name="connsiteY4" fmla="*/ 3175 h 993775"/>
              <a:gd name="connsiteX5" fmla="*/ 2971800 w 2971800"/>
              <a:gd name="connsiteY5" fmla="*/ 168278 h 993775"/>
              <a:gd name="connsiteX6" fmla="*/ 2971800 w 2971800"/>
              <a:gd name="connsiteY6" fmla="*/ 828672 h 993775"/>
              <a:gd name="connsiteX7" fmla="*/ 2806697 w 2971800"/>
              <a:gd name="connsiteY7" fmla="*/ 993775 h 993775"/>
              <a:gd name="connsiteX8" fmla="*/ 165103 w 2971800"/>
              <a:gd name="connsiteY8" fmla="*/ 993775 h 993775"/>
              <a:gd name="connsiteX9" fmla="*/ 0 w 2971800"/>
              <a:gd name="connsiteY9" fmla="*/ 828672 h 993775"/>
              <a:gd name="connsiteX10" fmla="*/ 0 w 2971800"/>
              <a:gd name="connsiteY10" fmla="*/ 168278 h 993775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49475 w 2971800"/>
              <a:gd name="connsiteY3" fmla="*/ 3175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8278 h 993775"/>
              <a:gd name="connsiteX1" fmla="*/ 165103 w 2971800"/>
              <a:gd name="connsiteY1" fmla="*/ 3175 h 993775"/>
              <a:gd name="connsiteX2" fmla="*/ 623570 w 2971800"/>
              <a:gd name="connsiteY2" fmla="*/ 3810 h 993775"/>
              <a:gd name="connsiteX3" fmla="*/ 2174875 w 2971800"/>
              <a:gd name="connsiteY3" fmla="*/ 0 h 993775"/>
              <a:gd name="connsiteX4" fmla="*/ 2806697 w 2971800"/>
              <a:gd name="connsiteY4" fmla="*/ 3175 h 993775"/>
              <a:gd name="connsiteX5" fmla="*/ 2971800 w 2971800"/>
              <a:gd name="connsiteY5" fmla="*/ 168278 h 993775"/>
              <a:gd name="connsiteX6" fmla="*/ 2971800 w 2971800"/>
              <a:gd name="connsiteY6" fmla="*/ 828672 h 993775"/>
              <a:gd name="connsiteX7" fmla="*/ 2806697 w 2971800"/>
              <a:gd name="connsiteY7" fmla="*/ 993775 h 993775"/>
              <a:gd name="connsiteX8" fmla="*/ 165103 w 2971800"/>
              <a:gd name="connsiteY8" fmla="*/ 993775 h 993775"/>
              <a:gd name="connsiteX9" fmla="*/ 0 w 2971800"/>
              <a:gd name="connsiteY9" fmla="*/ 828672 h 993775"/>
              <a:gd name="connsiteX10" fmla="*/ 0 w 2971800"/>
              <a:gd name="connsiteY10" fmla="*/ 168278 h 993775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68525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81225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438400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2438400 w 2971800"/>
              <a:gd name="connsiteY0" fmla="*/ 0 h 990600"/>
              <a:gd name="connsiteX1" fmla="*/ 2806697 w 2971800"/>
              <a:gd name="connsiteY1" fmla="*/ 0 h 990600"/>
              <a:gd name="connsiteX2" fmla="*/ 2971800 w 2971800"/>
              <a:gd name="connsiteY2" fmla="*/ 165103 h 990600"/>
              <a:gd name="connsiteX3" fmla="*/ 2971800 w 2971800"/>
              <a:gd name="connsiteY3" fmla="*/ 825497 h 990600"/>
              <a:gd name="connsiteX4" fmla="*/ 2806697 w 2971800"/>
              <a:gd name="connsiteY4" fmla="*/ 990600 h 990600"/>
              <a:gd name="connsiteX5" fmla="*/ 165103 w 2971800"/>
              <a:gd name="connsiteY5" fmla="*/ 990600 h 990600"/>
              <a:gd name="connsiteX6" fmla="*/ 0 w 2971800"/>
              <a:gd name="connsiteY6" fmla="*/ 825497 h 990600"/>
              <a:gd name="connsiteX7" fmla="*/ 0 w 2971800"/>
              <a:gd name="connsiteY7" fmla="*/ 165103 h 990600"/>
              <a:gd name="connsiteX8" fmla="*/ 165103 w 2971800"/>
              <a:gd name="connsiteY8" fmla="*/ 0 h 990600"/>
              <a:gd name="connsiteX9" fmla="*/ 715010 w 2971800"/>
              <a:gd name="connsiteY9" fmla="*/ 92075 h 990600"/>
              <a:gd name="connsiteX0" fmla="*/ 2438400 w 2971800"/>
              <a:gd name="connsiteY0" fmla="*/ 0 h 990600"/>
              <a:gd name="connsiteX1" fmla="*/ 2806697 w 2971800"/>
              <a:gd name="connsiteY1" fmla="*/ 0 h 990600"/>
              <a:gd name="connsiteX2" fmla="*/ 2971800 w 2971800"/>
              <a:gd name="connsiteY2" fmla="*/ 165103 h 990600"/>
              <a:gd name="connsiteX3" fmla="*/ 2971800 w 2971800"/>
              <a:gd name="connsiteY3" fmla="*/ 825497 h 990600"/>
              <a:gd name="connsiteX4" fmla="*/ 2806697 w 2971800"/>
              <a:gd name="connsiteY4" fmla="*/ 990600 h 990600"/>
              <a:gd name="connsiteX5" fmla="*/ 165103 w 2971800"/>
              <a:gd name="connsiteY5" fmla="*/ 990600 h 990600"/>
              <a:gd name="connsiteX6" fmla="*/ 0 w 2971800"/>
              <a:gd name="connsiteY6" fmla="*/ 825497 h 990600"/>
              <a:gd name="connsiteX7" fmla="*/ 0 w 2971800"/>
              <a:gd name="connsiteY7" fmla="*/ 165103 h 990600"/>
              <a:gd name="connsiteX8" fmla="*/ 165103 w 2971800"/>
              <a:gd name="connsiteY8" fmla="*/ 0 h 990600"/>
              <a:gd name="connsiteX9" fmla="*/ 702310 w 2971800"/>
              <a:gd name="connsiteY9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71800" h="990600">
                <a:moveTo>
                  <a:pt x="2438400" y="0"/>
                </a:moveTo>
                <a:lnTo>
                  <a:pt x="2806697" y="0"/>
                </a:lnTo>
                <a:cubicBezTo>
                  <a:pt x="2897881" y="0"/>
                  <a:pt x="2971800" y="73919"/>
                  <a:pt x="2971800" y="165103"/>
                </a:cubicBezTo>
                <a:lnTo>
                  <a:pt x="2971800" y="825497"/>
                </a:lnTo>
                <a:cubicBezTo>
                  <a:pt x="2971800" y="916681"/>
                  <a:pt x="2897881" y="990600"/>
                  <a:pt x="2806697" y="990600"/>
                </a:cubicBezTo>
                <a:lnTo>
                  <a:pt x="165103" y="990600"/>
                </a:lnTo>
                <a:cubicBezTo>
                  <a:pt x="73919" y="990600"/>
                  <a:pt x="0" y="916681"/>
                  <a:pt x="0" y="825497"/>
                </a:cubicBezTo>
                <a:lnTo>
                  <a:pt x="0" y="165103"/>
                </a:lnTo>
                <a:cubicBezTo>
                  <a:pt x="0" y="73919"/>
                  <a:pt x="73919" y="0"/>
                  <a:pt x="165103" y="0"/>
                </a:cubicBezTo>
                <a:lnTo>
                  <a:pt x="702310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>
            <p:custDataLst>
              <p:tags r:id="rId41"/>
            </p:custDataLst>
          </p:nvPr>
        </p:nvSpPr>
        <p:spPr>
          <a:xfrm>
            <a:off x="1360298" y="5620197"/>
            <a:ext cx="533400" cy="228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>
            <p:custDataLst>
              <p:tags r:id="rId42"/>
            </p:custDataLst>
          </p:nvPr>
        </p:nvSpPr>
        <p:spPr>
          <a:xfrm>
            <a:off x="3429000" y="5620197"/>
            <a:ext cx="533400" cy="228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>
            <p:custDataLst>
              <p:tags r:id="rId43"/>
            </p:custDataLst>
          </p:nvPr>
        </p:nvSpPr>
        <p:spPr>
          <a:xfrm>
            <a:off x="1370931" y="5048697"/>
            <a:ext cx="533400" cy="228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>
            <p:custDataLst>
              <p:tags r:id="rId44"/>
            </p:custDataLst>
          </p:nvPr>
        </p:nvSpPr>
        <p:spPr>
          <a:xfrm>
            <a:off x="3429000" y="5048697"/>
            <a:ext cx="533400" cy="228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50" idx="3"/>
            <a:endCxn id="51" idx="1"/>
          </p:cNvCxnSpPr>
          <p:nvPr>
            <p:custDataLst>
              <p:tags r:id="rId45"/>
            </p:custDataLst>
          </p:nvPr>
        </p:nvCxnSpPr>
        <p:spPr>
          <a:xfrm>
            <a:off x="1904331" y="5162997"/>
            <a:ext cx="152466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>
            <p:custDataLst>
              <p:tags r:id="rId46"/>
            </p:custDataLst>
          </p:nvPr>
        </p:nvSpPr>
        <p:spPr>
          <a:xfrm>
            <a:off x="380331" y="4667697"/>
            <a:ext cx="533400" cy="228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>
            <p:custDataLst>
              <p:tags r:id="rId47"/>
            </p:custDataLst>
          </p:nvPr>
        </p:nvSpPr>
        <p:spPr>
          <a:xfrm>
            <a:off x="1370931" y="4667697"/>
            <a:ext cx="533400" cy="228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>
                <a:lumMod val="50000"/>
              </a:schemeClr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stCxn id="53" idx="3"/>
            <a:endCxn id="54" idx="1"/>
          </p:cNvCxnSpPr>
          <p:nvPr>
            <p:custDataLst>
              <p:tags r:id="rId48"/>
            </p:custDataLst>
          </p:nvPr>
        </p:nvCxnSpPr>
        <p:spPr>
          <a:xfrm>
            <a:off x="913731" y="4781997"/>
            <a:ext cx="457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>
            <p:custDataLst>
              <p:tags r:id="rId49"/>
            </p:custDataLst>
          </p:nvPr>
        </p:nvSpPr>
        <p:spPr>
          <a:xfrm>
            <a:off x="1492101" y="58053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7" name="TextBox 56"/>
          <p:cNvSpPr txBox="1"/>
          <p:nvPr>
            <p:custDataLst>
              <p:tags r:id="rId50"/>
            </p:custDataLst>
          </p:nvPr>
        </p:nvSpPr>
        <p:spPr>
          <a:xfrm>
            <a:off x="479566" y="43434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8" name="TextBox 57"/>
          <p:cNvSpPr txBox="1"/>
          <p:nvPr>
            <p:custDataLst>
              <p:tags r:id="rId51"/>
            </p:custDataLst>
          </p:nvPr>
        </p:nvSpPr>
        <p:spPr>
          <a:xfrm>
            <a:off x="1478136" y="435049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9" name="TextBox 58"/>
          <p:cNvSpPr txBox="1"/>
          <p:nvPr>
            <p:custDataLst>
              <p:tags r:id="rId52"/>
            </p:custDataLst>
          </p:nvPr>
        </p:nvSpPr>
        <p:spPr>
          <a:xfrm>
            <a:off x="1497165" y="52570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60" name="TextBox 59"/>
          <p:cNvSpPr txBox="1"/>
          <p:nvPr>
            <p:custDataLst>
              <p:tags r:id="rId53"/>
            </p:custDataLst>
          </p:nvPr>
        </p:nvSpPr>
        <p:spPr>
          <a:xfrm>
            <a:off x="3504531" y="473149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1" name="TextBox 60"/>
          <p:cNvSpPr txBox="1"/>
          <p:nvPr>
            <p:custDataLst>
              <p:tags r:id="rId54"/>
            </p:custDataLst>
          </p:nvPr>
        </p:nvSpPr>
        <p:spPr>
          <a:xfrm>
            <a:off x="3547732" y="58230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62" name="TextBox 61"/>
          <p:cNvSpPr txBox="1"/>
          <p:nvPr>
            <p:custDataLst>
              <p:tags r:id="rId55"/>
            </p:custDataLst>
          </p:nvPr>
        </p:nvSpPr>
        <p:spPr>
          <a:xfrm>
            <a:off x="1851369" y="5971985"/>
            <a:ext cx="192661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 is “unexpectedly” homologous to B</a:t>
            </a:r>
            <a:endParaRPr 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907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Vector self-annealing</a:t>
            </a:r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533400" y="1295400"/>
            <a:ext cx="7561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oor vector design would lead to this error occurring some percent of the time</a:t>
            </a:r>
          </a:p>
        </p:txBody>
      </p:sp>
      <p:sp>
        <p:nvSpPr>
          <p:cNvPr id="6" name="Rounded Rectangle 5"/>
          <p:cNvSpPr/>
          <p:nvPr>
            <p:custDataLst>
              <p:tags r:id="rId4"/>
            </p:custDataLst>
          </p:nvPr>
        </p:nvSpPr>
        <p:spPr>
          <a:xfrm>
            <a:off x="1197934" y="2400300"/>
            <a:ext cx="2993065" cy="1458433"/>
          </a:xfrm>
          <a:custGeom>
            <a:avLst/>
            <a:gdLst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2806697 w 2971800"/>
              <a:gd name="connsiteY2" fmla="*/ 0 h 990600"/>
              <a:gd name="connsiteX3" fmla="*/ 2971800 w 2971800"/>
              <a:gd name="connsiteY3" fmla="*/ 165103 h 990600"/>
              <a:gd name="connsiteX4" fmla="*/ 2971800 w 2971800"/>
              <a:gd name="connsiteY4" fmla="*/ 825497 h 990600"/>
              <a:gd name="connsiteX5" fmla="*/ 2806697 w 2971800"/>
              <a:gd name="connsiteY5" fmla="*/ 990600 h 990600"/>
              <a:gd name="connsiteX6" fmla="*/ 165103 w 2971800"/>
              <a:gd name="connsiteY6" fmla="*/ 990600 h 990600"/>
              <a:gd name="connsiteX7" fmla="*/ 0 w 2971800"/>
              <a:gd name="connsiteY7" fmla="*/ 825497 h 990600"/>
              <a:gd name="connsiteX8" fmla="*/ 0 w 2971800"/>
              <a:gd name="connsiteY8" fmla="*/ 165103 h 990600"/>
              <a:gd name="connsiteX0" fmla="*/ 0 w 2971800"/>
              <a:gd name="connsiteY0" fmla="*/ 180343 h 1005840"/>
              <a:gd name="connsiteX1" fmla="*/ 165103 w 2971800"/>
              <a:gd name="connsiteY1" fmla="*/ 15240 h 1005840"/>
              <a:gd name="connsiteX2" fmla="*/ 1074420 w 2971800"/>
              <a:gd name="connsiteY2" fmla="*/ 0 h 1005840"/>
              <a:gd name="connsiteX3" fmla="*/ 2806697 w 2971800"/>
              <a:gd name="connsiteY3" fmla="*/ 15240 h 1005840"/>
              <a:gd name="connsiteX4" fmla="*/ 2971800 w 2971800"/>
              <a:gd name="connsiteY4" fmla="*/ 180343 h 1005840"/>
              <a:gd name="connsiteX5" fmla="*/ 2971800 w 2971800"/>
              <a:gd name="connsiteY5" fmla="*/ 840737 h 1005840"/>
              <a:gd name="connsiteX6" fmla="*/ 2806697 w 2971800"/>
              <a:gd name="connsiteY6" fmla="*/ 1005840 h 1005840"/>
              <a:gd name="connsiteX7" fmla="*/ 165103 w 2971800"/>
              <a:gd name="connsiteY7" fmla="*/ 1005840 h 1005840"/>
              <a:gd name="connsiteX8" fmla="*/ 0 w 2971800"/>
              <a:gd name="connsiteY8" fmla="*/ 840737 h 1005840"/>
              <a:gd name="connsiteX9" fmla="*/ 0 w 2971800"/>
              <a:gd name="connsiteY9" fmla="*/ 180343 h 100584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1071245 w 2971800"/>
              <a:gd name="connsiteY2" fmla="*/ 635 h 990600"/>
              <a:gd name="connsiteX3" fmla="*/ 2806697 w 2971800"/>
              <a:gd name="connsiteY3" fmla="*/ 0 h 990600"/>
              <a:gd name="connsiteX4" fmla="*/ 2971800 w 2971800"/>
              <a:gd name="connsiteY4" fmla="*/ 165103 h 990600"/>
              <a:gd name="connsiteX5" fmla="*/ 2971800 w 2971800"/>
              <a:gd name="connsiteY5" fmla="*/ 825497 h 990600"/>
              <a:gd name="connsiteX6" fmla="*/ 2806697 w 2971800"/>
              <a:gd name="connsiteY6" fmla="*/ 990600 h 990600"/>
              <a:gd name="connsiteX7" fmla="*/ 165103 w 2971800"/>
              <a:gd name="connsiteY7" fmla="*/ 990600 h 990600"/>
              <a:gd name="connsiteX8" fmla="*/ 0 w 2971800"/>
              <a:gd name="connsiteY8" fmla="*/ 825497 h 990600"/>
              <a:gd name="connsiteX9" fmla="*/ 0 w 2971800"/>
              <a:gd name="connsiteY9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806697 w 2971800"/>
              <a:gd name="connsiteY3" fmla="*/ 0 h 990600"/>
              <a:gd name="connsiteX4" fmla="*/ 2971800 w 2971800"/>
              <a:gd name="connsiteY4" fmla="*/ 165103 h 990600"/>
              <a:gd name="connsiteX5" fmla="*/ 2971800 w 2971800"/>
              <a:gd name="connsiteY5" fmla="*/ 825497 h 990600"/>
              <a:gd name="connsiteX6" fmla="*/ 2806697 w 2971800"/>
              <a:gd name="connsiteY6" fmla="*/ 990600 h 990600"/>
              <a:gd name="connsiteX7" fmla="*/ 165103 w 2971800"/>
              <a:gd name="connsiteY7" fmla="*/ 990600 h 990600"/>
              <a:gd name="connsiteX8" fmla="*/ 0 w 2971800"/>
              <a:gd name="connsiteY8" fmla="*/ 825497 h 990600"/>
              <a:gd name="connsiteX9" fmla="*/ 0 w 2971800"/>
              <a:gd name="connsiteY9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33600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39950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39950 w 2971800"/>
              <a:gd name="connsiteY3" fmla="*/ 3175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8278 h 993775"/>
              <a:gd name="connsiteX1" fmla="*/ 165103 w 2971800"/>
              <a:gd name="connsiteY1" fmla="*/ 3175 h 993775"/>
              <a:gd name="connsiteX2" fmla="*/ 623570 w 2971800"/>
              <a:gd name="connsiteY2" fmla="*/ 3810 h 993775"/>
              <a:gd name="connsiteX3" fmla="*/ 2146300 w 2971800"/>
              <a:gd name="connsiteY3" fmla="*/ 0 h 993775"/>
              <a:gd name="connsiteX4" fmla="*/ 2806697 w 2971800"/>
              <a:gd name="connsiteY4" fmla="*/ 3175 h 993775"/>
              <a:gd name="connsiteX5" fmla="*/ 2971800 w 2971800"/>
              <a:gd name="connsiteY5" fmla="*/ 168278 h 993775"/>
              <a:gd name="connsiteX6" fmla="*/ 2971800 w 2971800"/>
              <a:gd name="connsiteY6" fmla="*/ 828672 h 993775"/>
              <a:gd name="connsiteX7" fmla="*/ 2806697 w 2971800"/>
              <a:gd name="connsiteY7" fmla="*/ 993775 h 993775"/>
              <a:gd name="connsiteX8" fmla="*/ 165103 w 2971800"/>
              <a:gd name="connsiteY8" fmla="*/ 993775 h 993775"/>
              <a:gd name="connsiteX9" fmla="*/ 0 w 2971800"/>
              <a:gd name="connsiteY9" fmla="*/ 828672 h 993775"/>
              <a:gd name="connsiteX10" fmla="*/ 0 w 2971800"/>
              <a:gd name="connsiteY10" fmla="*/ 168278 h 993775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49475 w 2971800"/>
              <a:gd name="connsiteY3" fmla="*/ 3175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8278 h 993775"/>
              <a:gd name="connsiteX1" fmla="*/ 165103 w 2971800"/>
              <a:gd name="connsiteY1" fmla="*/ 3175 h 993775"/>
              <a:gd name="connsiteX2" fmla="*/ 623570 w 2971800"/>
              <a:gd name="connsiteY2" fmla="*/ 3810 h 993775"/>
              <a:gd name="connsiteX3" fmla="*/ 2174875 w 2971800"/>
              <a:gd name="connsiteY3" fmla="*/ 0 h 993775"/>
              <a:gd name="connsiteX4" fmla="*/ 2806697 w 2971800"/>
              <a:gd name="connsiteY4" fmla="*/ 3175 h 993775"/>
              <a:gd name="connsiteX5" fmla="*/ 2971800 w 2971800"/>
              <a:gd name="connsiteY5" fmla="*/ 168278 h 993775"/>
              <a:gd name="connsiteX6" fmla="*/ 2971800 w 2971800"/>
              <a:gd name="connsiteY6" fmla="*/ 828672 h 993775"/>
              <a:gd name="connsiteX7" fmla="*/ 2806697 w 2971800"/>
              <a:gd name="connsiteY7" fmla="*/ 993775 h 993775"/>
              <a:gd name="connsiteX8" fmla="*/ 165103 w 2971800"/>
              <a:gd name="connsiteY8" fmla="*/ 993775 h 993775"/>
              <a:gd name="connsiteX9" fmla="*/ 0 w 2971800"/>
              <a:gd name="connsiteY9" fmla="*/ 828672 h 993775"/>
              <a:gd name="connsiteX10" fmla="*/ 0 w 2971800"/>
              <a:gd name="connsiteY10" fmla="*/ 168278 h 993775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68525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81225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438400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2438400 w 2971800"/>
              <a:gd name="connsiteY0" fmla="*/ 0 h 990600"/>
              <a:gd name="connsiteX1" fmla="*/ 2806697 w 2971800"/>
              <a:gd name="connsiteY1" fmla="*/ 0 h 990600"/>
              <a:gd name="connsiteX2" fmla="*/ 2971800 w 2971800"/>
              <a:gd name="connsiteY2" fmla="*/ 165103 h 990600"/>
              <a:gd name="connsiteX3" fmla="*/ 2971800 w 2971800"/>
              <a:gd name="connsiteY3" fmla="*/ 825497 h 990600"/>
              <a:gd name="connsiteX4" fmla="*/ 2806697 w 2971800"/>
              <a:gd name="connsiteY4" fmla="*/ 990600 h 990600"/>
              <a:gd name="connsiteX5" fmla="*/ 165103 w 2971800"/>
              <a:gd name="connsiteY5" fmla="*/ 990600 h 990600"/>
              <a:gd name="connsiteX6" fmla="*/ 0 w 2971800"/>
              <a:gd name="connsiteY6" fmla="*/ 825497 h 990600"/>
              <a:gd name="connsiteX7" fmla="*/ 0 w 2971800"/>
              <a:gd name="connsiteY7" fmla="*/ 165103 h 990600"/>
              <a:gd name="connsiteX8" fmla="*/ 165103 w 2971800"/>
              <a:gd name="connsiteY8" fmla="*/ 0 h 990600"/>
              <a:gd name="connsiteX9" fmla="*/ 715010 w 2971800"/>
              <a:gd name="connsiteY9" fmla="*/ 92075 h 990600"/>
              <a:gd name="connsiteX0" fmla="*/ 2438400 w 2971800"/>
              <a:gd name="connsiteY0" fmla="*/ 0 h 990600"/>
              <a:gd name="connsiteX1" fmla="*/ 2806697 w 2971800"/>
              <a:gd name="connsiteY1" fmla="*/ 0 h 990600"/>
              <a:gd name="connsiteX2" fmla="*/ 2971800 w 2971800"/>
              <a:gd name="connsiteY2" fmla="*/ 165103 h 990600"/>
              <a:gd name="connsiteX3" fmla="*/ 2971800 w 2971800"/>
              <a:gd name="connsiteY3" fmla="*/ 825497 h 990600"/>
              <a:gd name="connsiteX4" fmla="*/ 2806697 w 2971800"/>
              <a:gd name="connsiteY4" fmla="*/ 990600 h 990600"/>
              <a:gd name="connsiteX5" fmla="*/ 165103 w 2971800"/>
              <a:gd name="connsiteY5" fmla="*/ 990600 h 990600"/>
              <a:gd name="connsiteX6" fmla="*/ 0 w 2971800"/>
              <a:gd name="connsiteY6" fmla="*/ 825497 h 990600"/>
              <a:gd name="connsiteX7" fmla="*/ 0 w 2971800"/>
              <a:gd name="connsiteY7" fmla="*/ 165103 h 990600"/>
              <a:gd name="connsiteX8" fmla="*/ 165103 w 2971800"/>
              <a:gd name="connsiteY8" fmla="*/ 0 h 990600"/>
              <a:gd name="connsiteX9" fmla="*/ 702310 w 2971800"/>
              <a:gd name="connsiteY9" fmla="*/ 0 h 990600"/>
              <a:gd name="connsiteX0" fmla="*/ 1502735 w 2971800"/>
              <a:gd name="connsiteY0" fmla="*/ 0 h 990600"/>
              <a:gd name="connsiteX1" fmla="*/ 2806697 w 2971800"/>
              <a:gd name="connsiteY1" fmla="*/ 0 h 990600"/>
              <a:gd name="connsiteX2" fmla="*/ 2971800 w 2971800"/>
              <a:gd name="connsiteY2" fmla="*/ 165103 h 990600"/>
              <a:gd name="connsiteX3" fmla="*/ 2971800 w 2971800"/>
              <a:gd name="connsiteY3" fmla="*/ 825497 h 990600"/>
              <a:gd name="connsiteX4" fmla="*/ 2806697 w 2971800"/>
              <a:gd name="connsiteY4" fmla="*/ 990600 h 990600"/>
              <a:gd name="connsiteX5" fmla="*/ 165103 w 2971800"/>
              <a:gd name="connsiteY5" fmla="*/ 990600 h 990600"/>
              <a:gd name="connsiteX6" fmla="*/ 0 w 2971800"/>
              <a:gd name="connsiteY6" fmla="*/ 825497 h 990600"/>
              <a:gd name="connsiteX7" fmla="*/ 0 w 2971800"/>
              <a:gd name="connsiteY7" fmla="*/ 165103 h 990600"/>
              <a:gd name="connsiteX8" fmla="*/ 165103 w 2971800"/>
              <a:gd name="connsiteY8" fmla="*/ 0 h 990600"/>
              <a:gd name="connsiteX9" fmla="*/ 702310 w 2971800"/>
              <a:gd name="connsiteY9" fmla="*/ 0 h 990600"/>
              <a:gd name="connsiteX0" fmla="*/ 1524000 w 2993065"/>
              <a:gd name="connsiteY0" fmla="*/ 326747 h 1317347"/>
              <a:gd name="connsiteX1" fmla="*/ 2827962 w 2993065"/>
              <a:gd name="connsiteY1" fmla="*/ 326747 h 1317347"/>
              <a:gd name="connsiteX2" fmla="*/ 2993065 w 2993065"/>
              <a:gd name="connsiteY2" fmla="*/ 491850 h 1317347"/>
              <a:gd name="connsiteX3" fmla="*/ 2993065 w 2993065"/>
              <a:gd name="connsiteY3" fmla="*/ 1152244 h 1317347"/>
              <a:gd name="connsiteX4" fmla="*/ 2827962 w 2993065"/>
              <a:gd name="connsiteY4" fmla="*/ 1317347 h 1317347"/>
              <a:gd name="connsiteX5" fmla="*/ 186368 w 2993065"/>
              <a:gd name="connsiteY5" fmla="*/ 1317347 h 1317347"/>
              <a:gd name="connsiteX6" fmla="*/ 21265 w 2993065"/>
              <a:gd name="connsiteY6" fmla="*/ 1152244 h 1317347"/>
              <a:gd name="connsiteX7" fmla="*/ 0 w 2993065"/>
              <a:gd name="connsiteY7" fmla="*/ 13385 h 1317347"/>
              <a:gd name="connsiteX8" fmla="*/ 186368 w 2993065"/>
              <a:gd name="connsiteY8" fmla="*/ 326747 h 1317347"/>
              <a:gd name="connsiteX9" fmla="*/ 723575 w 2993065"/>
              <a:gd name="connsiteY9" fmla="*/ 326747 h 1317347"/>
              <a:gd name="connsiteX0" fmla="*/ 1524000 w 2993065"/>
              <a:gd name="connsiteY0" fmla="*/ 467833 h 1458433"/>
              <a:gd name="connsiteX1" fmla="*/ 2827962 w 2993065"/>
              <a:gd name="connsiteY1" fmla="*/ 467833 h 1458433"/>
              <a:gd name="connsiteX2" fmla="*/ 2993065 w 2993065"/>
              <a:gd name="connsiteY2" fmla="*/ 632936 h 1458433"/>
              <a:gd name="connsiteX3" fmla="*/ 2993065 w 2993065"/>
              <a:gd name="connsiteY3" fmla="*/ 1293330 h 1458433"/>
              <a:gd name="connsiteX4" fmla="*/ 2827962 w 2993065"/>
              <a:gd name="connsiteY4" fmla="*/ 1458433 h 1458433"/>
              <a:gd name="connsiteX5" fmla="*/ 186368 w 2993065"/>
              <a:gd name="connsiteY5" fmla="*/ 1458433 h 1458433"/>
              <a:gd name="connsiteX6" fmla="*/ 21265 w 2993065"/>
              <a:gd name="connsiteY6" fmla="*/ 1293330 h 1458433"/>
              <a:gd name="connsiteX7" fmla="*/ 0 w 2993065"/>
              <a:gd name="connsiteY7" fmla="*/ 154471 h 1458433"/>
              <a:gd name="connsiteX8" fmla="*/ 218265 w 2993065"/>
              <a:gd name="connsiteY8" fmla="*/ 0 h 1458433"/>
              <a:gd name="connsiteX9" fmla="*/ 723575 w 2993065"/>
              <a:gd name="connsiteY9" fmla="*/ 467833 h 1458433"/>
              <a:gd name="connsiteX0" fmla="*/ 1524000 w 2993065"/>
              <a:gd name="connsiteY0" fmla="*/ 467833 h 1458433"/>
              <a:gd name="connsiteX1" fmla="*/ 2827962 w 2993065"/>
              <a:gd name="connsiteY1" fmla="*/ 467833 h 1458433"/>
              <a:gd name="connsiteX2" fmla="*/ 2993065 w 2993065"/>
              <a:gd name="connsiteY2" fmla="*/ 632936 h 1458433"/>
              <a:gd name="connsiteX3" fmla="*/ 2993065 w 2993065"/>
              <a:gd name="connsiteY3" fmla="*/ 1293330 h 1458433"/>
              <a:gd name="connsiteX4" fmla="*/ 2827962 w 2993065"/>
              <a:gd name="connsiteY4" fmla="*/ 1458433 h 1458433"/>
              <a:gd name="connsiteX5" fmla="*/ 186368 w 2993065"/>
              <a:gd name="connsiteY5" fmla="*/ 1458433 h 1458433"/>
              <a:gd name="connsiteX6" fmla="*/ 21265 w 2993065"/>
              <a:gd name="connsiteY6" fmla="*/ 1293330 h 1458433"/>
              <a:gd name="connsiteX7" fmla="*/ 0 w 2993065"/>
              <a:gd name="connsiteY7" fmla="*/ 154471 h 1458433"/>
              <a:gd name="connsiteX8" fmla="*/ 218265 w 2993065"/>
              <a:gd name="connsiteY8" fmla="*/ 0 h 1458433"/>
              <a:gd name="connsiteX9" fmla="*/ 1861259 w 2993065"/>
              <a:gd name="connsiteY9" fmla="*/ 1 h 145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93065" h="1458433">
                <a:moveTo>
                  <a:pt x="1524000" y="467833"/>
                </a:moveTo>
                <a:lnTo>
                  <a:pt x="2827962" y="467833"/>
                </a:lnTo>
                <a:cubicBezTo>
                  <a:pt x="2919146" y="467833"/>
                  <a:pt x="2993065" y="541752"/>
                  <a:pt x="2993065" y="632936"/>
                </a:cubicBezTo>
                <a:lnTo>
                  <a:pt x="2993065" y="1293330"/>
                </a:lnTo>
                <a:cubicBezTo>
                  <a:pt x="2993065" y="1384514"/>
                  <a:pt x="2919146" y="1458433"/>
                  <a:pt x="2827962" y="1458433"/>
                </a:cubicBezTo>
                <a:lnTo>
                  <a:pt x="186368" y="1458433"/>
                </a:lnTo>
                <a:cubicBezTo>
                  <a:pt x="95184" y="1458433"/>
                  <a:pt x="21265" y="1384514"/>
                  <a:pt x="21265" y="1293330"/>
                </a:cubicBezTo>
                <a:lnTo>
                  <a:pt x="0" y="154471"/>
                </a:lnTo>
                <a:cubicBezTo>
                  <a:pt x="0" y="63287"/>
                  <a:pt x="127081" y="0"/>
                  <a:pt x="218265" y="0"/>
                </a:cubicBezTo>
                <a:lnTo>
                  <a:pt x="1861259" y="1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2565991" y="2286000"/>
            <a:ext cx="533400" cy="228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2590800" y="2749402"/>
            <a:ext cx="533400" cy="228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>
            <p:custDataLst>
              <p:tags r:id="rId7"/>
            </p:custDataLst>
          </p:nvPr>
        </p:nvSpPr>
        <p:spPr>
          <a:xfrm>
            <a:off x="4648200" y="2915097"/>
            <a:ext cx="533400" cy="1905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5"/>
          <p:cNvSpPr/>
          <p:nvPr>
            <p:custDataLst>
              <p:tags r:id="rId8"/>
            </p:custDataLst>
          </p:nvPr>
        </p:nvSpPr>
        <p:spPr>
          <a:xfrm>
            <a:off x="5562600" y="2724597"/>
            <a:ext cx="2971800" cy="990600"/>
          </a:xfrm>
          <a:custGeom>
            <a:avLst/>
            <a:gdLst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2806697 w 2971800"/>
              <a:gd name="connsiteY2" fmla="*/ 0 h 990600"/>
              <a:gd name="connsiteX3" fmla="*/ 2971800 w 2971800"/>
              <a:gd name="connsiteY3" fmla="*/ 165103 h 990600"/>
              <a:gd name="connsiteX4" fmla="*/ 2971800 w 2971800"/>
              <a:gd name="connsiteY4" fmla="*/ 825497 h 990600"/>
              <a:gd name="connsiteX5" fmla="*/ 2806697 w 2971800"/>
              <a:gd name="connsiteY5" fmla="*/ 990600 h 990600"/>
              <a:gd name="connsiteX6" fmla="*/ 165103 w 2971800"/>
              <a:gd name="connsiteY6" fmla="*/ 990600 h 990600"/>
              <a:gd name="connsiteX7" fmla="*/ 0 w 2971800"/>
              <a:gd name="connsiteY7" fmla="*/ 825497 h 990600"/>
              <a:gd name="connsiteX8" fmla="*/ 0 w 2971800"/>
              <a:gd name="connsiteY8" fmla="*/ 165103 h 990600"/>
              <a:gd name="connsiteX0" fmla="*/ 0 w 2971800"/>
              <a:gd name="connsiteY0" fmla="*/ 180343 h 1005840"/>
              <a:gd name="connsiteX1" fmla="*/ 165103 w 2971800"/>
              <a:gd name="connsiteY1" fmla="*/ 15240 h 1005840"/>
              <a:gd name="connsiteX2" fmla="*/ 1074420 w 2971800"/>
              <a:gd name="connsiteY2" fmla="*/ 0 h 1005840"/>
              <a:gd name="connsiteX3" fmla="*/ 2806697 w 2971800"/>
              <a:gd name="connsiteY3" fmla="*/ 15240 h 1005840"/>
              <a:gd name="connsiteX4" fmla="*/ 2971800 w 2971800"/>
              <a:gd name="connsiteY4" fmla="*/ 180343 h 1005840"/>
              <a:gd name="connsiteX5" fmla="*/ 2971800 w 2971800"/>
              <a:gd name="connsiteY5" fmla="*/ 840737 h 1005840"/>
              <a:gd name="connsiteX6" fmla="*/ 2806697 w 2971800"/>
              <a:gd name="connsiteY6" fmla="*/ 1005840 h 1005840"/>
              <a:gd name="connsiteX7" fmla="*/ 165103 w 2971800"/>
              <a:gd name="connsiteY7" fmla="*/ 1005840 h 1005840"/>
              <a:gd name="connsiteX8" fmla="*/ 0 w 2971800"/>
              <a:gd name="connsiteY8" fmla="*/ 840737 h 1005840"/>
              <a:gd name="connsiteX9" fmla="*/ 0 w 2971800"/>
              <a:gd name="connsiteY9" fmla="*/ 180343 h 100584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1071245 w 2971800"/>
              <a:gd name="connsiteY2" fmla="*/ 635 h 990600"/>
              <a:gd name="connsiteX3" fmla="*/ 2806697 w 2971800"/>
              <a:gd name="connsiteY3" fmla="*/ 0 h 990600"/>
              <a:gd name="connsiteX4" fmla="*/ 2971800 w 2971800"/>
              <a:gd name="connsiteY4" fmla="*/ 165103 h 990600"/>
              <a:gd name="connsiteX5" fmla="*/ 2971800 w 2971800"/>
              <a:gd name="connsiteY5" fmla="*/ 825497 h 990600"/>
              <a:gd name="connsiteX6" fmla="*/ 2806697 w 2971800"/>
              <a:gd name="connsiteY6" fmla="*/ 990600 h 990600"/>
              <a:gd name="connsiteX7" fmla="*/ 165103 w 2971800"/>
              <a:gd name="connsiteY7" fmla="*/ 990600 h 990600"/>
              <a:gd name="connsiteX8" fmla="*/ 0 w 2971800"/>
              <a:gd name="connsiteY8" fmla="*/ 825497 h 990600"/>
              <a:gd name="connsiteX9" fmla="*/ 0 w 2971800"/>
              <a:gd name="connsiteY9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806697 w 2971800"/>
              <a:gd name="connsiteY3" fmla="*/ 0 h 990600"/>
              <a:gd name="connsiteX4" fmla="*/ 2971800 w 2971800"/>
              <a:gd name="connsiteY4" fmla="*/ 165103 h 990600"/>
              <a:gd name="connsiteX5" fmla="*/ 2971800 w 2971800"/>
              <a:gd name="connsiteY5" fmla="*/ 825497 h 990600"/>
              <a:gd name="connsiteX6" fmla="*/ 2806697 w 2971800"/>
              <a:gd name="connsiteY6" fmla="*/ 990600 h 990600"/>
              <a:gd name="connsiteX7" fmla="*/ 165103 w 2971800"/>
              <a:gd name="connsiteY7" fmla="*/ 990600 h 990600"/>
              <a:gd name="connsiteX8" fmla="*/ 0 w 2971800"/>
              <a:gd name="connsiteY8" fmla="*/ 825497 h 990600"/>
              <a:gd name="connsiteX9" fmla="*/ 0 w 2971800"/>
              <a:gd name="connsiteY9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33600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39950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39950 w 2971800"/>
              <a:gd name="connsiteY3" fmla="*/ 3175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8278 h 993775"/>
              <a:gd name="connsiteX1" fmla="*/ 165103 w 2971800"/>
              <a:gd name="connsiteY1" fmla="*/ 3175 h 993775"/>
              <a:gd name="connsiteX2" fmla="*/ 623570 w 2971800"/>
              <a:gd name="connsiteY2" fmla="*/ 3810 h 993775"/>
              <a:gd name="connsiteX3" fmla="*/ 2146300 w 2971800"/>
              <a:gd name="connsiteY3" fmla="*/ 0 h 993775"/>
              <a:gd name="connsiteX4" fmla="*/ 2806697 w 2971800"/>
              <a:gd name="connsiteY4" fmla="*/ 3175 h 993775"/>
              <a:gd name="connsiteX5" fmla="*/ 2971800 w 2971800"/>
              <a:gd name="connsiteY5" fmla="*/ 168278 h 993775"/>
              <a:gd name="connsiteX6" fmla="*/ 2971800 w 2971800"/>
              <a:gd name="connsiteY6" fmla="*/ 828672 h 993775"/>
              <a:gd name="connsiteX7" fmla="*/ 2806697 w 2971800"/>
              <a:gd name="connsiteY7" fmla="*/ 993775 h 993775"/>
              <a:gd name="connsiteX8" fmla="*/ 165103 w 2971800"/>
              <a:gd name="connsiteY8" fmla="*/ 993775 h 993775"/>
              <a:gd name="connsiteX9" fmla="*/ 0 w 2971800"/>
              <a:gd name="connsiteY9" fmla="*/ 828672 h 993775"/>
              <a:gd name="connsiteX10" fmla="*/ 0 w 2971800"/>
              <a:gd name="connsiteY10" fmla="*/ 168278 h 993775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49475 w 2971800"/>
              <a:gd name="connsiteY3" fmla="*/ 3175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8278 h 993775"/>
              <a:gd name="connsiteX1" fmla="*/ 165103 w 2971800"/>
              <a:gd name="connsiteY1" fmla="*/ 3175 h 993775"/>
              <a:gd name="connsiteX2" fmla="*/ 623570 w 2971800"/>
              <a:gd name="connsiteY2" fmla="*/ 3810 h 993775"/>
              <a:gd name="connsiteX3" fmla="*/ 2174875 w 2971800"/>
              <a:gd name="connsiteY3" fmla="*/ 0 h 993775"/>
              <a:gd name="connsiteX4" fmla="*/ 2806697 w 2971800"/>
              <a:gd name="connsiteY4" fmla="*/ 3175 h 993775"/>
              <a:gd name="connsiteX5" fmla="*/ 2971800 w 2971800"/>
              <a:gd name="connsiteY5" fmla="*/ 168278 h 993775"/>
              <a:gd name="connsiteX6" fmla="*/ 2971800 w 2971800"/>
              <a:gd name="connsiteY6" fmla="*/ 828672 h 993775"/>
              <a:gd name="connsiteX7" fmla="*/ 2806697 w 2971800"/>
              <a:gd name="connsiteY7" fmla="*/ 993775 h 993775"/>
              <a:gd name="connsiteX8" fmla="*/ 165103 w 2971800"/>
              <a:gd name="connsiteY8" fmla="*/ 993775 h 993775"/>
              <a:gd name="connsiteX9" fmla="*/ 0 w 2971800"/>
              <a:gd name="connsiteY9" fmla="*/ 828672 h 993775"/>
              <a:gd name="connsiteX10" fmla="*/ 0 w 2971800"/>
              <a:gd name="connsiteY10" fmla="*/ 168278 h 993775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68525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181225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0 w 2971800"/>
              <a:gd name="connsiteY0" fmla="*/ 165103 h 990600"/>
              <a:gd name="connsiteX1" fmla="*/ 165103 w 2971800"/>
              <a:gd name="connsiteY1" fmla="*/ 0 h 990600"/>
              <a:gd name="connsiteX2" fmla="*/ 623570 w 2971800"/>
              <a:gd name="connsiteY2" fmla="*/ 635 h 990600"/>
              <a:gd name="connsiteX3" fmla="*/ 2438400 w 2971800"/>
              <a:gd name="connsiteY3" fmla="*/ 0 h 990600"/>
              <a:gd name="connsiteX4" fmla="*/ 2806697 w 2971800"/>
              <a:gd name="connsiteY4" fmla="*/ 0 h 990600"/>
              <a:gd name="connsiteX5" fmla="*/ 2971800 w 2971800"/>
              <a:gd name="connsiteY5" fmla="*/ 165103 h 990600"/>
              <a:gd name="connsiteX6" fmla="*/ 2971800 w 2971800"/>
              <a:gd name="connsiteY6" fmla="*/ 825497 h 990600"/>
              <a:gd name="connsiteX7" fmla="*/ 2806697 w 2971800"/>
              <a:gd name="connsiteY7" fmla="*/ 990600 h 990600"/>
              <a:gd name="connsiteX8" fmla="*/ 165103 w 2971800"/>
              <a:gd name="connsiteY8" fmla="*/ 990600 h 990600"/>
              <a:gd name="connsiteX9" fmla="*/ 0 w 2971800"/>
              <a:gd name="connsiteY9" fmla="*/ 825497 h 990600"/>
              <a:gd name="connsiteX10" fmla="*/ 0 w 2971800"/>
              <a:gd name="connsiteY10" fmla="*/ 165103 h 990600"/>
              <a:gd name="connsiteX0" fmla="*/ 2438400 w 2971800"/>
              <a:gd name="connsiteY0" fmla="*/ 0 h 990600"/>
              <a:gd name="connsiteX1" fmla="*/ 2806697 w 2971800"/>
              <a:gd name="connsiteY1" fmla="*/ 0 h 990600"/>
              <a:gd name="connsiteX2" fmla="*/ 2971800 w 2971800"/>
              <a:gd name="connsiteY2" fmla="*/ 165103 h 990600"/>
              <a:gd name="connsiteX3" fmla="*/ 2971800 w 2971800"/>
              <a:gd name="connsiteY3" fmla="*/ 825497 h 990600"/>
              <a:gd name="connsiteX4" fmla="*/ 2806697 w 2971800"/>
              <a:gd name="connsiteY4" fmla="*/ 990600 h 990600"/>
              <a:gd name="connsiteX5" fmla="*/ 165103 w 2971800"/>
              <a:gd name="connsiteY5" fmla="*/ 990600 h 990600"/>
              <a:gd name="connsiteX6" fmla="*/ 0 w 2971800"/>
              <a:gd name="connsiteY6" fmla="*/ 825497 h 990600"/>
              <a:gd name="connsiteX7" fmla="*/ 0 w 2971800"/>
              <a:gd name="connsiteY7" fmla="*/ 165103 h 990600"/>
              <a:gd name="connsiteX8" fmla="*/ 165103 w 2971800"/>
              <a:gd name="connsiteY8" fmla="*/ 0 h 990600"/>
              <a:gd name="connsiteX9" fmla="*/ 715010 w 2971800"/>
              <a:gd name="connsiteY9" fmla="*/ 92075 h 990600"/>
              <a:gd name="connsiteX0" fmla="*/ 2438400 w 2971800"/>
              <a:gd name="connsiteY0" fmla="*/ 0 h 990600"/>
              <a:gd name="connsiteX1" fmla="*/ 2806697 w 2971800"/>
              <a:gd name="connsiteY1" fmla="*/ 0 h 990600"/>
              <a:gd name="connsiteX2" fmla="*/ 2971800 w 2971800"/>
              <a:gd name="connsiteY2" fmla="*/ 165103 h 990600"/>
              <a:gd name="connsiteX3" fmla="*/ 2971800 w 2971800"/>
              <a:gd name="connsiteY3" fmla="*/ 825497 h 990600"/>
              <a:gd name="connsiteX4" fmla="*/ 2806697 w 2971800"/>
              <a:gd name="connsiteY4" fmla="*/ 990600 h 990600"/>
              <a:gd name="connsiteX5" fmla="*/ 165103 w 2971800"/>
              <a:gd name="connsiteY5" fmla="*/ 990600 h 990600"/>
              <a:gd name="connsiteX6" fmla="*/ 0 w 2971800"/>
              <a:gd name="connsiteY6" fmla="*/ 825497 h 990600"/>
              <a:gd name="connsiteX7" fmla="*/ 0 w 2971800"/>
              <a:gd name="connsiteY7" fmla="*/ 165103 h 990600"/>
              <a:gd name="connsiteX8" fmla="*/ 165103 w 2971800"/>
              <a:gd name="connsiteY8" fmla="*/ 0 h 990600"/>
              <a:gd name="connsiteX9" fmla="*/ 702310 w 2971800"/>
              <a:gd name="connsiteY9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71800" h="990600">
                <a:moveTo>
                  <a:pt x="2438400" y="0"/>
                </a:moveTo>
                <a:lnTo>
                  <a:pt x="2806697" y="0"/>
                </a:lnTo>
                <a:cubicBezTo>
                  <a:pt x="2897881" y="0"/>
                  <a:pt x="2971800" y="73919"/>
                  <a:pt x="2971800" y="165103"/>
                </a:cubicBezTo>
                <a:lnTo>
                  <a:pt x="2971800" y="825497"/>
                </a:lnTo>
                <a:cubicBezTo>
                  <a:pt x="2971800" y="916681"/>
                  <a:pt x="2897881" y="990600"/>
                  <a:pt x="2806697" y="990600"/>
                </a:cubicBezTo>
                <a:lnTo>
                  <a:pt x="165103" y="990600"/>
                </a:lnTo>
                <a:cubicBezTo>
                  <a:pt x="73919" y="990600"/>
                  <a:pt x="0" y="916681"/>
                  <a:pt x="0" y="825497"/>
                </a:cubicBezTo>
                <a:lnTo>
                  <a:pt x="0" y="165103"/>
                </a:lnTo>
                <a:cubicBezTo>
                  <a:pt x="0" y="73919"/>
                  <a:pt x="73919" y="0"/>
                  <a:pt x="165103" y="0"/>
                </a:cubicBezTo>
                <a:lnTo>
                  <a:pt x="702310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27" idx="9"/>
            <a:endCxn id="27" idx="0"/>
          </p:cNvCxnSpPr>
          <p:nvPr>
            <p:custDataLst>
              <p:tags r:id="rId9"/>
            </p:custDataLst>
          </p:nvPr>
        </p:nvCxnSpPr>
        <p:spPr>
          <a:xfrm>
            <a:off x="6264910" y="2724597"/>
            <a:ext cx="173609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>
            <p:custDataLst>
              <p:tags r:id="rId10"/>
            </p:custDataLst>
          </p:nvPr>
        </p:nvSpPr>
        <p:spPr>
          <a:xfrm>
            <a:off x="6813699" y="2610297"/>
            <a:ext cx="533400" cy="228600"/>
          </a:xfrm>
          <a:prstGeom prst="rect">
            <a:avLst/>
          </a:prstGeom>
          <a:pattFill prst="lt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>
            <p:custDataLst>
              <p:tags r:id="rId11"/>
            </p:custDataLst>
          </p:nvPr>
        </p:nvSpPr>
        <p:spPr>
          <a:xfrm>
            <a:off x="2286000" y="4800600"/>
            <a:ext cx="647048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BioBricks</a:t>
            </a:r>
            <a:r>
              <a:rPr lang="en-US" dirty="0" smtClean="0"/>
              <a:t>: the 2010 UW </a:t>
            </a:r>
            <a:r>
              <a:rPr lang="en-US" dirty="0" err="1" smtClean="0"/>
              <a:t>iGEM</a:t>
            </a:r>
            <a:r>
              <a:rPr lang="en-US" dirty="0" smtClean="0"/>
              <a:t> team removed the ‘N’ site</a:t>
            </a:r>
          </a:p>
          <a:p>
            <a:r>
              <a:rPr lang="en-US" dirty="0" smtClean="0"/>
              <a:t>in plasmids which had cut sites E N X … S N P used earlier to create </a:t>
            </a:r>
          </a:p>
          <a:p>
            <a:r>
              <a:rPr lang="en-US" dirty="0" smtClean="0"/>
              <a:t>pGA3K3</a:t>
            </a:r>
          </a:p>
          <a:p>
            <a:r>
              <a:rPr lang="en-US" dirty="0"/>
              <a:t> </a:t>
            </a:r>
            <a:r>
              <a:rPr lang="en-US" dirty="0" smtClean="0"/>
              <a:t>       1A3</a:t>
            </a:r>
          </a:p>
          <a:p>
            <a:r>
              <a:rPr lang="en-US" dirty="0"/>
              <a:t> </a:t>
            </a:r>
            <a:r>
              <a:rPr lang="en-US" dirty="0" smtClean="0"/>
              <a:t>       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improving Gibson assembly efficiency for </a:t>
            </a:r>
            <a:r>
              <a:rPr lang="en-US" dirty="0" err="1" smtClean="0"/>
              <a:t>BioBricks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2450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Chromosome + plasmid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Sean: Rare</a:t>
            </a:r>
            <a:r>
              <a:rPr lang="en-US" dirty="0"/>
              <a:t> </a:t>
            </a:r>
            <a:r>
              <a:rPr lang="en-US" dirty="0" smtClean="0"/>
              <a:t>event, likely homology between chromosome and plasmid.</a:t>
            </a:r>
          </a:p>
          <a:p>
            <a:r>
              <a:rPr lang="en-US" dirty="0" smtClean="0"/>
              <a:t>Mike: I think </a:t>
            </a:r>
            <a:r>
              <a:rPr lang="en-US" dirty="0" err="1" smtClean="0"/>
              <a:t>integrases</a:t>
            </a:r>
            <a:r>
              <a:rPr lang="en-US" dirty="0" smtClean="0"/>
              <a:t> or some </a:t>
            </a:r>
            <a:r>
              <a:rPr lang="en-US" dirty="0" err="1" smtClean="0"/>
              <a:t>recombinase</a:t>
            </a:r>
            <a:r>
              <a:rPr lang="en-US" dirty="0" smtClean="0"/>
              <a:t> activity encourages this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9476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dirty="0" smtClean="0"/>
              <a:t>Plasmids used for template DNA in PCR reaction get transformed later.</a:t>
            </a:r>
          </a:p>
          <a:p>
            <a:pPr lvl="1"/>
            <a:r>
              <a:rPr lang="en-US" dirty="0" smtClean="0"/>
              <a:t>This would occur for a number of reasons</a:t>
            </a:r>
          </a:p>
          <a:p>
            <a:pPr lvl="2"/>
            <a:r>
              <a:rPr lang="en-US" dirty="0" smtClean="0"/>
              <a:t>by chance the “rare” template plasmid transformation</a:t>
            </a:r>
          </a:p>
          <a:p>
            <a:pPr lvl="2"/>
            <a:r>
              <a:rPr lang="en-US" dirty="0" smtClean="0"/>
              <a:t>the assembly failed for another reason and the only plasmids around are the “background”</a:t>
            </a:r>
          </a:p>
          <a:p>
            <a:r>
              <a:rPr lang="en-US" dirty="0" err="1" smtClean="0"/>
              <a:t>DpaI</a:t>
            </a:r>
            <a:r>
              <a:rPr lang="en-US" dirty="0" smtClean="0"/>
              <a:t> is used for this error, but it is often unnecessary.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3712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0" y="1384024"/>
            <a:ext cx="9747062" cy="54396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889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54087785"/>
              </p:ext>
            </p:extLst>
          </p:nvPr>
        </p:nvGraphicFramePr>
        <p:xfrm>
          <a:off x="838206" y="1371600"/>
          <a:ext cx="74675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0" y="172033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303243" y="248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303243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500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98147804"/>
              </p:ext>
            </p:extLst>
          </p:nvPr>
        </p:nvGraphicFramePr>
        <p:xfrm>
          <a:off x="838206" y="1371600"/>
          <a:ext cx="74675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3" name="Straight Connector 2"/>
          <p:cNvCxnSpPr/>
          <p:nvPr>
            <p:custDataLst>
              <p:tags r:id="rId3"/>
            </p:custDataLst>
          </p:nvPr>
        </p:nvCxnSpPr>
        <p:spPr>
          <a:xfrm flipV="1">
            <a:off x="11430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0" y="172033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303243" y="248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303243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8" name="Straight Connector 7"/>
          <p:cNvCxnSpPr/>
          <p:nvPr>
            <p:custDataLst>
              <p:tags r:id="rId7"/>
            </p:custDataLst>
          </p:nvPr>
        </p:nvCxnSpPr>
        <p:spPr>
          <a:xfrm flipV="1">
            <a:off x="16002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>
            <p:custDataLst>
              <p:tags r:id="rId8"/>
            </p:custDataLst>
          </p:nvPr>
        </p:nvCxnSpPr>
        <p:spPr>
          <a:xfrm flipV="1">
            <a:off x="20574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>
            <p:custDataLst>
              <p:tags r:id="rId9"/>
            </p:custDataLst>
          </p:nvPr>
        </p:nvCxnSpPr>
        <p:spPr>
          <a:xfrm flipV="1">
            <a:off x="24384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>
            <p:custDataLst>
              <p:tags r:id="rId10"/>
            </p:custDataLst>
          </p:nvPr>
        </p:nvCxnSpPr>
        <p:spPr>
          <a:xfrm flipV="1">
            <a:off x="28956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>
            <p:custDataLst>
              <p:tags r:id="rId11"/>
            </p:custDataLst>
          </p:nvPr>
        </p:nvCxnSpPr>
        <p:spPr>
          <a:xfrm flipV="1">
            <a:off x="32766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>
            <p:custDataLst>
              <p:tags r:id="rId12"/>
            </p:custDataLst>
          </p:nvPr>
        </p:nvCxnSpPr>
        <p:spPr>
          <a:xfrm flipV="1">
            <a:off x="37338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>
            <p:custDataLst>
              <p:tags r:id="rId13"/>
            </p:custDataLst>
          </p:nvPr>
        </p:nvCxnSpPr>
        <p:spPr>
          <a:xfrm flipV="1">
            <a:off x="41910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>
            <p:custDataLst>
              <p:tags r:id="rId14"/>
            </p:custDataLst>
          </p:nvPr>
        </p:nvCxnSpPr>
        <p:spPr>
          <a:xfrm flipV="1">
            <a:off x="46482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>
            <p:custDataLst>
              <p:tags r:id="rId15"/>
            </p:custDataLst>
          </p:nvPr>
        </p:nvCxnSpPr>
        <p:spPr>
          <a:xfrm flipV="1">
            <a:off x="51054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360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92877162"/>
              </p:ext>
            </p:extLst>
          </p:nvPr>
        </p:nvGraphicFramePr>
        <p:xfrm>
          <a:off x="838206" y="1371600"/>
          <a:ext cx="74675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3" name="Straight Connector 2"/>
          <p:cNvCxnSpPr/>
          <p:nvPr>
            <p:custDataLst>
              <p:tags r:id="rId3"/>
            </p:custDataLst>
          </p:nvPr>
        </p:nvCxnSpPr>
        <p:spPr>
          <a:xfrm flipV="1">
            <a:off x="11430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0" y="172033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303243" y="248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303243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8" name="Straight Connector 7"/>
          <p:cNvCxnSpPr/>
          <p:nvPr>
            <p:custDataLst>
              <p:tags r:id="rId7"/>
            </p:custDataLst>
          </p:nvPr>
        </p:nvCxnSpPr>
        <p:spPr>
          <a:xfrm flipV="1">
            <a:off x="16002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>
            <p:custDataLst>
              <p:tags r:id="rId8"/>
            </p:custDataLst>
          </p:nvPr>
        </p:nvCxnSpPr>
        <p:spPr>
          <a:xfrm flipV="1">
            <a:off x="20574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>
            <p:custDataLst>
              <p:tags r:id="rId9"/>
            </p:custDataLst>
          </p:nvPr>
        </p:nvCxnSpPr>
        <p:spPr>
          <a:xfrm flipV="1">
            <a:off x="24384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>
            <p:custDataLst>
              <p:tags r:id="rId10"/>
            </p:custDataLst>
          </p:nvPr>
        </p:nvCxnSpPr>
        <p:spPr>
          <a:xfrm flipV="1">
            <a:off x="28956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>
            <p:custDataLst>
              <p:tags r:id="rId11"/>
            </p:custDataLst>
          </p:nvPr>
        </p:nvCxnSpPr>
        <p:spPr>
          <a:xfrm flipV="1">
            <a:off x="32766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>
            <p:custDataLst>
              <p:tags r:id="rId12"/>
            </p:custDataLst>
          </p:nvPr>
        </p:nvCxnSpPr>
        <p:spPr>
          <a:xfrm flipV="1">
            <a:off x="37338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>
            <p:custDataLst>
              <p:tags r:id="rId13"/>
            </p:custDataLst>
          </p:nvPr>
        </p:nvCxnSpPr>
        <p:spPr>
          <a:xfrm flipV="1">
            <a:off x="41910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>
            <p:custDataLst>
              <p:tags r:id="rId14"/>
            </p:custDataLst>
          </p:nvPr>
        </p:nvCxnSpPr>
        <p:spPr>
          <a:xfrm flipV="1">
            <a:off x="46482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>
            <p:custDataLst>
              <p:tags r:id="rId15"/>
            </p:custDataLst>
          </p:nvPr>
        </p:nvCxnSpPr>
        <p:spPr>
          <a:xfrm flipV="1">
            <a:off x="51054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>
            <p:custDataLst>
              <p:tags r:id="rId16"/>
            </p:custDataLst>
          </p:nvPr>
        </p:nvCxnSpPr>
        <p:spPr>
          <a:xfrm flipH="1" flipV="1">
            <a:off x="77724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>
            <p:custDataLst>
              <p:tags r:id="rId17"/>
            </p:custDataLst>
          </p:nvPr>
        </p:nvCxnSpPr>
        <p:spPr>
          <a:xfrm flipH="1" flipV="1">
            <a:off x="72390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>
            <p:custDataLst>
              <p:tags r:id="rId18"/>
            </p:custDataLst>
          </p:nvPr>
        </p:nvCxnSpPr>
        <p:spPr>
          <a:xfrm flipH="1" flipV="1">
            <a:off x="67818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>
            <p:custDataLst>
              <p:tags r:id="rId19"/>
            </p:custDataLst>
          </p:nvPr>
        </p:nvCxnSpPr>
        <p:spPr>
          <a:xfrm flipH="1" flipV="1">
            <a:off x="64008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>
            <p:custDataLst>
              <p:tags r:id="rId20"/>
            </p:custDataLst>
          </p:nvPr>
        </p:nvCxnSpPr>
        <p:spPr>
          <a:xfrm flipH="1" flipV="1">
            <a:off x="59436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>
            <p:custDataLst>
              <p:tags r:id="rId21"/>
            </p:custDataLst>
          </p:nvPr>
        </p:nvCxnSpPr>
        <p:spPr>
          <a:xfrm flipH="1" flipV="1">
            <a:off x="54864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>
            <p:custDataLst>
              <p:tags r:id="rId22"/>
            </p:custDataLst>
          </p:nvPr>
        </p:nvCxnSpPr>
        <p:spPr>
          <a:xfrm flipH="1" flipV="1">
            <a:off x="50292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>
            <p:custDataLst>
              <p:tags r:id="rId23"/>
            </p:custDataLst>
          </p:nvPr>
        </p:nvCxnSpPr>
        <p:spPr>
          <a:xfrm flipH="1" flipV="1">
            <a:off x="46482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>
            <p:custDataLst>
              <p:tags r:id="rId24"/>
            </p:custDataLst>
          </p:nvPr>
        </p:nvCxnSpPr>
        <p:spPr>
          <a:xfrm flipH="1" flipV="1">
            <a:off x="41910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4758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6596086"/>
              </p:ext>
            </p:extLst>
          </p:nvPr>
        </p:nvGraphicFramePr>
        <p:xfrm>
          <a:off x="838206" y="1371600"/>
          <a:ext cx="74675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3" name="Straight Connector 2"/>
          <p:cNvCxnSpPr/>
          <p:nvPr>
            <p:custDataLst>
              <p:tags r:id="rId3"/>
            </p:custDataLst>
          </p:nvPr>
        </p:nvCxnSpPr>
        <p:spPr>
          <a:xfrm flipV="1">
            <a:off x="11430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0" y="172033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303243" y="248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303243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8" name="Straight Connector 7"/>
          <p:cNvCxnSpPr/>
          <p:nvPr>
            <p:custDataLst>
              <p:tags r:id="rId7"/>
            </p:custDataLst>
          </p:nvPr>
        </p:nvCxnSpPr>
        <p:spPr>
          <a:xfrm flipV="1">
            <a:off x="16002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>
            <p:custDataLst>
              <p:tags r:id="rId8"/>
            </p:custDataLst>
          </p:nvPr>
        </p:nvCxnSpPr>
        <p:spPr>
          <a:xfrm flipV="1">
            <a:off x="20574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>
            <p:custDataLst>
              <p:tags r:id="rId9"/>
            </p:custDataLst>
          </p:nvPr>
        </p:nvCxnSpPr>
        <p:spPr>
          <a:xfrm flipV="1">
            <a:off x="24384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>
            <p:custDataLst>
              <p:tags r:id="rId10"/>
            </p:custDataLst>
          </p:nvPr>
        </p:nvCxnSpPr>
        <p:spPr>
          <a:xfrm flipV="1">
            <a:off x="28956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>
            <p:custDataLst>
              <p:tags r:id="rId11"/>
            </p:custDataLst>
          </p:nvPr>
        </p:nvCxnSpPr>
        <p:spPr>
          <a:xfrm flipV="1">
            <a:off x="32766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>
            <p:custDataLst>
              <p:tags r:id="rId12"/>
            </p:custDataLst>
          </p:nvPr>
        </p:nvCxnSpPr>
        <p:spPr>
          <a:xfrm flipV="1">
            <a:off x="37338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>
            <p:custDataLst>
              <p:tags r:id="rId13"/>
            </p:custDataLst>
          </p:nvPr>
        </p:nvCxnSpPr>
        <p:spPr>
          <a:xfrm flipV="1">
            <a:off x="41910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>
            <p:custDataLst>
              <p:tags r:id="rId14"/>
            </p:custDataLst>
          </p:nvPr>
        </p:nvCxnSpPr>
        <p:spPr>
          <a:xfrm flipV="1">
            <a:off x="46482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>
            <p:custDataLst>
              <p:tags r:id="rId15"/>
            </p:custDataLst>
          </p:nvPr>
        </p:nvCxnSpPr>
        <p:spPr>
          <a:xfrm flipV="1">
            <a:off x="51054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>
            <p:custDataLst>
              <p:tags r:id="rId16"/>
            </p:custDataLst>
          </p:nvPr>
        </p:nvCxnSpPr>
        <p:spPr>
          <a:xfrm flipH="1" flipV="1">
            <a:off x="77724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>
            <p:custDataLst>
              <p:tags r:id="rId17"/>
            </p:custDataLst>
          </p:nvPr>
        </p:nvCxnSpPr>
        <p:spPr>
          <a:xfrm flipH="1" flipV="1">
            <a:off x="72390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>
            <p:custDataLst>
              <p:tags r:id="rId18"/>
            </p:custDataLst>
          </p:nvPr>
        </p:nvCxnSpPr>
        <p:spPr>
          <a:xfrm flipH="1" flipV="1">
            <a:off x="67818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>
            <p:custDataLst>
              <p:tags r:id="rId19"/>
            </p:custDataLst>
          </p:nvPr>
        </p:nvCxnSpPr>
        <p:spPr>
          <a:xfrm flipH="1" flipV="1">
            <a:off x="64008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>
            <p:custDataLst>
              <p:tags r:id="rId20"/>
            </p:custDataLst>
          </p:nvPr>
        </p:nvCxnSpPr>
        <p:spPr>
          <a:xfrm flipH="1" flipV="1">
            <a:off x="59436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>
            <p:custDataLst>
              <p:tags r:id="rId21"/>
            </p:custDataLst>
          </p:nvPr>
        </p:nvCxnSpPr>
        <p:spPr>
          <a:xfrm flipH="1" flipV="1">
            <a:off x="54864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>
            <p:custDataLst>
              <p:tags r:id="rId22"/>
            </p:custDataLst>
          </p:nvPr>
        </p:nvCxnSpPr>
        <p:spPr>
          <a:xfrm flipH="1" flipV="1">
            <a:off x="50292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>
            <p:custDataLst>
              <p:tags r:id="rId23"/>
            </p:custDataLst>
          </p:nvPr>
        </p:nvCxnSpPr>
        <p:spPr>
          <a:xfrm flipH="1" flipV="1">
            <a:off x="46482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>
            <p:custDataLst>
              <p:tags r:id="rId24"/>
            </p:custDataLst>
          </p:nvPr>
        </p:nvCxnSpPr>
        <p:spPr>
          <a:xfrm flipH="1" flipV="1">
            <a:off x="4191000" y="2819400"/>
            <a:ext cx="3048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4286614766"/>
              </p:ext>
            </p:extLst>
          </p:nvPr>
        </p:nvGraphicFramePr>
        <p:xfrm>
          <a:off x="838206" y="3930134"/>
          <a:ext cx="74675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  <a:gridCol w="439270"/>
              </a:tblGrid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marB="0"/>
                </a:tc>
              </a:tr>
              <a:tr h="37084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66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cxnSp>
        <p:nvCxnSpPr>
          <p:cNvPr id="27" name="Straight Connector 26"/>
          <p:cNvCxnSpPr/>
          <p:nvPr>
            <p:custDataLst>
              <p:tags r:id="rId26"/>
            </p:custDataLst>
          </p:nvPr>
        </p:nvCxnSpPr>
        <p:spPr>
          <a:xfrm flipV="1">
            <a:off x="1447800" y="5377934"/>
            <a:ext cx="0" cy="424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>
            <p:custDataLst>
              <p:tags r:id="rId27"/>
            </p:custDataLst>
          </p:nvPr>
        </p:nvSpPr>
        <p:spPr>
          <a:xfrm>
            <a:off x="0" y="427886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29" name="TextBox 28"/>
          <p:cNvSpPr txBox="1"/>
          <p:nvPr>
            <p:custDataLst>
              <p:tags r:id="rId28"/>
            </p:custDataLst>
          </p:nvPr>
        </p:nvSpPr>
        <p:spPr>
          <a:xfrm>
            <a:off x="303243" y="5040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>
            <p:custDataLst>
              <p:tags r:id="rId29"/>
            </p:custDataLst>
          </p:nvPr>
        </p:nvSpPr>
        <p:spPr>
          <a:xfrm>
            <a:off x="303243" y="5802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49" name="Straight Arrow Connector 48"/>
          <p:cNvCxnSpPr/>
          <p:nvPr>
            <p:custDataLst>
              <p:tags r:id="rId30"/>
            </p:custDataLst>
          </p:nvPr>
        </p:nvCxnSpPr>
        <p:spPr>
          <a:xfrm flipH="1">
            <a:off x="5257800" y="6172200"/>
            <a:ext cx="2971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>
            <p:custDataLst>
              <p:tags r:id="rId31"/>
            </p:custDataLst>
          </p:nvPr>
        </p:nvCxnSpPr>
        <p:spPr>
          <a:xfrm flipH="1">
            <a:off x="5715000" y="3657600"/>
            <a:ext cx="2971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>
            <p:custDataLst>
              <p:tags r:id="rId32"/>
            </p:custDataLst>
          </p:nvPr>
        </p:nvCxnSpPr>
        <p:spPr>
          <a:xfrm flipV="1">
            <a:off x="1905000" y="5366266"/>
            <a:ext cx="0" cy="424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>
            <p:custDataLst>
              <p:tags r:id="rId33"/>
            </p:custDataLst>
          </p:nvPr>
        </p:nvCxnSpPr>
        <p:spPr>
          <a:xfrm flipV="1">
            <a:off x="2362200" y="5366266"/>
            <a:ext cx="0" cy="424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>
            <p:custDataLst>
              <p:tags r:id="rId34"/>
            </p:custDataLst>
          </p:nvPr>
        </p:nvCxnSpPr>
        <p:spPr>
          <a:xfrm flipV="1">
            <a:off x="2819400" y="5366266"/>
            <a:ext cx="0" cy="424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>
            <p:custDataLst>
              <p:tags r:id="rId35"/>
            </p:custDataLst>
          </p:nvPr>
        </p:nvCxnSpPr>
        <p:spPr>
          <a:xfrm flipV="1">
            <a:off x="3232299" y="5355266"/>
            <a:ext cx="0" cy="424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>
            <p:custDataLst>
              <p:tags r:id="rId36"/>
            </p:custDataLst>
          </p:nvPr>
        </p:nvCxnSpPr>
        <p:spPr>
          <a:xfrm flipV="1">
            <a:off x="3689499" y="5366266"/>
            <a:ext cx="0" cy="424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>
            <p:custDataLst>
              <p:tags r:id="rId37"/>
            </p:custDataLst>
          </p:nvPr>
        </p:nvCxnSpPr>
        <p:spPr>
          <a:xfrm flipV="1">
            <a:off x="4114800" y="5376532"/>
            <a:ext cx="0" cy="424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>
            <p:custDataLst>
              <p:tags r:id="rId38"/>
            </p:custDataLst>
          </p:nvPr>
        </p:nvCxnSpPr>
        <p:spPr>
          <a:xfrm flipV="1">
            <a:off x="4572000" y="5365899"/>
            <a:ext cx="0" cy="424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>
            <p:custDataLst>
              <p:tags r:id="rId39"/>
            </p:custDataLst>
          </p:nvPr>
        </p:nvCxnSpPr>
        <p:spPr>
          <a:xfrm flipV="1">
            <a:off x="5029200" y="5366266"/>
            <a:ext cx="0" cy="424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>
            <p:custDataLst>
              <p:tags r:id="rId40"/>
            </p:custDataLst>
          </p:nvPr>
        </p:nvCxnSpPr>
        <p:spPr>
          <a:xfrm flipV="1">
            <a:off x="5431466" y="5366266"/>
            <a:ext cx="0" cy="424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>
            <p:custDataLst>
              <p:tags r:id="rId41"/>
            </p:custDataLst>
          </p:nvPr>
        </p:nvCxnSpPr>
        <p:spPr>
          <a:xfrm flipV="1">
            <a:off x="5878033" y="5376532"/>
            <a:ext cx="0" cy="424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>
            <p:custDataLst>
              <p:tags r:id="rId42"/>
            </p:custDataLst>
          </p:nvPr>
        </p:nvCxnSpPr>
        <p:spPr>
          <a:xfrm flipV="1">
            <a:off x="6324600" y="5365899"/>
            <a:ext cx="0" cy="424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>
            <p:custDataLst>
              <p:tags r:id="rId43"/>
            </p:custDataLst>
          </p:nvPr>
        </p:nvCxnSpPr>
        <p:spPr>
          <a:xfrm flipV="1">
            <a:off x="6781800" y="5388934"/>
            <a:ext cx="0" cy="424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>
            <p:custDataLst>
              <p:tags r:id="rId44"/>
            </p:custDataLst>
          </p:nvPr>
        </p:nvCxnSpPr>
        <p:spPr>
          <a:xfrm flipV="1">
            <a:off x="7173433" y="5380070"/>
            <a:ext cx="0" cy="424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>
            <p:custDataLst>
              <p:tags r:id="rId45"/>
            </p:custDataLst>
          </p:nvPr>
        </p:nvCxnSpPr>
        <p:spPr>
          <a:xfrm flipV="1">
            <a:off x="7618231" y="5388934"/>
            <a:ext cx="0" cy="4249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>
            <p:custDataLst>
              <p:tags r:id="rId46"/>
            </p:custDataLst>
          </p:nvPr>
        </p:nvCxnSpPr>
        <p:spPr>
          <a:xfrm>
            <a:off x="1752600" y="3657600"/>
            <a:ext cx="2971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>
            <p:custDataLst>
              <p:tags r:id="rId47"/>
            </p:custDataLst>
          </p:nvPr>
        </p:nvCxnSpPr>
        <p:spPr>
          <a:xfrm>
            <a:off x="2209800" y="6172200"/>
            <a:ext cx="2971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>
            <p:custDataLst>
              <p:tags r:id="rId48"/>
            </p:custDataLst>
          </p:nvPr>
        </p:nvCxnSpPr>
        <p:spPr>
          <a:xfrm>
            <a:off x="5257800" y="5805004"/>
            <a:ext cx="0" cy="3671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4615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Systematize </a:t>
            </a:r>
            <a:r>
              <a:rPr lang="en-US" dirty="0" smtClean="0"/>
              <a:t>the collection of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581697"/>
            <a:ext cx="5096391" cy="3676103"/>
          </a:xfrm>
        </p:spPr>
        <p:txBody>
          <a:bodyPr>
            <a:noAutofit/>
          </a:bodyPr>
          <a:lstStyle/>
          <a:p>
            <a:pPr fontAlgn="ctr"/>
            <a:r>
              <a:rPr lang="en-US" sz="2400" dirty="0"/>
              <a:t>Improve builds</a:t>
            </a:r>
            <a:endParaRPr lang="en-US" sz="2400" dirty="0"/>
          </a:p>
          <a:p>
            <a:pPr lvl="1" fontAlgn="ctr"/>
            <a:r>
              <a:rPr lang="en-US" sz="2000" dirty="0"/>
              <a:t>Assembly failure</a:t>
            </a:r>
            <a:endParaRPr lang="en-US" sz="2000" dirty="0"/>
          </a:p>
          <a:p>
            <a:pPr fontAlgn="ctr"/>
            <a:r>
              <a:rPr lang="en-US" sz="2400" dirty="0"/>
              <a:t>Improve performance</a:t>
            </a:r>
            <a:endParaRPr lang="en-US" sz="2400" dirty="0"/>
          </a:p>
          <a:p>
            <a:pPr lvl="1" fontAlgn="ctr"/>
            <a:r>
              <a:rPr lang="en-US" sz="2000" dirty="0"/>
              <a:t>Functional failure</a:t>
            </a:r>
            <a:endParaRPr lang="en-US" sz="2000" dirty="0"/>
          </a:p>
          <a:p>
            <a:pPr fontAlgn="ctr"/>
            <a:r>
              <a:rPr lang="en-US" sz="2400" dirty="0"/>
              <a:t>Low fruit is </a:t>
            </a:r>
            <a:r>
              <a:rPr lang="en-US" sz="2400" dirty="0" smtClean="0"/>
              <a:t>sequence verification</a:t>
            </a:r>
          </a:p>
          <a:p>
            <a:pPr lvl="1" fontAlgn="ctr"/>
            <a:r>
              <a:rPr lang="en-US" sz="2000" dirty="0" smtClean="0"/>
              <a:t>Design versus Trace File</a:t>
            </a:r>
          </a:p>
          <a:p>
            <a:pPr lvl="1" fontAlgn="ctr"/>
            <a:r>
              <a:rPr lang="en-US" sz="2000" dirty="0" smtClean="0"/>
              <a:t>SBOL </a:t>
            </a:r>
            <a:r>
              <a:rPr lang="en-US" sz="2000" dirty="0"/>
              <a:t>file v AB1 files</a:t>
            </a:r>
            <a:endParaRPr lang="en-US" sz="2000" dirty="0"/>
          </a:p>
          <a:p>
            <a:endParaRPr lang="en-US" sz="2400" dirty="0"/>
          </a:p>
        </p:txBody>
      </p:sp>
      <p:grpSp>
        <p:nvGrpSpPr>
          <p:cNvPr id="4" name="Group 3"/>
          <p:cNvGrpSpPr/>
          <p:nvPr>
            <p:custDataLst>
              <p:tags r:id="rId1"/>
            </p:custDataLst>
          </p:nvPr>
        </p:nvGrpSpPr>
        <p:grpSpPr>
          <a:xfrm>
            <a:off x="5401191" y="1752600"/>
            <a:ext cx="3057009" cy="2508547"/>
            <a:chOff x="1237086" y="838200"/>
            <a:chExt cx="3057009" cy="2508547"/>
          </a:xfrm>
        </p:grpSpPr>
        <p:sp>
          <p:nvSpPr>
            <p:cNvPr id="5" name="Rectangle 4"/>
            <p:cNvSpPr/>
            <p:nvPr/>
          </p:nvSpPr>
          <p:spPr>
            <a:xfrm>
              <a:off x="1246095" y="1299599"/>
              <a:ext cx="3048000" cy="5105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057400" y="2754083"/>
              <a:ext cx="1425390" cy="5105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38738" y="2700416"/>
              <a:ext cx="15408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kern="1300" spc="100" dirty="0" smtClean="0">
                  <a:latin typeface="Courier New" pitchFamily="49" charset="0"/>
                  <a:cs typeface="Courier New" pitchFamily="49" charset="0"/>
                </a:rPr>
                <a:t>ATC</a:t>
              </a:r>
              <a:r>
                <a:rPr lang="en-US" b="1" kern="1300" spc="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G</a:t>
              </a:r>
              <a:r>
                <a:rPr lang="en-US" kern="1300" spc="100" dirty="0" smtClean="0">
                  <a:latin typeface="Courier New" pitchFamily="49" charset="0"/>
                  <a:cs typeface="Courier New" pitchFamily="49" charset="0"/>
                </a:rPr>
                <a:t>GG</a:t>
              </a:r>
              <a:r>
                <a:rPr lang="en-US" b="1" kern="1300" spc="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kern="1300" spc="100" dirty="0" smtClean="0">
                  <a:latin typeface="Courier New" pitchFamily="49" charset="0"/>
                  <a:cs typeface="Courier New" pitchFamily="49" charset="0"/>
                </a:rPr>
                <a:t>CT</a:t>
              </a:r>
            </a:p>
            <a:p>
              <a:r>
                <a:rPr lang="en-US" kern="1300" spc="100" dirty="0" smtClean="0">
                  <a:latin typeface="Courier New" pitchFamily="49" charset="0"/>
                  <a:cs typeface="Courier New" pitchFamily="49" charset="0"/>
                </a:rPr>
                <a:t>ATC</a:t>
              </a:r>
              <a:r>
                <a:rPr lang="en-US" b="1" kern="1300" spc="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N</a:t>
              </a:r>
              <a:r>
                <a:rPr lang="en-US" kern="1300" spc="100" dirty="0" smtClean="0">
                  <a:latin typeface="Courier New" pitchFamily="49" charset="0"/>
                  <a:cs typeface="Courier New" pitchFamily="49" charset="0"/>
                </a:rPr>
                <a:t>GG</a:t>
              </a:r>
              <a:r>
                <a:rPr lang="en-US" b="1" kern="1300" spc="100" dirty="0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US" kern="1300" spc="100" dirty="0" smtClean="0">
                  <a:latin typeface="Courier New" pitchFamily="49" charset="0"/>
                  <a:cs typeface="Courier New" pitchFamily="49" charset="0"/>
                </a:rPr>
                <a:t>CT</a:t>
              </a:r>
              <a:endParaRPr lang="en-US" kern="1300" spc="1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057400" y="1839683"/>
              <a:ext cx="381000" cy="914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048000" y="1839683"/>
              <a:ext cx="434790" cy="914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412364" y="2147054"/>
              <a:ext cx="7880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Zoom-in</a:t>
              </a:r>
              <a:endParaRPr lang="en-US" sz="1400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676400" y="1318260"/>
              <a:ext cx="0" cy="49187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752600" y="1318260"/>
              <a:ext cx="0" cy="49187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590800" y="1295400"/>
              <a:ext cx="0" cy="49187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895600" y="1295400"/>
              <a:ext cx="0" cy="49187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828800" y="1318260"/>
              <a:ext cx="0" cy="49187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038600" y="1304731"/>
              <a:ext cx="0" cy="49187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114800" y="1304731"/>
              <a:ext cx="0" cy="49187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191000" y="1304731"/>
              <a:ext cx="0" cy="49187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810000" y="1295400"/>
              <a:ext cx="0" cy="49187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886200" y="1295400"/>
              <a:ext cx="0" cy="49187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962400" y="1295400"/>
              <a:ext cx="0" cy="49187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176022" y="838200"/>
              <a:ext cx="1188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Consensus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37086" y="2693377"/>
              <a:ext cx="7441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 smtClean="0"/>
                <a:t>Design</a:t>
              </a:r>
            </a:p>
            <a:p>
              <a:pPr algn="r"/>
              <a:r>
                <a:rPr lang="en-US" sz="1600" dirty="0" smtClean="0"/>
                <a:t>Trace</a:t>
              </a:r>
              <a:endParaRPr lang="en-US" sz="1600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5181600" y="1447800"/>
            <a:ext cx="3505200" cy="312420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59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" y="484021"/>
            <a:ext cx="9144000" cy="61899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163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52400"/>
            <a:ext cx="3276600" cy="3429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smtClean="0"/>
              <a:t>Positive statements</a:t>
            </a:r>
          </a:p>
          <a:p>
            <a:pPr fontAlgn="ctr"/>
            <a:r>
              <a:rPr lang="en-US" sz="2400" dirty="0" smtClean="0"/>
              <a:t>Matches [</a:t>
            </a:r>
            <a:r>
              <a:rPr lang="en-US" sz="2400" dirty="0" err="1" smtClean="0"/>
              <a:t>expected|design</a:t>
            </a:r>
            <a:r>
              <a:rPr lang="en-US" sz="2400" dirty="0" smtClean="0"/>
              <a:t>]</a:t>
            </a:r>
            <a:endParaRPr lang="en-US" sz="2400" dirty="0" smtClean="0">
              <a:effectLst/>
            </a:endParaRPr>
          </a:p>
          <a:p>
            <a:pPr fontAlgn="ctr"/>
            <a:r>
              <a:rPr lang="en-US" sz="2400" dirty="0" smtClean="0"/>
              <a:t>Correct</a:t>
            </a:r>
            <a:endParaRPr lang="en-US" sz="2400" dirty="0" smtClean="0">
              <a:effectLst/>
            </a:endParaRPr>
          </a:p>
          <a:p>
            <a:pPr fontAlgn="ctr"/>
            <a:r>
              <a:rPr lang="en-US" sz="2400" dirty="0" smtClean="0"/>
              <a:t>Potentially correct</a:t>
            </a:r>
            <a:endParaRPr lang="en-US" sz="2400" dirty="0" smtClean="0">
              <a:effectLst/>
            </a:endParaRPr>
          </a:p>
          <a:p>
            <a:pPr fontAlgn="ctr"/>
            <a:r>
              <a:rPr lang="en-US" sz="2400" dirty="0" smtClean="0"/>
              <a:t>[Point mutation is] repaired</a:t>
            </a:r>
            <a:endParaRPr lang="en-US" sz="2400" dirty="0" smtClean="0">
              <a:effectLst/>
            </a:endParaRPr>
          </a:p>
          <a:p>
            <a:pPr fontAlgn="ctr"/>
            <a:r>
              <a:rPr lang="en-US" sz="2400" dirty="0" smtClean="0"/>
              <a:t>Confirm</a:t>
            </a:r>
            <a:endParaRPr lang="en-US" sz="2400" dirty="0" smtClean="0">
              <a:effectLst/>
            </a:endParaRPr>
          </a:p>
          <a:p>
            <a:pPr fontAlgn="ctr"/>
            <a:r>
              <a:rPr lang="en-US" sz="2400" dirty="0" smtClean="0"/>
              <a:t>Successfully Transferred</a:t>
            </a:r>
            <a:endParaRPr lang="en-US" sz="2400" dirty="0" smtClean="0">
              <a:effectLst/>
            </a:endParaRPr>
          </a:p>
          <a:p>
            <a:endParaRPr lang="en-US" sz="2400" dirty="0"/>
          </a:p>
        </p:txBody>
      </p:sp>
      <p:sp>
        <p:nvSpPr>
          <p:cNvPr id="4" name="Content Placehold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4648200" y="76200"/>
            <a:ext cx="3962400" cy="411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Negative statements</a:t>
            </a:r>
          </a:p>
          <a:p>
            <a:pPr fontAlgn="ctr"/>
            <a:r>
              <a:rPr lang="en-US" sz="2000" dirty="0">
                <a:solidFill>
                  <a:srgbClr val="FF0000"/>
                </a:solidFill>
              </a:rPr>
              <a:t>Mutation(s</a:t>
            </a:r>
            <a:r>
              <a:rPr lang="en-US" sz="2000" dirty="0" smtClean="0">
                <a:solidFill>
                  <a:srgbClr val="FF0000"/>
                </a:solidFill>
              </a:rPr>
              <a:t>)</a:t>
            </a:r>
            <a:endParaRPr lang="en-US" sz="2000" dirty="0" smtClean="0">
              <a:solidFill>
                <a:srgbClr val="FF0000"/>
              </a:solidFill>
              <a:effectLst/>
            </a:endParaRPr>
          </a:p>
          <a:p>
            <a:pPr lvl="1" fontAlgn="ctr"/>
            <a:r>
              <a:rPr lang="en-US" sz="1800" dirty="0">
                <a:solidFill>
                  <a:srgbClr val="FF0000"/>
                </a:solidFill>
              </a:rPr>
              <a:t>Duplicated</a:t>
            </a:r>
            <a:endParaRPr lang="en-US" sz="1800" dirty="0" smtClean="0">
              <a:solidFill>
                <a:srgbClr val="FF0000"/>
              </a:solidFill>
              <a:effectLst/>
            </a:endParaRPr>
          </a:p>
          <a:p>
            <a:pPr lvl="1" fontAlgn="ctr"/>
            <a:r>
              <a:rPr lang="en-US" sz="1800" dirty="0">
                <a:solidFill>
                  <a:srgbClr val="FF0000"/>
                </a:solidFill>
              </a:rPr>
              <a:t>Deletion</a:t>
            </a:r>
            <a:endParaRPr lang="en-US" sz="1800" dirty="0" smtClean="0">
              <a:solidFill>
                <a:srgbClr val="FF0000"/>
              </a:solidFill>
              <a:effectLst/>
            </a:endParaRPr>
          </a:p>
          <a:p>
            <a:pPr lvl="1" fontAlgn="ctr"/>
            <a:r>
              <a:rPr lang="en-US" sz="1800" dirty="0">
                <a:solidFill>
                  <a:srgbClr val="FF0000"/>
                </a:solidFill>
              </a:rPr>
              <a:t>Point</a:t>
            </a:r>
            <a:endParaRPr lang="en-US" sz="1800" dirty="0" smtClean="0">
              <a:solidFill>
                <a:srgbClr val="FF0000"/>
              </a:solidFill>
              <a:effectLst/>
            </a:endParaRPr>
          </a:p>
          <a:p>
            <a:pPr lvl="2" fontAlgn="ctr"/>
            <a:r>
              <a:rPr lang="en-US" sz="1600" dirty="0">
                <a:solidFill>
                  <a:srgbClr val="FF0000"/>
                </a:solidFill>
              </a:rPr>
              <a:t>Missense</a:t>
            </a:r>
            <a:endParaRPr lang="en-US" sz="1600" dirty="0" smtClean="0">
              <a:solidFill>
                <a:srgbClr val="FF0000"/>
              </a:solidFill>
              <a:effectLst/>
            </a:endParaRPr>
          </a:p>
          <a:p>
            <a:pPr lvl="3" fontAlgn="ctr"/>
            <a:r>
              <a:rPr lang="en-US" sz="1200" dirty="0" err="1">
                <a:solidFill>
                  <a:srgbClr val="FF0000"/>
                </a:solidFill>
              </a:rPr>
              <a:t>Ser</a:t>
            </a:r>
            <a:r>
              <a:rPr lang="en-US" sz="1200" dirty="0">
                <a:solidFill>
                  <a:srgbClr val="FF0000"/>
                </a:solidFill>
              </a:rPr>
              <a:t>-&gt;</a:t>
            </a:r>
            <a:r>
              <a:rPr lang="en-US" sz="1200" dirty="0" err="1">
                <a:solidFill>
                  <a:srgbClr val="FF0000"/>
                </a:solidFill>
              </a:rPr>
              <a:t>Gly</a:t>
            </a:r>
            <a:endParaRPr lang="en-US" sz="1200" dirty="0" smtClean="0">
              <a:solidFill>
                <a:srgbClr val="FF0000"/>
              </a:solidFill>
              <a:effectLst/>
            </a:endParaRPr>
          </a:p>
          <a:p>
            <a:pPr lvl="2" fontAlgn="ctr"/>
            <a:r>
              <a:rPr lang="en-US" sz="1600" dirty="0">
                <a:solidFill>
                  <a:srgbClr val="FF0000"/>
                </a:solidFill>
              </a:rPr>
              <a:t>Nonsense</a:t>
            </a:r>
            <a:endParaRPr lang="en-US" sz="1600" dirty="0" smtClean="0">
              <a:solidFill>
                <a:srgbClr val="FF0000"/>
              </a:solidFill>
              <a:effectLst/>
            </a:endParaRPr>
          </a:p>
          <a:p>
            <a:pPr lvl="3" fontAlgn="ctr"/>
            <a:r>
              <a:rPr lang="en-US" sz="1200" dirty="0">
                <a:solidFill>
                  <a:srgbClr val="FF0000"/>
                </a:solidFill>
              </a:rPr>
              <a:t>(NNN-&gt;stop codon)</a:t>
            </a:r>
            <a:endParaRPr lang="en-US" sz="1200" dirty="0" smtClean="0">
              <a:solidFill>
                <a:srgbClr val="FF0000"/>
              </a:solidFill>
              <a:effectLst/>
            </a:endParaRPr>
          </a:p>
          <a:p>
            <a:pPr fontAlgn="ctr"/>
            <a:r>
              <a:rPr lang="en-US" sz="2000" dirty="0"/>
              <a:t>Poor read</a:t>
            </a:r>
            <a:endParaRPr lang="en-US" sz="2000" dirty="0" smtClean="0">
              <a:effectLst/>
            </a:endParaRPr>
          </a:p>
          <a:p>
            <a:pPr fontAlgn="ctr"/>
            <a:r>
              <a:rPr lang="en-US" sz="2000" dirty="0"/>
              <a:t>Unreadable</a:t>
            </a:r>
            <a:endParaRPr lang="en-US" sz="2000" dirty="0" smtClean="0">
              <a:effectLst/>
            </a:endParaRPr>
          </a:p>
          <a:p>
            <a:pPr fontAlgn="ctr"/>
            <a:r>
              <a:rPr lang="en-US" sz="2000" dirty="0" smtClean="0"/>
              <a:t>Wrong</a:t>
            </a:r>
            <a:endParaRPr lang="en-US" sz="2000" dirty="0">
              <a:effectLst/>
            </a:endParaRPr>
          </a:p>
        </p:txBody>
      </p:sp>
      <p:sp>
        <p:nvSpPr>
          <p:cNvPr id="5" name="Content Placehold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57200" y="3581400"/>
            <a:ext cx="3276600" cy="3429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 smtClean="0"/>
              <a:t>Expected entity scope (in the design)</a:t>
            </a:r>
          </a:p>
          <a:p>
            <a:pPr fontAlgn="ctr"/>
            <a:r>
              <a:rPr lang="en-US" dirty="0" smtClean="0"/>
              <a:t>Promoter </a:t>
            </a:r>
            <a:r>
              <a:rPr lang="en-US" dirty="0" err="1" smtClean="0"/>
              <a:t>seq</a:t>
            </a:r>
            <a:endParaRPr lang="en-US" dirty="0" smtClean="0"/>
          </a:p>
          <a:p>
            <a:pPr fontAlgn="ctr"/>
            <a:r>
              <a:rPr lang="en-US" dirty="0" smtClean="0"/>
              <a:t>Vector (implies outside of circuit)</a:t>
            </a:r>
          </a:p>
          <a:p>
            <a:pPr fontAlgn="ctr"/>
            <a:r>
              <a:rPr lang="en-US" dirty="0" smtClean="0"/>
              <a:t>Deletion site (implies intent to remove segment)</a:t>
            </a:r>
          </a:p>
          <a:p>
            <a:pPr fontAlgn="ctr"/>
            <a:r>
              <a:rPr lang="en-US" dirty="0" smtClean="0"/>
              <a:t>Part</a:t>
            </a:r>
          </a:p>
          <a:p>
            <a:pPr fontAlgn="ctr"/>
            <a:r>
              <a:rPr lang="en-US" dirty="0" smtClean="0"/>
              <a:t>Suffix</a:t>
            </a:r>
          </a:p>
          <a:p>
            <a:pPr fontAlgn="ctr"/>
            <a:r>
              <a:rPr lang="en-US" dirty="0" smtClean="0"/>
              <a:t>Prefix</a:t>
            </a:r>
          </a:p>
          <a:p>
            <a:pPr fontAlgn="ctr"/>
            <a:r>
              <a:rPr lang="en-US" dirty="0" smtClean="0"/>
              <a:t>"ID" of strain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4648200" y="4419600"/>
            <a:ext cx="396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Position (in design coordinates)</a:t>
            </a:r>
          </a:p>
          <a:p>
            <a:pPr fontAlgn="ctr"/>
            <a:r>
              <a:rPr lang="en-US" sz="2200" dirty="0">
                <a:solidFill>
                  <a:srgbClr val="FF0000"/>
                </a:solidFill>
              </a:rPr>
              <a:t>283</a:t>
            </a:r>
            <a:endParaRPr lang="en-US" sz="2200" dirty="0" smtClean="0">
              <a:solidFill>
                <a:srgbClr val="FF0000"/>
              </a:solidFill>
              <a:effectLst/>
            </a:endParaRPr>
          </a:p>
          <a:p>
            <a:pPr lvl="1" fontAlgn="ctr"/>
            <a:r>
              <a:rPr lang="en-US" sz="1800" dirty="0" err="1" smtClean="0">
                <a:solidFill>
                  <a:srgbClr val="FF0000"/>
                </a:solidFill>
              </a:rPr>
              <a:t>Etc</a:t>
            </a:r>
            <a:endParaRPr lang="en-US" sz="1800" dirty="0" smtClean="0">
              <a:solidFill>
                <a:srgbClr val="FF0000"/>
              </a:solidFill>
            </a:endParaRPr>
          </a:p>
          <a:p>
            <a:pPr fontAlgn="ctr"/>
            <a:endParaRPr lang="en-US" sz="2200" dirty="0">
              <a:effectLst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00600" y="6172200"/>
            <a:ext cx="245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 Qualifying statements</a:t>
            </a:r>
            <a:endParaRPr lang="en-US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67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HGVS DNA sequence variants - v2.0</a:t>
            </a:r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52400" y="1785878"/>
            <a:ext cx="8080867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“d." </a:t>
            </a:r>
            <a:r>
              <a:rPr lang="en-US" sz="2000" dirty="0" smtClean="0"/>
              <a:t>for a </a:t>
            </a:r>
            <a:r>
              <a:rPr lang="en-US" sz="2000" b="1" dirty="0" smtClean="0"/>
              <a:t>design </a:t>
            </a:r>
            <a:r>
              <a:rPr lang="en-US" sz="2000" dirty="0" smtClean="0"/>
              <a:t>DNA </a:t>
            </a:r>
            <a:r>
              <a:rPr lang="en-US" sz="2000" dirty="0" smtClean="0"/>
              <a:t>sequence (like  </a:t>
            </a:r>
            <a:r>
              <a:rPr lang="en-US" sz="2000" dirty="0" smtClean="0"/>
              <a:t>d.76A&gt;T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b="1" dirty="0" smtClean="0"/>
              <a:t>specific changes</a:t>
            </a:r>
          </a:p>
          <a:p>
            <a:r>
              <a:rPr lang="en-US" sz="2000" dirty="0" smtClean="0"/>
              <a:t>"</a:t>
            </a:r>
            <a:r>
              <a:rPr lang="en-US" sz="2000" b="1" dirty="0" smtClean="0"/>
              <a:t>&gt;</a:t>
            </a:r>
            <a:r>
              <a:rPr lang="en-US" sz="2000" dirty="0" smtClean="0"/>
              <a:t>" indicates a substitution at DNA level (like  c.76A&gt;T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 smtClean="0"/>
              <a:t>"</a:t>
            </a:r>
            <a:r>
              <a:rPr lang="en-US" sz="2000" b="1" dirty="0" smtClean="0"/>
              <a:t>_</a:t>
            </a:r>
            <a:r>
              <a:rPr lang="en-US" sz="2000" dirty="0" smtClean="0"/>
              <a:t>" (underscore) indicates a range of affected residues, </a:t>
            </a:r>
            <a:r>
              <a:rPr lang="en-US" sz="2000" dirty="0" smtClean="0"/>
              <a:t>(</a:t>
            </a:r>
            <a:r>
              <a:rPr lang="en-US" sz="2000" dirty="0" smtClean="0"/>
              <a:t>like c.76_78delACT)</a:t>
            </a:r>
          </a:p>
          <a:p>
            <a:endParaRPr lang="en-US" sz="2000" dirty="0" smtClean="0"/>
          </a:p>
          <a:p>
            <a:r>
              <a:rPr lang="en-US" sz="2000" dirty="0" smtClean="0"/>
              <a:t>"</a:t>
            </a:r>
            <a:r>
              <a:rPr lang="en-US" sz="2000" b="1" dirty="0" smtClean="0"/>
              <a:t>del</a:t>
            </a:r>
            <a:r>
              <a:rPr lang="en-US" sz="2000" dirty="0" smtClean="0"/>
              <a:t>" indicates a </a:t>
            </a:r>
            <a:r>
              <a:rPr lang="en-US" sz="2000" b="1" dirty="0" smtClean="0"/>
              <a:t>deletion</a:t>
            </a:r>
            <a:r>
              <a:rPr lang="en-US" sz="2000" dirty="0" smtClean="0"/>
              <a:t> (like  c.76delA)</a:t>
            </a:r>
          </a:p>
          <a:p>
            <a:endParaRPr lang="en-US" sz="2000" dirty="0" smtClean="0"/>
          </a:p>
          <a:p>
            <a:r>
              <a:rPr lang="en-US" sz="2000" dirty="0" smtClean="0"/>
              <a:t>"</a:t>
            </a:r>
            <a:r>
              <a:rPr lang="en-US" sz="2000" b="1" dirty="0" smtClean="0"/>
              <a:t>dup</a:t>
            </a:r>
            <a:r>
              <a:rPr lang="en-US" sz="2000" dirty="0" smtClean="0"/>
              <a:t>" indicates a </a:t>
            </a:r>
            <a:r>
              <a:rPr lang="en-US" sz="2000" b="1" dirty="0" smtClean="0"/>
              <a:t>duplication</a:t>
            </a:r>
            <a:r>
              <a:rPr lang="en-US" sz="2000" dirty="0" smtClean="0"/>
              <a:t> (like  c.76dupA);</a:t>
            </a:r>
          </a:p>
          <a:p>
            <a:endParaRPr lang="en-US" sz="2000" dirty="0" smtClean="0"/>
          </a:p>
          <a:p>
            <a:r>
              <a:rPr lang="en-US" sz="2000" dirty="0" smtClean="0"/>
              <a:t>"</a:t>
            </a:r>
            <a:r>
              <a:rPr lang="en-US" sz="2000" b="1" dirty="0" smtClean="0"/>
              <a:t>ins</a:t>
            </a:r>
            <a:r>
              <a:rPr lang="en-US" sz="2000" dirty="0" smtClean="0"/>
              <a:t>" indicates a </a:t>
            </a:r>
            <a:r>
              <a:rPr lang="en-US" sz="2000" b="1" dirty="0" smtClean="0"/>
              <a:t>insertion</a:t>
            </a:r>
            <a:r>
              <a:rPr lang="en-US" sz="2000" dirty="0" smtClean="0"/>
              <a:t> (like  c.76_77insG)</a:t>
            </a:r>
          </a:p>
          <a:p>
            <a:r>
              <a:rPr lang="en-US" sz="2000" dirty="0" smtClean="0"/>
              <a:t>…</a:t>
            </a:r>
            <a:endParaRPr lang="en-US" sz="2000" dirty="0" smtClean="0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4739909" y="6557248"/>
            <a:ext cx="4404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6"/>
              </a:rPr>
              <a:t>http://www.hgvs.org/mutnomen/recs-DNA.html#number</a:t>
            </a:r>
            <a:endParaRPr lang="en-US" sz="1400" dirty="0"/>
          </a:p>
        </p:txBody>
      </p:sp>
      <p:sp>
        <p:nvSpPr>
          <p:cNvPr id="3" name="Rectangle 2"/>
          <p:cNvSpPr/>
          <p:nvPr/>
        </p:nvSpPr>
        <p:spPr>
          <a:xfrm>
            <a:off x="3723520" y="953869"/>
            <a:ext cx="168668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3600" dirty="0"/>
              <a:t>c.76A&gt;T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1785878"/>
            <a:ext cx="5257800" cy="4239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279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</a:t>
            </a:r>
            <a:r>
              <a:rPr lang="en-US" dirty="0" err="1" smtClean="0"/>
              <a:t>Geneious</a:t>
            </a:r>
            <a:r>
              <a:rPr lang="en-US" dirty="0" smtClean="0"/>
              <a:t> Sublime Plugin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65514"/>
            <a:ext cx="8915400" cy="28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1599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Record the Verification information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76400"/>
            <a:ext cx="838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Document BBa_B0010 (modified) Date: </a:t>
            </a:r>
            <a:r>
              <a:rPr lang="en-US" sz="2000" dirty="0" smtClean="0"/>
              <a:t>01-Jun-2012 12:27:48</a:t>
            </a:r>
          </a:p>
          <a:p>
            <a:endParaRPr lang="en-US" sz="2000" dirty="0"/>
          </a:p>
          <a:p>
            <a:r>
              <a:rPr lang="en-US" sz="2000" dirty="0" smtClean="0"/>
              <a:t>0</a:t>
            </a:r>
            <a:r>
              <a:rPr lang="en-US" sz="2000" dirty="0"/>
              <a:t>) </a:t>
            </a:r>
            <a:r>
              <a:rPr lang="en-US" sz="2000" b="1" dirty="0"/>
              <a:t>d.38C&gt;G </a:t>
            </a:r>
            <a:endParaRPr lang="en-US" sz="2000" b="1" dirty="0" smtClean="0"/>
          </a:p>
          <a:p>
            <a:r>
              <a:rPr lang="en-US" sz="2000" dirty="0"/>
              <a:t>	</a:t>
            </a:r>
            <a:r>
              <a:rPr lang="en-US" sz="2000" dirty="0" smtClean="0"/>
              <a:t>Substitution </a:t>
            </a:r>
            <a:r>
              <a:rPr lang="en-US" sz="2000" dirty="0"/>
              <a:t>38 </a:t>
            </a:r>
            <a:r>
              <a:rPr lang="en-US" sz="2000" dirty="0" smtClean="0"/>
              <a:t>– 38</a:t>
            </a:r>
          </a:p>
          <a:p>
            <a:r>
              <a:rPr lang="en-US" sz="2000" dirty="0" smtClean="0"/>
              <a:t>	http</a:t>
            </a:r>
            <a:r>
              <a:rPr lang="en-US" sz="2000" dirty="0"/>
              <a:t>://purl.obolibrary.org/obo/</a:t>
            </a:r>
            <a:r>
              <a:rPr lang="en-US" sz="2000" b="1" dirty="0"/>
              <a:t>C_to_G_transversion</a:t>
            </a:r>
            <a:r>
              <a:rPr lang="en-US" sz="2000" dirty="0"/>
              <a:t> not ambiguous 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1) </a:t>
            </a:r>
            <a:r>
              <a:rPr lang="en-US" sz="2000" b="1" dirty="0" smtClean="0"/>
              <a:t>d.46_49del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Deletion </a:t>
            </a:r>
            <a:r>
              <a:rPr lang="en-US" sz="2000" dirty="0"/>
              <a:t>46 -&gt; 49 </a:t>
            </a:r>
            <a:endParaRPr lang="en-US" sz="2000" dirty="0" smtClean="0"/>
          </a:p>
          <a:p>
            <a:r>
              <a:rPr lang="en-US" sz="2000" dirty="0" smtClean="0"/>
              <a:t>	http</a:t>
            </a:r>
            <a:r>
              <a:rPr lang="en-US" sz="2000" dirty="0"/>
              <a:t>://purl.obolibrary.org/obo/</a:t>
            </a:r>
            <a:r>
              <a:rPr lang="en-US" sz="2000" b="1" dirty="0"/>
              <a:t>deletion</a:t>
            </a:r>
            <a:r>
              <a:rPr lang="en-US" sz="2000" dirty="0"/>
              <a:t> not ambiguous</a:t>
            </a:r>
          </a:p>
        </p:txBody>
      </p:sp>
    </p:spTree>
    <p:extLst>
      <p:ext uri="{BB962C8B-B14F-4D97-AF65-F5344CB8AC3E}">
        <p14:creationId xmlns:p14="http://schemas.microsoft.com/office/powerpoint/2010/main" val="331881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Identify affected features </a:t>
            </a:r>
            <a:br>
              <a:rPr lang="en-US" dirty="0" smtClean="0"/>
            </a:br>
            <a:r>
              <a:rPr lang="en-US" dirty="0" smtClean="0"/>
              <a:t>(sub-components) 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514600" y="2895600"/>
            <a:ext cx="3429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771900" y="3505200"/>
            <a:ext cx="1600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52636" y="252626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65823" y="251460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B0010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95800" y="3124200"/>
            <a:ext cx="1064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stemloop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495800" y="2438400"/>
            <a:ext cx="0" cy="1536626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962400" y="1981200"/>
            <a:ext cx="98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d.38C&gt;G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008771" y="4114798"/>
            <a:ext cx="98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d.27C&gt;G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92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57200" y="679004"/>
            <a:ext cx="8229600" cy="738633"/>
          </a:xfrm>
          <a:prstGeom prst="rect">
            <a:avLst/>
          </a:prstGeom>
        </p:spPr>
        <p:txBody>
          <a:bodyPr lIns="91425" tIns="91425" rIns="91425" bIns="91425" anchor="b" anchorCtr="0">
            <a:spAutoFit/>
          </a:bodyPr>
          <a:lstStyle/>
          <a:p>
            <a:pPr>
              <a:buNone/>
            </a:pPr>
            <a:r>
              <a:rPr lang="en" dirty="0"/>
              <a:t>Basic </a:t>
            </a:r>
            <a:r>
              <a:rPr lang="en" dirty="0" smtClean="0"/>
              <a:t>seq verification </a:t>
            </a:r>
            <a:r>
              <a:rPr lang="en" dirty="0"/>
              <a:t>data model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1611375" y="1856349"/>
            <a:ext cx="3657600" cy="1547825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buNone/>
            </a:pPr>
            <a:r>
              <a:rPr lang="en" b="1"/>
              <a:t>Change</a:t>
            </a:r>
          </a:p>
          <a:p>
            <a:pPr lvl="0" rtl="0">
              <a:buNone/>
            </a:pPr>
            <a:r>
              <a:rPr lang="en"/>
              <a:t>- SO alteration type</a:t>
            </a:r>
          </a:p>
          <a:p>
            <a:pPr lvl="0" rtl="0">
              <a:buNone/>
            </a:pPr>
            <a:r>
              <a:rPr lang="en"/>
              <a:t>- found_in (DnaComponent)</a:t>
            </a:r>
          </a:p>
          <a:p>
            <a:pPr lvl="0" rtl="0">
              <a:buNone/>
            </a:pPr>
            <a:r>
              <a:rPr lang="en"/>
              <a:t>- at position (position)</a:t>
            </a:r>
          </a:p>
          <a:p>
            <a:pPr lvl="0" rtl="0">
              <a:buNone/>
            </a:pPr>
            <a:r>
              <a:rPr lang="en"/>
              <a:t>- observed in (seq data)</a:t>
            </a:r>
          </a:p>
          <a:p>
            <a:endParaRPr lang="en"/>
          </a:p>
        </p:txBody>
      </p:sp>
      <p:sp>
        <p:nvSpPr>
          <p:cNvPr id="31" name="Shape 31"/>
          <p:cNvSpPr txBox="1"/>
          <p:nvPr/>
        </p:nvSpPr>
        <p:spPr>
          <a:xfrm>
            <a:off x="1613100" y="3404175"/>
            <a:ext cx="3657600" cy="7551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b="1"/>
              <a:t>Position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-located_in (DnaComponent)</a:t>
            </a:r>
          </a:p>
          <a:p>
            <a:endParaRPr lang="en"/>
          </a:p>
        </p:txBody>
      </p:sp>
      <p:sp>
        <p:nvSpPr>
          <p:cNvPr id="32" name="Shape 32"/>
          <p:cNvSpPr txBox="1"/>
          <p:nvPr/>
        </p:nvSpPr>
        <p:spPr>
          <a:xfrm>
            <a:off x="1611375" y="4419600"/>
            <a:ext cx="3657600" cy="7551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b="1" dirty="0"/>
              <a:t>Sequencing Data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 dirty="0" smtClean="0"/>
              <a:t>-file</a:t>
            </a:r>
            <a:endParaRPr lang="en" dirty="0"/>
          </a:p>
        </p:txBody>
      </p:sp>
      <p:sp>
        <p:nvSpPr>
          <p:cNvPr id="33" name="Shape 33"/>
          <p:cNvSpPr txBox="1"/>
          <p:nvPr/>
        </p:nvSpPr>
        <p:spPr>
          <a:xfrm>
            <a:off x="1611375" y="5391825"/>
            <a:ext cx="3657600" cy="755100"/>
          </a:xfrm>
          <a:prstGeom prst="rect">
            <a:avLst/>
          </a:prstGeom>
          <a:noFill/>
          <a:ln w="9525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spAutoFit/>
          </a:bodyPr>
          <a:lstStyle/>
          <a:p>
            <a:pPr lvl="0" rtl="0">
              <a:buNone/>
            </a:pPr>
            <a:r>
              <a:rPr lang="en" b="1"/>
              <a:t>DnaComponent</a:t>
            </a:r>
          </a:p>
          <a:p>
            <a:pPr lvl="0" rtl="0">
              <a:buClr>
                <a:srgbClr val="000000"/>
              </a:buClr>
              <a:buSzPct val="78571"/>
              <a:buFont typeface="Arial"/>
              <a:buNone/>
            </a:pPr>
            <a:r>
              <a:rPr lang="en"/>
              <a:t>- annotation</a:t>
            </a:r>
          </a:p>
          <a:p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23069488"/>
      </p:ext>
    </p:extLst>
  </p:cSld>
  <p:clrMapOvr>
    <a:masterClrMapping/>
  </p:clrMapOvr>
  <p:transition spd="slow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3nkgRnuboyjWOVLmBAHNU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UDg2qZVMWFSXTv0gdOSP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g0Jpr8jr175GTedn2pFX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i5oIcWIr5oXwkpy6JPuTx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LVSNjqyt59MHE0IWnJz2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ImTNPWFPswWPXDNj8o1wU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nyIU50T7aXqq2zZZuuSEC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PRGnVDflyvMQZl5VQEWl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pwAej8UxEgfKIQdH5gRPp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EczDUyDdHhhRsaNGj6q1R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BfCfI9zGtwyuSoEFelUqy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tRo3UoXLoo38Bk0EPtE1N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99eyQN1ksrr9xFwSQ97e2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iXho2DS47qXCMLRFeaII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rKNjFzvqMwaIyrLwmkTjh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aYyfNafui4D7vxBIYizH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r3dpUINoPNTPzPLpMlah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5rVdUDlAKAXJwu1ngxGUf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eGYMXywdwmclYMuGN92e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RPigno4DBjQfcff8GN4x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xawfTzKxR0MUP8tHa89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uIzfrEtfavggi8J8uvS4s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tip7FZDWn9OEFNGE853BP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DjSSvl5p7LyJfIVYAWSkI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EyPkX2DE0HpEfgPkYtBe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rEsVrQmN0Q0cERhl1BjJ9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e1yqON7z0B9y7bR1AMhdH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E3CX3Ds0VnWkprn11zFqQ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35K5tZ0wsVpFnvNQKt70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BMMqDzKIxhIfZwdXasZoV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VK4SdbOciQIiuXj2mrMKn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W7vgDNjF0hPzR2mLlzTlY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wH2gD76xCaDNNWnXx0SDP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sU5hGA6dQ294BNemabytF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pnRf7gxhEEZ9U98oO1UrR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W4epon1Tsl26e7alrvqok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EJlzIbQG4lKNY13gcIbXz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1vz7cOK32gklpv4PFQ2Mg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lr88iajHdm1QHQZAY1V1i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tDBxcm3lUNxk98Y3wAJl3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jzNeP4R0QfoRXvwLYWERr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jnGRCUvlhXpwj2JXxYtUW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WiasxLBNGcv4gqxXsXvuX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rrbu10pFnxh1qoH9nKJug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0eMiqAwwprjvRJh2JAn1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UDg2qZVMWFSXTv0gdOSP7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NeZ9gizKLt9dqWIIAP9R8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HUxYSk086fp2rxigjdWEG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mDikk00yRXPXw5CiqeJCm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OovaqkvWUu9QyTFy0Z8xo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du1dD1MHU4usOUO9AG3V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NFwICSeJtOvma09cGt9dz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m65LJRpsuspSGlHVpUtaB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WrJO0o0AMPLIjqCQ8nk1k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WijNvK3eJptGaE2VQ1sTG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6X2gizL6PzlSuqudSfwx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8bj6hL17m0SSKH1PLZzaO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fCgYNdwjyqmmclKesutDz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PD38dOzPx73rRVYziXeoux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lh9BqD8cn9vJIq0jLxzw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w8e9sDN23sNlgZObNSam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QsCje8IV32SrK1nhaupl5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Wna1uzKHlEQihLw8pEj7p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sOeNOwHFWI7Nvf9cD8bmH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AsKBK25K2XEbUlNHLdZFI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btfgZc1aW33eeM3cLFAbF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9kkOpWnYm1vrhglu2SJR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ArjNRaoCdB4GLNBAgF5ex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8F61Ezsj5xs1jVVaM4NYG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JMuMQhCHrO8ybFHohNv3V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Un1pAuOW2w3QLdL2KIc16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ZgXqyS6E43U6WkwRIaGn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SKKgsnNZsD6KNePqIKBMJ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b5yToMkal9il8LcpZkJb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E5InSq5kmySkncFhpIR5B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Zbxh2isVMiUN6Ey5vmU7g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kAImihFOxMRQnZUdXu3Gz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eWYxBLweFEfAvBUXudp5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Ptol9WT33TToSAtugPWR1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z0iG7QezThvu0BlrdM0Bn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DVtOxFOmwn2G8M9JZkwbd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7EuryK8fnrf5j23NeRpj7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xOt8OKd5yhVJNPj564dgZ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q2s6Fc5FLTLg7GYqVo2iS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SyYH1w3Ls6Kn1H3B9PAXT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azeet8Lk5QRVoqFH41ZTv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YxHD7F8PeHJsSTRrIWUrO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obixLej0jZs9BHwQ15cgB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cVyMQDi2Z4d48wlzUUweo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l66JBejnfteYCQpw1rI9y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0Ih9USVOeyieYmZYnFIg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Wwy0vsbhKnMsVPuGIq7aP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LUxYzVwQw7JCMKBUnsCXN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swrauHXh9PxhLEtwTfLT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Ji2J5O3FxSRQr1xprOTeX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4vZWrQyncT3NM87KC8euh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pUdrZtOW0DGPdwK9nc6aG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NEeohHcK0tCp55JZR5ygS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6XUA0tL1n6Zs6ydAc7JgC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dOrEqnl1Bp4nxhtHGJYY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NnU16MogiFzf7hfqlEKFD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lSZjSwhgGXz28KIqOHw7P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qDYaMgSrwCNTJ69l3oFmu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oJ1V6uq0hD6IoNGfB48aT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AExnxlGAjJ0Rfe8Q9o1w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M1IlENNAekFW9moJX5kHk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Hxyr6KVK8n6qRwFbGSNIv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bj5MsqqVbEOpjbNdG2Fub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PIvR4LorTCS2lflkivjdb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CscuntcL21tStngAlFwKK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xhPyRlKaaY7m52FAnVf8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9TlFWp2ovRovwcPqTHZO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Okb4Nw3GqVjJolHVK0gwN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ytLY3H9EGqIqVVEPCQ0RQ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K7heVLhBvCBGIlNTh31wi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EF7KVyjo7I03IEGPLnn4V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Pecj1IzXQkc3sC6bPIh7u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FFC9crhD9dLyQSxCwAO9S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QFb4IAxENNBWywGSw7Gcb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hULeDdcGik0ZOXX8IH5uq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WUj1WD4HtFuRnhiuWks6v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VyHIVnoZ6GyjXRUChyCB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vXAFQeKL2jsFYKjdHGiuz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9UYD5KNv9R1ajIOA8wZZa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3kqAj3TtTqB3K8gxael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RhT9i3QVimLHEwlpDqH8Q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fmHz5r98fd93c2wq1Z3yB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Pm5CU7wNDvoi2wsJYoMa7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JCzEnBDa1qDid5IIExubq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yAjjTdpI5hXcxkttx1BsA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EUZ0Xi1ELqWiNviAejnVq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lQZ7fuRKzEWUVpjTf7Grw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gexYbWNh4Fdyz90P3wN0R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lTzShl3gfYAOzLAgjUXh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omI7gA53pSxne03tHDsNw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HnQaSq49EwEYSDpiFseNq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XKzfeNcS2AH4bb17sDc5k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9ASXQ0fv3MQsp6ADbgWMt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4hNrdhyZABkTTBYmhWbCxx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dJLVwPsV9yB4j5vCJHwsa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zwvBgTkK9VxmzIrm1a7Fb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iwFhMjsV14KH9fqVyzBop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xWvManGllvkdeYVZ70ieU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CSycW5By4NWCYIMZ95eFJ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nW1r0ysA6bL4kDdYqAKM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87gTBoNaNEhfzaUPWPr7x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hBZcd7RcZeJnuCbv526uG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RUo9LaEEVWOQEprNlkJTc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kX8BMVvHGWPwK5O4lGxkj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yDXL3iHLKNylzr0aoJ8dg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07FlYhY2mRcxouD1Rd0Ub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Xowm3biOc6xGDQ5IjpNIq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812vwmSVclHX9gOBdNKx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0IRNV8TA7tBffukyEVWgT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YFGOTHcZXS231kDJqJ1C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lT1khF8OBocPJc77fco7v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BUzEKKra0Etjl6YU3eJFj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dctZUVvdehWLjMNzpxQ8h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QbArCjtOd6HDGOQhKdjo9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SYSkjFNRhmrylhpsibJq3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3G5ZJ7MCPSvWjCzh0N1mP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b8syShU8FJR3UcfkWF4Ex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2pYMT1bVoHZIvWwaeuIHd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5gHm1FRmhbNC53A5oTXJ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3cHjOMqzVQlgkI5w0v42p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VSQsA96OJtrVcuFIR4VIf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gOJR0RTrFiKfhOslcht7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OSEPp7pwDXNKwljWE3JDD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PovARhD07HyYC2JI8eViO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aXdQgwRDe8QnZklpZBOFb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GibpCu9ebO3Hdxm0178ts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8e3omJeku9W7gVEQTnuZX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jh6N2ZAGwIAhaXmd7pZRk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L6hrlbdKZss6ULiyGfJNC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wZKHtGf405Hpw0wADpsMI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O32BVzJK7wiwzhGEHxuUs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pvfh15BklPvoaHFSLGlfX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6ZrfTZHVhNFsDwmDxD8Mb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MgPOR2McnR5d6HZVljLt1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1b6ZYPLNzcoeofQMbCDpy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II38w79H7aZEYg8U0R9t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MOYyjTI1SrLKW9mJd8FDvW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3p86NLrw9MUjsoVQjEES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wBzCA6AGVGKb6oZAgmKqz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FjfCWIHpR9BgJeeesFCHV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sVABVK3oJAVBVfnXaRYw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M6sxGJUJOSZiamMxvQy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zPFLl1U4OSZgRj2lNWltp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k7iZRvvKIpARlLW9o2tFM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CFo3VO32akbyvxsm9py3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G0YgpExjZKehvDAOzGHF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FMfoG2S46IR2Zo4EppuR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kd2PMlPRmulqkb10XvqVD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psDbJVhhbmTds2mQfxee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w6JYE6gTGo92L57QiSPdV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qDfMEEVlEh3I1X8EKlIxJ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FKO6sLAIf633G6JRrBYkK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AILKKi9TLcKS4CQBDZbkt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Y23aHE8tunJ1XuYxb9KV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FYg2UST7zpDOLL3i3WzLB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jF8eTUpOAPO1n5UFJfznO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sF3w3YNBnSipQFkpIBTJC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LFjBJjFobPPF4twHpGjSU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aQTMRqCUn9aq1CTg1xFSP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IrIMF11uOBAvusIWsfMh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4gkv0KhbKDGTCxG3sikjZz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N5dlwVtGivbycVQG61BR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p40PlJRiUkghsG2fpHF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X0Zxt2Gn6phXboHMVqLP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kw6gPiwcpaW8p8cI2hqlu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aAyhzieHz9KUyNgw58Wrd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dWDnZ3Lcau2KfuryMqCAk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vnUTLJjyIpATmCDbjaWnZ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ROxM4wmwOCV2qgs5i2SB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al7PVA7sEXbgw6lYFNccB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jbnIdRTunteDcEeBLpmY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RaKmKjm5oz1cnOEyRUAKs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Mhs9kqbrNeZZs1DmtywpY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drOQA2TuMdv3nsTAZWTX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p6JVWRRmVe7LLLdP6co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domCVvr1d3PR31luQ9xis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toEatSzAv08rdpuY7o3K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evpRfu5KqtjsUXYL2ysCx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JCOV0S18eHK1a8KBC4uL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7Kuw0mmuinVqMN3kudIh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HTNP0qWo7Md3u3qtSFLJp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6JlXxizh2iqv3BJalVyTf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cIi0U1l3vvbkN3t3TEOQJ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DZ0PKHjPbw6XxCExoyVYM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jINFGi2U5pph5j05gDKF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99eyQN1ksrr9xFwSQ97e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QwRomggUK8HFh1511Ng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xfxlwihie6BEuX8PUGEOu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9nEI3bCIS3ewihj2PXZC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HzBoRddNFw6vlZYTtsSeq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61N4Wc66CCdS59HOf5Fv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pXERvRRGPR88gCUZfpBM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jqb9l1ITX0NyCQp4GffVM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KXS4TfPgTr7MDeGlwPYWU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kI04zaJmwvQXFdhg8s3H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PcbokJpWPrBCa3OFFwxV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DjSSvl5p7LyJfIVYAWSkI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VGys4fHwSd2ZhbRoLoC6y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w3A6cjNoaypPTwDWguIqX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zDTSXhT8UO3V9uRX2oIt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zrhlLP88o83jtXdkmwv2D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LYm84irkHta63rBBv30M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RQ0UKI1cY1PYGiYCLPG3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8nTLIK0s2RaQ6w79yJiuu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4LiCSha5muiHD0YZhcwY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OPcrvBhXLV4Z6O0q77aR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lOOu9zJ1iYaigV6bnFS8B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pnRf7gxhEEZ9U98oO1UrR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dIwbYz94m7c0unD0sIdKD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OOy4kWKuZDcLB6YYBaReC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6gqIxndaVRW6UHDTfckR7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NIMw2u72SouLHhEBomhOI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PubgkHVFTKVysHV1kJ2SZ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C80mfDNXAiQsTilL9p6du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FphUgzh1zdqCXuSX4ioK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P9OWFn2xLPmiS2gYriRW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HZODGyzDMM2SjQxjYpV2x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6ApivaXOlyzdsO71HtX8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1355</Words>
  <Application>Microsoft Office PowerPoint</Application>
  <PresentationFormat>On-screen Show (4:3)</PresentationFormat>
  <Paragraphs>787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Tracking Sequence Verification Results</vt:lpstr>
      <vt:lpstr>Failure Analysis for the working synthetic biologist</vt:lpstr>
      <vt:lpstr>Systematize the collection of failures</vt:lpstr>
      <vt:lpstr>PowerPoint Presentation</vt:lpstr>
      <vt:lpstr>HGVS DNA sequence variants - v2.0</vt:lpstr>
      <vt:lpstr>Demo Geneious Sublime Plugin</vt:lpstr>
      <vt:lpstr>Record the Verification information</vt:lpstr>
      <vt:lpstr>Identify affected features  (sub-components) </vt:lpstr>
      <vt:lpstr>Basic seq verification data model</vt:lpstr>
      <vt:lpstr>End</vt:lpstr>
      <vt:lpstr>Sequence Verification</vt:lpstr>
      <vt:lpstr>HGVS DNA sequence variants - v2.0</vt:lpstr>
      <vt:lpstr>PowerPoint Presentation</vt:lpstr>
      <vt:lpstr>PowerPoint Presentation</vt:lpstr>
      <vt:lpstr>PowerPoint Presentation</vt:lpstr>
      <vt:lpstr>PowerPoint Presentation</vt:lpstr>
      <vt:lpstr>Why?</vt:lpstr>
      <vt:lpstr>Assembly error types</vt:lpstr>
      <vt:lpstr>At junction site</vt:lpstr>
      <vt:lpstr>Outside junction site</vt:lpstr>
      <vt:lpstr>Unexpected Assembly</vt:lpstr>
      <vt:lpstr>Vector self-annealing</vt:lpstr>
      <vt:lpstr>Chromosome + plasmid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mgaldzic</dc:creator>
  <cp:lastModifiedBy>mgaldzic</cp:lastModifiedBy>
  <cp:revision>13</cp:revision>
  <dcterms:created xsi:type="dcterms:W3CDTF">2012-06-01T02:29:49Z</dcterms:created>
  <dcterms:modified xsi:type="dcterms:W3CDTF">2012-06-05T08:29:48Z</dcterms:modified>
</cp:coreProperties>
</file>