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9" r:id="rId3"/>
    <p:sldId id="332" r:id="rId4"/>
    <p:sldId id="327" r:id="rId5"/>
    <p:sldId id="257" r:id="rId6"/>
    <p:sldId id="345" r:id="rId7"/>
    <p:sldId id="363" r:id="rId8"/>
    <p:sldId id="347" r:id="rId9"/>
    <p:sldId id="348" r:id="rId10"/>
    <p:sldId id="364" r:id="rId11"/>
    <p:sldId id="350" r:id="rId12"/>
    <p:sldId id="356" r:id="rId13"/>
    <p:sldId id="357" r:id="rId14"/>
    <p:sldId id="358" r:id="rId15"/>
    <p:sldId id="359" r:id="rId16"/>
    <p:sldId id="360" r:id="rId17"/>
    <p:sldId id="361" r:id="rId18"/>
    <p:sldId id="325" r:id="rId19"/>
    <p:sldId id="321" r:id="rId20"/>
    <p:sldId id="369" r:id="rId21"/>
    <p:sldId id="338" r:id="rId22"/>
    <p:sldId id="337" r:id="rId23"/>
    <p:sldId id="339" r:id="rId24"/>
    <p:sldId id="340" r:id="rId25"/>
    <p:sldId id="341" r:id="rId26"/>
    <p:sldId id="342" r:id="rId27"/>
    <p:sldId id="343" r:id="rId28"/>
    <p:sldId id="344" r:id="rId29"/>
    <p:sldId id="367" r:id="rId30"/>
    <p:sldId id="368" r:id="rId31"/>
    <p:sldId id="362" r:id="rId32"/>
    <p:sldId id="35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64" autoAdjust="0"/>
    <p:restoredTop sz="95527"/>
  </p:normalViewPr>
  <p:slideViewPr>
    <p:cSldViewPr snapToGrid="0">
      <p:cViewPr varScale="1">
        <p:scale>
          <a:sx n="110" d="100"/>
          <a:sy n="110" d="100"/>
        </p:scale>
        <p:origin x="184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1A86-5494-5244-8FB4-8B9B0FE298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0A5B8-1A21-8D47-A6D0-2B8C9A74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6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4C15-9D08-44BE-9908-991722DC07A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F963-7693-4E35-9CA6-49D0857A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last few slides have introduced the vocabulary</a:t>
            </a:r>
            <a:r>
              <a:rPr lang="en-US" baseline="0" dirty="0"/>
              <a:t> of synthetic biology and highlighted engineering principles.  Let’s review some of these principles.  </a:t>
            </a:r>
            <a:r>
              <a:rPr lang="en-US" dirty="0"/>
              <a:t>Ask class, what are other engineering principles?  CAD, mathematical modeling, simulation, Modularity</a:t>
            </a:r>
          </a:p>
          <a:p>
            <a:r>
              <a:rPr lang="en-US" dirty="0"/>
              <a:t>Decoupling:</a:t>
            </a:r>
            <a:r>
              <a:rPr lang="en-US" baseline="0" dirty="0"/>
              <a:t>  you don’t have to build it to understand how it works, mention R&amp;D costs in biotech </a:t>
            </a:r>
            <a:r>
              <a:rPr lang="en-US" baseline="0" dirty="0" err="1"/>
              <a:t>vs</a:t>
            </a:r>
            <a:r>
              <a:rPr lang="en-US" baseline="0" dirty="0"/>
              <a:t> classical engineering</a:t>
            </a:r>
          </a:p>
          <a:p>
            <a:r>
              <a:rPr lang="en-US" baseline="0" dirty="0"/>
              <a:t>Composition use the metaphor of a wrench and bolt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A0FA0-30A1-4196-8591-CECEA37DBD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5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last few slides have introduced the vocabulary</a:t>
            </a:r>
            <a:r>
              <a:rPr lang="en-US" baseline="0" dirty="0"/>
              <a:t> of synthetic biology and highlighted engineering principles.  Let’s review some of these principles.  </a:t>
            </a:r>
            <a:r>
              <a:rPr lang="en-US" dirty="0"/>
              <a:t>Ask class, what are other engineering principles?  CAD, mathematical modeling, simulation, Modularity</a:t>
            </a:r>
          </a:p>
          <a:p>
            <a:r>
              <a:rPr lang="en-US" dirty="0"/>
              <a:t>Decoupling:</a:t>
            </a:r>
            <a:r>
              <a:rPr lang="en-US" baseline="0" dirty="0"/>
              <a:t>  you don’t have to build it to understand how it works, mention R&amp;D costs in biotech </a:t>
            </a:r>
            <a:r>
              <a:rPr lang="en-US" baseline="0" dirty="0" err="1"/>
              <a:t>vs</a:t>
            </a:r>
            <a:r>
              <a:rPr lang="en-US" baseline="0" dirty="0"/>
              <a:t> classical engineering</a:t>
            </a:r>
          </a:p>
          <a:p>
            <a:r>
              <a:rPr lang="en-US" baseline="0" dirty="0"/>
              <a:t>Composition use the metaphor of a wrench and bolt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A0FA0-30A1-4196-8591-CECEA37DBD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last few slides have introduced the vocabulary</a:t>
            </a:r>
            <a:r>
              <a:rPr lang="en-US" baseline="0" dirty="0"/>
              <a:t> of synthetic biology and highlighted engineering principles.  Let’s review some of these principles.  </a:t>
            </a:r>
            <a:r>
              <a:rPr lang="en-US" dirty="0"/>
              <a:t>Ask class, what are other engineering principles?  CAD, mathematical modeling, simulation, Modularity</a:t>
            </a:r>
          </a:p>
          <a:p>
            <a:r>
              <a:rPr lang="en-US" dirty="0"/>
              <a:t>Decoupling:</a:t>
            </a:r>
            <a:r>
              <a:rPr lang="en-US" baseline="0" dirty="0"/>
              <a:t>  you don’t have to build it to understand how it works, mention R&amp;D costs in biotech </a:t>
            </a:r>
            <a:r>
              <a:rPr lang="en-US" baseline="0" dirty="0" err="1"/>
              <a:t>vs</a:t>
            </a:r>
            <a:r>
              <a:rPr lang="en-US" baseline="0" dirty="0"/>
              <a:t> classical engineering</a:t>
            </a:r>
          </a:p>
          <a:p>
            <a:r>
              <a:rPr lang="en-US" baseline="0" dirty="0"/>
              <a:t>Composition use the metaphor of a wrench and bolt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A0FA0-30A1-4196-8591-CECEA37DBD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5158164-104B-EE4F-A1E4-DFD76C5D5D53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543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1F3-BE47-4044-A97F-EFC75FD29BC1}" type="datetime1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31B9-01B9-7047-B552-C013DA4C2A39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CA6-198C-0F4D-AECB-07C218E4D55F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E7C8-AC47-9642-9C4B-4A8081FE5F08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479-49B2-D64D-B87A-1D036117BD32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2083-98A0-494E-96E5-57A024809BBB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62AC-1F4C-A142-BBAB-35DEE19E089C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DEE-4F0C-BD4D-94D3-7B4048608461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034CD2D-1430-3C44-BF7A-01544DD8062E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D642-7D5B-2D46-9E92-88D3869CC61C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7A97-83DE-D242-8942-BEEC49C430EC}" type="datetime1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F0D7-076E-8744-BF87-211ABDF40EEE}" type="datetime1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3501-53DF-9A44-B5A1-F4B6F4F70E65}" type="datetime1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CF8-3C51-4448-A604-0A860CF05CF6}" type="datetime1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C5FC-1A63-8441-9C17-2DFBAF0F3052}" type="datetime1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071-2111-F84C-A005-37A8A4EBBECE}" type="datetime1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892FCB-93AF-574B-B021-5BAFA3955FB7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bolstandard.org/software/libSBOL/java/" TargetMode="External"/><Relationship Id="rId7" Type="http://schemas.openxmlformats.org/officeDocument/2006/relationships/hyperlink" Target="http://sbolstandard.org/software/libsbol" TargetMode="External"/><Relationship Id="rId2" Type="http://schemas.openxmlformats.org/officeDocument/2006/relationships/hyperlink" Target="https://github.com/SynBioDex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bolstandard.org/software/libSBOL/python-pysbol/" TargetMode="External"/><Relationship Id="rId5" Type="http://schemas.openxmlformats.org/officeDocument/2006/relationships/hyperlink" Target="http://sbolstandard.org/software/libSBOL/cc/" TargetMode="External"/><Relationship Id="rId4" Type="http://schemas.openxmlformats.org/officeDocument/2006/relationships/hyperlink" Target="http://sbolstandard.org/software/libsbol/sbolj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acs.org/page/asbcd6/audio/index.html" TargetMode="External"/><Relationship Id="rId2" Type="http://schemas.openxmlformats.org/officeDocument/2006/relationships/hyperlink" Target="http://pubs.acs.org/doi/full/10.1021/acssynbio.6b00146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tiff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488266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/>
              <a:t>Synthetic Biology Open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55180"/>
            <a:ext cx="9143999" cy="3202820"/>
          </a:xfrm>
        </p:spPr>
        <p:txBody>
          <a:bodyPr>
            <a:normAutofit fontScale="25000" lnSpcReduction="20000"/>
          </a:bodyPr>
          <a:lstStyle/>
          <a:p>
            <a:pPr algn="ctr" fontAlgn="base"/>
            <a:r>
              <a:rPr lang="en-US" sz="9600" b="1" dirty="0"/>
              <a:t>Presenter: </a:t>
            </a:r>
            <a:r>
              <a:rPr lang="en-US" sz="9600" dirty="0"/>
              <a:t>Jacob Beal (BBN Technologies</a:t>
            </a:r>
            <a:r>
              <a:rPr lang="en-US" sz="9600" b="1" dirty="0"/>
              <a:t>)</a:t>
            </a:r>
            <a:r>
              <a:rPr lang="en-US" sz="9600" dirty="0"/>
              <a:t>  </a:t>
            </a:r>
            <a:endParaRPr lang="en-US" sz="9600" b="1" dirty="0"/>
          </a:p>
          <a:p>
            <a:pPr algn="ctr" fontAlgn="base"/>
            <a:r>
              <a:rPr lang="en-US" sz="9600" b="1" dirty="0"/>
              <a:t>Introductory SBOL Workshop, August 1</a:t>
            </a:r>
            <a:r>
              <a:rPr lang="en-US" sz="9600" b="1" baseline="30000" dirty="0"/>
              <a:t>st</a:t>
            </a:r>
            <a:r>
              <a:rPr lang="en-US" sz="9600" b="1" dirty="0"/>
              <a:t>, 2018</a:t>
            </a:r>
          </a:p>
          <a:p>
            <a:pPr algn="ctr" fontAlgn="base"/>
            <a:r>
              <a:rPr lang="en-US" sz="9600" b="1" dirty="0"/>
              <a:t>Berkeley, CA</a:t>
            </a:r>
          </a:p>
          <a:p>
            <a:pPr algn="ctr" fontAlgn="base"/>
            <a:endParaRPr lang="en-US" sz="4800" dirty="0"/>
          </a:p>
          <a:p>
            <a:pPr algn="ctr"/>
            <a:r>
              <a:rPr lang="en-US" sz="7200" b="1" dirty="0"/>
              <a:t>Editors: </a:t>
            </a:r>
            <a:r>
              <a:rPr lang="en-US" sz="7200" dirty="0"/>
              <a:t>Angel </a:t>
            </a:r>
            <a:r>
              <a:rPr lang="en-US" sz="7200" dirty="0" err="1"/>
              <a:t>Goni</a:t>
            </a:r>
            <a:r>
              <a:rPr lang="en-US" sz="7200" dirty="0"/>
              <a:t>-Moreno (Newcastle University), Curtis Madsen (Boston University), Umesh P (University of Kerala), Zach </a:t>
            </a:r>
            <a:r>
              <a:rPr lang="en-US" sz="7200" dirty="0" err="1"/>
              <a:t>Palchick</a:t>
            </a:r>
            <a:r>
              <a:rPr lang="en-US" sz="7200" dirty="0"/>
              <a:t> (</a:t>
            </a:r>
            <a:r>
              <a:rPr lang="en-US" sz="7200" dirty="0" err="1"/>
              <a:t>Zymergen</a:t>
            </a:r>
            <a:r>
              <a:rPr lang="en-US" sz="7200" dirty="0"/>
              <a:t>), Nicholas </a:t>
            </a:r>
            <a:r>
              <a:rPr lang="en-US" sz="7200" dirty="0" err="1"/>
              <a:t>Roehner</a:t>
            </a:r>
            <a:r>
              <a:rPr lang="en-US" sz="7200" dirty="0"/>
              <a:t> (BBN Technologies)</a:t>
            </a:r>
          </a:p>
          <a:p>
            <a:pPr algn="ctr"/>
            <a:r>
              <a:rPr lang="en-US" sz="7200" b="1" dirty="0"/>
              <a:t>Chair: </a:t>
            </a:r>
            <a:r>
              <a:rPr lang="en-US" sz="7200" dirty="0"/>
              <a:t>Anil </a:t>
            </a:r>
            <a:r>
              <a:rPr lang="en-US" sz="7200" dirty="0" err="1"/>
              <a:t>Wipat</a:t>
            </a:r>
            <a:r>
              <a:rPr lang="en-US" sz="7200" dirty="0"/>
              <a:t> (Newcastle University)</a:t>
            </a:r>
          </a:p>
          <a:p>
            <a:pPr algn="ctr"/>
            <a:r>
              <a:rPr lang="en-US" sz="7200" b="1" dirty="0"/>
              <a:t>SBOL Development Group: ~</a:t>
            </a:r>
            <a:r>
              <a:rPr lang="en-US" sz="7200" dirty="0"/>
              <a:t>120 members from more than 60 academic and industrial organizations.</a:t>
            </a:r>
            <a:endParaRPr lang="en-US" sz="7200" b="1" dirty="0"/>
          </a:p>
        </p:txBody>
      </p:sp>
      <p:pic>
        <p:nvPicPr>
          <p:cNvPr id="6" name="Picture 5" descr="Screen Shot 2016-07-12 at 8.4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1945196"/>
            <a:ext cx="3987082" cy="16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9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F9AE5-506F-4F45-8B8F-42FA76AA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6757F-0FEB-8544-8A04-BB2C9AEC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69" y="36692"/>
            <a:ext cx="7209263" cy="489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6DE5E4-ED69-3942-A15D-64B2408ACBAD}"/>
              </a:ext>
            </a:extLst>
          </p:cNvPr>
          <p:cNvSpPr txBox="1"/>
          <p:nvPr/>
        </p:nvSpPr>
        <p:spPr>
          <a:xfrm>
            <a:off x="5887972" y="143018"/>
            <a:ext cx="1076770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/>
              <a:t>LEARN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566C5F-CFBD-F44C-8779-745C189D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3" y="4800601"/>
            <a:ext cx="7541381" cy="1807028"/>
          </a:xfrm>
        </p:spPr>
        <p:txBody>
          <a:bodyPr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b="1" dirty="0"/>
              <a:t>SBOL helps synthetic biologists to collaborate across different stages of (automation-assisted) workflows</a:t>
            </a:r>
          </a:p>
        </p:txBody>
      </p:sp>
    </p:spTree>
    <p:extLst>
      <p:ext uri="{BB962C8B-B14F-4D97-AF65-F5344CB8AC3E}">
        <p14:creationId xmlns:p14="http://schemas.microsoft.com/office/powerpoint/2010/main" val="138151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Repositories: </a:t>
            </a:r>
            <a:r>
              <a:rPr lang="en-US" sz="3600" b="1" dirty="0" err="1"/>
              <a:t>SBOLme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96900"/>
            <a:ext cx="8470900" cy="52428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803900"/>
            <a:ext cx="9144000" cy="9579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err="1"/>
              <a:t>Kuwahara</a:t>
            </a:r>
            <a:r>
              <a:rPr lang="en-US" dirty="0"/>
              <a:t> et al., ACS Synthetic Biology (2017)</a:t>
            </a:r>
            <a:br>
              <a:rPr lang="en-US" dirty="0"/>
            </a:br>
            <a:r>
              <a:rPr lang="en-US" dirty="0"/>
              <a:t>Includes 28,437 chemical compounds, 6,883 enzyme classes, 9,909 metabolic reactions, and 3,173,238 proteins from 3,908 organisms. </a:t>
            </a:r>
          </a:p>
        </p:txBody>
      </p:sp>
    </p:spTree>
    <p:extLst>
      <p:ext uri="{BB962C8B-B14F-4D97-AF65-F5344CB8AC3E}">
        <p14:creationId xmlns:p14="http://schemas.microsoft.com/office/powerpoint/2010/main" val="206691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Repositories: 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803900"/>
            <a:ext cx="9144000" cy="9579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Ham et al., Nucleic Acid Research (2012)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33656"/>
            <a:ext cx="8928100" cy="50639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6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Repositories: </a:t>
            </a:r>
            <a:r>
              <a:rPr lang="en-US" sz="3600" b="1" dirty="0" err="1"/>
              <a:t>SynBioHub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646331"/>
            <a:ext cx="5626100" cy="59563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6946024" y="2591168"/>
            <a:ext cx="1931276" cy="1232512"/>
            <a:chOff x="1115848" y="3116318"/>
            <a:chExt cx="1931276" cy="1232512"/>
          </a:xfrm>
        </p:grpSpPr>
        <p:sp>
          <p:nvSpPr>
            <p:cNvPr id="8" name="TextBox 7"/>
            <p:cNvSpPr txBox="1"/>
            <p:nvPr/>
          </p:nvSpPr>
          <p:spPr>
            <a:xfrm>
              <a:off x="1115848" y="3702499"/>
              <a:ext cx="1931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James </a:t>
              </a:r>
              <a:r>
                <a:rPr lang="en-US" b="1" dirty="0" err="1"/>
                <a:t>McLauglin</a:t>
              </a:r>
              <a:endParaRPr lang="en-US" b="1" dirty="0"/>
            </a:p>
            <a:p>
              <a:pPr algn="ctr"/>
              <a:r>
                <a:rPr lang="en-US" b="1" dirty="0"/>
                <a:t>Anil </a:t>
              </a:r>
              <a:r>
                <a:rPr lang="en-US" b="1" dirty="0" err="1"/>
                <a:t>Wipat</a:t>
              </a:r>
              <a:endParaRPr lang="en-US" b="1" dirty="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7901" y="3116318"/>
              <a:ext cx="1613055" cy="572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6917752" y="4230153"/>
            <a:ext cx="1887096" cy="1219757"/>
            <a:chOff x="1173611" y="4255587"/>
            <a:chExt cx="1887096" cy="1219757"/>
          </a:xfrm>
        </p:grpSpPr>
        <p:sp>
          <p:nvSpPr>
            <p:cNvPr id="11" name="TextBox 10"/>
            <p:cNvSpPr txBox="1"/>
            <p:nvPr/>
          </p:nvSpPr>
          <p:spPr>
            <a:xfrm>
              <a:off x="1173611" y="4829013"/>
              <a:ext cx="1887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Zach </a:t>
              </a:r>
              <a:r>
                <a:rPr lang="en-US" b="1" dirty="0" err="1"/>
                <a:t>Zundel</a:t>
              </a:r>
              <a:endParaRPr lang="en-US" b="1" dirty="0"/>
            </a:p>
            <a:p>
              <a:pPr algn="ctr"/>
              <a:r>
                <a:rPr lang="en-US" b="1" dirty="0"/>
                <a:t>Chris Myers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9073" y="4255587"/>
              <a:ext cx="1851634" cy="47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25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Sequence Editor: </a:t>
            </a:r>
            <a:r>
              <a:rPr lang="en-US" sz="3600" b="1" dirty="0" err="1"/>
              <a:t>Benchling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04020"/>
            <a:ext cx="8763000" cy="49086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68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Sequence Editor: SBOL Designer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803900"/>
            <a:ext cx="9144000" cy="9579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Other sequence editors that support SBOL:  </a:t>
            </a:r>
            <a:r>
              <a:rPr lang="en-US" b="1" dirty="0" err="1"/>
              <a:t>DeviceEditor</a:t>
            </a:r>
            <a:r>
              <a:rPr lang="en-US" b="1" dirty="0"/>
              <a:t>, J5, </a:t>
            </a:r>
            <a:r>
              <a:rPr lang="en-US" b="1" dirty="0" err="1"/>
              <a:t>VectorEditor</a:t>
            </a:r>
            <a:r>
              <a:rPr lang="en-US" b="1" dirty="0"/>
              <a:t> (JBEI), </a:t>
            </a:r>
            <a:r>
              <a:rPr lang="en-US" b="1" dirty="0" err="1"/>
              <a:t>DNAPlotLib</a:t>
            </a:r>
            <a:r>
              <a:rPr lang="en-US" b="1" dirty="0"/>
              <a:t> (MIT/UW/Bristol), Eugene (Boston), </a:t>
            </a:r>
            <a:r>
              <a:rPr lang="en-US" b="1" dirty="0" err="1"/>
              <a:t>GenoCAD</a:t>
            </a:r>
            <a:r>
              <a:rPr lang="en-US" b="1" dirty="0"/>
              <a:t> (VBI), BOOST (JGI), etc.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75671"/>
            <a:ext cx="8902700" cy="42528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424553" y="5231560"/>
            <a:ext cx="429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NimbusSanL" charset="0"/>
              </a:rPr>
              <a:t>Zhang et al., ACS Synthetic Biology (2017)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12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Circuit Design Tools: Cello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6104070"/>
            <a:ext cx="9144000" cy="6577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Nielsen et al., Science (2016)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7939"/>
            <a:ext cx="7874000" cy="54061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040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Circuit Design Tools: </a:t>
            </a:r>
            <a:r>
              <a:rPr lang="en-US" sz="3600" b="1" dirty="0" err="1"/>
              <a:t>iBioSim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6104070"/>
            <a:ext cx="9144000" cy="6577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Madsen et al., IEEE Design &amp; Test (2012)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99766"/>
            <a:ext cx="8890000" cy="41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6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96" y="0"/>
            <a:ext cx="7704667" cy="1981200"/>
          </a:xfrm>
        </p:spPr>
        <p:txBody>
          <a:bodyPr/>
          <a:lstStyle/>
          <a:p>
            <a:r>
              <a:rPr lang="en-US" b="1" dirty="0"/>
              <a:t>Open Source 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259" y="1760337"/>
            <a:ext cx="81665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charset="0"/>
              </a:rPr>
              <a:t>Software libraries which import and export SBOL files are freely available at the </a:t>
            </a:r>
            <a:r>
              <a:rPr lang="en-US" dirty="0">
                <a:solidFill>
                  <a:srgbClr val="337AB7"/>
                </a:solidFill>
                <a:latin typeface="Helvetica Neue" charset="0"/>
                <a:hlinkClick r:id="rId2"/>
              </a:rPr>
              <a:t>Synthetic Biology Data Exchange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 on </a:t>
            </a:r>
            <a:r>
              <a:rPr lang="en-US" dirty="0" err="1">
                <a:solidFill>
                  <a:srgbClr val="333333"/>
                </a:solidFill>
                <a:latin typeface="Helvetica Neue" charset="0"/>
              </a:rPr>
              <a:t>GitHub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 under the Apache 2.0 license. Libraries are implemented in:</a:t>
            </a:r>
          </a:p>
          <a:p>
            <a:pPr marL="328613" indent="-328613">
              <a:buFont typeface="Arial" charset="0"/>
              <a:buChar char="•"/>
            </a:pPr>
            <a:r>
              <a:rPr lang="en-US" dirty="0">
                <a:solidFill>
                  <a:srgbClr val="337AB7"/>
                </a:solidFill>
                <a:latin typeface="Helvetica Neue" charset="0"/>
                <a:hlinkClick r:id="rId3" tooltip="Java"/>
              </a:rPr>
              <a:t>Java</a:t>
            </a:r>
            <a:endParaRPr lang="en-US" dirty="0">
              <a:solidFill>
                <a:srgbClr val="333333"/>
              </a:solidFill>
              <a:latin typeface="Helvetica Neue" charset="0"/>
            </a:endParaRPr>
          </a:p>
          <a:p>
            <a:pPr marL="328613" indent="-328613">
              <a:buFont typeface="Arial" charset="0"/>
              <a:buChar char="•"/>
            </a:pPr>
            <a:r>
              <a:rPr lang="en-US" dirty="0">
                <a:solidFill>
                  <a:srgbClr val="337AB7"/>
                </a:solidFill>
                <a:latin typeface="Helvetica Neue" charset="0"/>
                <a:hlinkClick r:id="rId4" tooltip="Javascript (sboljs)"/>
              </a:rPr>
              <a:t>Javascript</a:t>
            </a:r>
            <a:endParaRPr lang="en-US" dirty="0">
              <a:solidFill>
                <a:srgbClr val="333333"/>
              </a:solidFill>
              <a:latin typeface="Helvetica Neue" charset="0"/>
            </a:endParaRPr>
          </a:p>
          <a:p>
            <a:pPr marL="328613" indent="-328613">
              <a:buFont typeface="Arial" charset="0"/>
              <a:buChar char="•"/>
            </a:pPr>
            <a:r>
              <a:rPr lang="en-US" dirty="0">
                <a:solidFill>
                  <a:srgbClr val="337AB7"/>
                </a:solidFill>
                <a:latin typeface="Helvetica Neue" charset="0"/>
                <a:hlinkClick r:id="rId5" tooltip="C/C++"/>
              </a:rPr>
              <a:t>C/C++</a:t>
            </a:r>
            <a:endParaRPr lang="en-US" dirty="0">
              <a:solidFill>
                <a:srgbClr val="333333"/>
              </a:solidFill>
              <a:latin typeface="Helvetica Neue" charset="0"/>
            </a:endParaRPr>
          </a:p>
          <a:p>
            <a:pPr marL="328613" indent="-328613">
              <a:buFont typeface="Arial" charset="0"/>
              <a:buChar char="•"/>
            </a:pPr>
            <a:r>
              <a:rPr lang="en-US" dirty="0">
                <a:solidFill>
                  <a:srgbClr val="337AB7"/>
                </a:solidFill>
                <a:latin typeface="Helvetica Neue" charset="0"/>
                <a:hlinkClick r:id="rId6" tooltip="Python (pySBOL)"/>
              </a:rPr>
              <a:t>Python</a:t>
            </a:r>
            <a:endParaRPr lang="en-US" dirty="0">
              <a:solidFill>
                <a:srgbClr val="333333"/>
              </a:solidFill>
              <a:latin typeface="Helvetica Neue" charset="0"/>
            </a:endParaRPr>
          </a:p>
          <a:p>
            <a:endParaRPr lang="en-US" dirty="0">
              <a:solidFill>
                <a:srgbClr val="333333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 charset="0"/>
              </a:rPr>
              <a:t>Developer support includes (see </a:t>
            </a:r>
            <a:r>
              <a:rPr lang="en-US" dirty="0">
                <a:solidFill>
                  <a:srgbClr val="333333"/>
                </a:solidFill>
                <a:latin typeface="Helvetica Neue" charset="0"/>
                <a:hlinkClick r:id="rId7"/>
              </a:rPr>
              <a:t>http://sbolstandard.org/software/libsbol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 charset="0"/>
              </a:rPr>
              <a:t>Online documentation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 charset="0"/>
              </a:rPr>
              <a:t>Getting started tutorials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 charset="0"/>
              </a:rPr>
              <a:t>Sample projects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 charset="0"/>
              </a:rPr>
              <a:t>Code examples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18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3834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>
            <a:normAutofit/>
          </a:bodyPr>
          <a:lstStyle/>
          <a:p>
            <a:r>
              <a:rPr lang="en-US" b="1" dirty="0"/>
              <a:t>ACS Synthetic Biology has officially adopted SBOL as publication standard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156" y="2171701"/>
            <a:ext cx="85726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SBOL Visual </a:t>
            </a:r>
            <a:r>
              <a:rPr lang="en-US" dirty="0"/>
              <a:t>is the recommended graphical notation for depicting genetic constructs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SBOL 2.0 Data Model</a:t>
            </a:r>
            <a:r>
              <a:rPr lang="en-US" dirty="0"/>
              <a:t> is the preferred format for nucleic acid sequences.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Manuscript submission, review, and production process is linked to SBOL-enabled repositories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Joint Bioenergy Institute (JBEI) </a:t>
            </a:r>
            <a:r>
              <a:rPr lang="en-US" dirty="0"/>
              <a:t>has set up the initial repository.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Read all about it in the ACS Synthetic Biology viewpoint article: </a:t>
            </a:r>
            <a:r>
              <a:rPr lang="en-US" dirty="0">
                <a:hlinkClick r:id="rId2"/>
              </a:rPr>
              <a:t>Improving Synthetic Biology Communication: Recommended Practices for Visual Depiction and Digital Submission of Genetic Designs</a:t>
            </a:r>
            <a:r>
              <a:rPr lang="en-US" dirty="0"/>
              <a:t>, or </a:t>
            </a:r>
            <a:r>
              <a:rPr lang="en-US" dirty="0">
                <a:hlinkClick r:id="rId3"/>
              </a:rPr>
              <a:t>listen to the interview with Jake Beal and Nathan Hillson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19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4000" y="5303838"/>
            <a:ext cx="8534400" cy="1143000"/>
          </a:xfrm>
        </p:spPr>
        <p:txBody>
          <a:bodyPr>
            <a:noAutofit/>
          </a:bodyPr>
          <a:lstStyle/>
          <a:p>
            <a:r>
              <a:rPr lang="en-US" b="1" dirty="0"/>
              <a:t>Standards are a foundational principle of synthetic biology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0776" y="304800"/>
            <a:ext cx="8100849" cy="4707522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1800" dirty="0"/>
              <a:t>Three foundational principles of synthetic biology based on engineering practice (</a:t>
            </a:r>
            <a:r>
              <a:rPr lang="en-US" sz="1800" dirty="0" err="1"/>
              <a:t>Endy</a:t>
            </a:r>
            <a:r>
              <a:rPr lang="en-US" sz="1800" dirty="0"/>
              <a:t> 2005):</a:t>
            </a:r>
          </a:p>
          <a:p>
            <a:pPr lvl="1"/>
            <a:r>
              <a:rPr lang="en-US" b="1" dirty="0"/>
              <a:t>Standardization</a:t>
            </a:r>
          </a:p>
          <a:p>
            <a:pPr lvl="1"/>
            <a:r>
              <a:rPr lang="en-US" b="1" dirty="0"/>
              <a:t>Abstraction</a:t>
            </a:r>
          </a:p>
          <a:p>
            <a:pPr lvl="1"/>
            <a:r>
              <a:rPr lang="en-US" b="1" dirty="0"/>
              <a:t>Decoupling</a:t>
            </a:r>
          </a:p>
          <a:p>
            <a:r>
              <a:rPr lang="en-US" sz="1800" dirty="0"/>
              <a:t>Synthetic biology was born with the broad goal of engineering or 'wiring' biological circuitry — be it genetic, protein, viral, pathway or genomic — for manifesting logical forms of cellular control.  (Collins 2010)</a:t>
            </a:r>
          </a:p>
          <a:p>
            <a:r>
              <a:rPr lang="en-US" sz="1800" dirty="0"/>
              <a:t>Biology has long surpassed its mainly descriptive stage, and the questions now asked are increasingly amenable to experimental approaches and theoretical concepts taken from the physical and engineering sciences. (</a:t>
            </a:r>
            <a:r>
              <a:rPr lang="en-US" sz="1800" dirty="0" err="1"/>
              <a:t>Scwhille</a:t>
            </a:r>
            <a:r>
              <a:rPr lang="en-US" sz="1800" dirty="0"/>
              <a:t> 2011)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2</a:t>
            </a:fld>
            <a:endParaRPr lang="en-US" sz="14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306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F2A8061-C090-0245-B5B7-7D62A36DA317}"/>
              </a:ext>
            </a:extLst>
          </p:cNvPr>
          <p:cNvSpPr/>
          <p:nvPr/>
        </p:nvSpPr>
        <p:spPr>
          <a:xfrm>
            <a:off x="6417677" y="3541854"/>
            <a:ext cx="713306" cy="63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A2BAF-81DE-D441-AA31-63FEC0BF31E0}"/>
              </a:ext>
            </a:extLst>
          </p:cNvPr>
          <p:cNvSpPr/>
          <p:nvPr/>
        </p:nvSpPr>
        <p:spPr>
          <a:xfrm>
            <a:off x="5069713" y="2919064"/>
            <a:ext cx="671332" cy="54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4BB25-4144-CC4C-92C6-412DBD5F078A}"/>
              </a:ext>
            </a:extLst>
          </p:cNvPr>
          <p:cNvSpPr/>
          <p:nvPr/>
        </p:nvSpPr>
        <p:spPr>
          <a:xfrm>
            <a:off x="3460832" y="3541854"/>
            <a:ext cx="1377387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SBOL Data Model</a:t>
            </a:r>
          </a:p>
        </p:txBody>
      </p:sp>
      <p:pic>
        <p:nvPicPr>
          <p:cNvPr id="4" name="Picture 3" descr="Screen Shot 2016-07-12 at 8.48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2" y="2023522"/>
            <a:ext cx="8329068" cy="33178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9890" y="2180322"/>
            <a:ext cx="5236342" cy="287781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9248" y="1839658"/>
            <a:ext cx="7800273" cy="3501724"/>
          </a:xfrm>
          <a:prstGeom prst="rect">
            <a:avLst/>
          </a:prstGeom>
          <a:noFill/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5568" y="2196002"/>
            <a:ext cx="17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SBOL v1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607" y="1805994"/>
            <a:ext cx="17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SBOL v2.0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20</a:t>
            </a:fld>
            <a:endParaRPr lang="en-US" sz="1400" b="1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6C7D41-91F3-694B-8322-2F865E1EFABD}"/>
              </a:ext>
            </a:extLst>
          </p:cNvPr>
          <p:cNvGrpSpPr/>
          <p:nvPr/>
        </p:nvGrpSpPr>
        <p:grpSpPr>
          <a:xfrm>
            <a:off x="402786" y="1438534"/>
            <a:ext cx="8199135" cy="5078013"/>
            <a:chOff x="402786" y="1438534"/>
            <a:chExt cx="8199135" cy="50780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472B6D-7541-2245-ABC8-7F525A967B6F}"/>
                </a:ext>
              </a:extLst>
            </p:cNvPr>
            <p:cNvSpPr/>
            <p:nvPr/>
          </p:nvSpPr>
          <p:spPr>
            <a:xfrm>
              <a:off x="4457719" y="5624220"/>
              <a:ext cx="1817226" cy="6423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F5C0BD-1BE5-4742-B58B-27B23CF521C2}"/>
                </a:ext>
              </a:extLst>
            </p:cNvPr>
            <p:cNvSpPr/>
            <p:nvPr/>
          </p:nvSpPr>
          <p:spPr>
            <a:xfrm>
              <a:off x="6463719" y="5641600"/>
              <a:ext cx="1817226" cy="6423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Attachment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25A12E-5AC9-4E46-B2A7-079125C083A8}"/>
                </a:ext>
              </a:extLst>
            </p:cNvPr>
            <p:cNvSpPr/>
            <p:nvPr/>
          </p:nvSpPr>
          <p:spPr>
            <a:xfrm>
              <a:off x="2397910" y="5624220"/>
              <a:ext cx="1817226" cy="6423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Combinatorial Derivation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E1945D-03A8-C349-B35E-724772B77C5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 flipH="1" flipV="1">
              <a:off x="3194210" y="4290773"/>
              <a:ext cx="1445760" cy="1221134"/>
            </a:xfrm>
            <a:prstGeom prst="bentConnector3">
              <a:avLst>
                <a:gd name="adj1" fmla="val 49999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2">
              <a:extLst>
                <a:ext uri="{FF2B5EF4-FFF2-40B4-BE49-F238E27FC236}">
                  <a16:creationId xmlns:a16="http://schemas.microsoft.com/office/drawing/2014/main" id="{8D338CC5-1171-CA48-82B3-67E075E1B8B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 flipH="1" flipV="1">
              <a:off x="3200512" y="3572647"/>
              <a:ext cx="2157584" cy="1945563"/>
            </a:xfrm>
            <a:prstGeom prst="bentConnector3">
              <a:avLst>
                <a:gd name="adj1" fmla="val 33370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2">
              <a:extLst>
                <a:ext uri="{FF2B5EF4-FFF2-40B4-BE49-F238E27FC236}">
                  <a16:creationId xmlns:a16="http://schemas.microsoft.com/office/drawing/2014/main" id="{EC800150-8E78-2F44-927D-3190028A581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10800000" flipV="1">
              <a:off x="2397911" y="5451676"/>
              <a:ext cx="908613" cy="493732"/>
            </a:xfrm>
            <a:prstGeom prst="bentConnector3">
              <a:avLst>
                <a:gd name="adj1" fmla="val 125159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2">
              <a:extLst>
                <a:ext uri="{FF2B5EF4-FFF2-40B4-BE49-F238E27FC236}">
                  <a16:creationId xmlns:a16="http://schemas.microsoft.com/office/drawing/2014/main" id="{74D54F05-F1A1-D845-85C0-BB3854830A1D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4316352" y="4574240"/>
              <a:ext cx="1445760" cy="654200"/>
            </a:xfrm>
            <a:prstGeom prst="bentConnector3">
              <a:avLst>
                <a:gd name="adj1" fmla="val 81223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2">
              <a:extLst>
                <a:ext uri="{FF2B5EF4-FFF2-40B4-BE49-F238E27FC236}">
                  <a16:creationId xmlns:a16="http://schemas.microsoft.com/office/drawing/2014/main" id="{9CCCD6CF-E5F4-D34B-BFD3-80BE6D153780}"/>
                </a:ext>
              </a:extLst>
            </p:cNvPr>
            <p:cNvCxnSpPr>
              <a:cxnSpLocks/>
              <a:stCxn id="3" idx="0"/>
              <a:endCxn id="41" idx="2"/>
            </p:cNvCxnSpPr>
            <p:nvPr/>
          </p:nvCxnSpPr>
          <p:spPr>
            <a:xfrm rot="5400000" flipH="1" flipV="1">
              <a:off x="5347451" y="4197341"/>
              <a:ext cx="1445760" cy="1407998"/>
            </a:xfrm>
            <a:prstGeom prst="bentConnector3">
              <a:avLst>
                <a:gd name="adj1" fmla="val 81223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92A7E4-7040-E042-BAE7-50E158453891}"/>
                </a:ext>
              </a:extLst>
            </p:cNvPr>
            <p:cNvSpPr/>
            <p:nvPr/>
          </p:nvSpPr>
          <p:spPr>
            <a:xfrm>
              <a:off x="464772" y="1461685"/>
              <a:ext cx="8137149" cy="505486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5B095E-D8FD-A948-B736-B56134E651EC}"/>
                </a:ext>
              </a:extLst>
            </p:cNvPr>
            <p:cNvSpPr txBox="1"/>
            <p:nvPr/>
          </p:nvSpPr>
          <p:spPr>
            <a:xfrm>
              <a:off x="402786" y="1438534"/>
              <a:ext cx="1740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SBOL v2.2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5635AE8-35EB-7946-AFF0-3C2CB25B690B}"/>
              </a:ext>
            </a:extLst>
          </p:cNvPr>
          <p:cNvSpPr/>
          <p:nvPr/>
        </p:nvSpPr>
        <p:spPr>
          <a:xfrm>
            <a:off x="546681" y="5624221"/>
            <a:ext cx="1538710" cy="64237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108478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 err="1"/>
              <a:t>ComponentDefinition</a:t>
            </a:r>
            <a:endParaRPr lang="en-US" b="1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21</a:t>
            </a:fld>
            <a:endParaRPr lang="en-US" sz="1400" b="1"/>
          </a:p>
        </p:txBody>
      </p:sp>
      <p:sp>
        <p:nvSpPr>
          <p:cNvPr id="3" name="Rectangle 2"/>
          <p:cNvSpPr/>
          <p:nvPr/>
        </p:nvSpPr>
        <p:spPr>
          <a:xfrm>
            <a:off x="2692400" y="1841500"/>
            <a:ext cx="3860800" cy="261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err="1">
                <a:solidFill>
                  <a:schemeClr val="tx1"/>
                </a:solidFill>
              </a:rPr>
              <a:t>ComponentDefinition</a:t>
            </a:r>
            <a:endParaRPr lang="en-US" b="1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identity: iGEM#I13504</a:t>
            </a:r>
          </a:p>
          <a:p>
            <a:r>
              <a:rPr lang="en-US" dirty="0">
                <a:solidFill>
                  <a:schemeClr val="tx1"/>
                </a:solidFill>
              </a:rPr>
              <a:t>name: “</a:t>
            </a:r>
            <a:r>
              <a:rPr lang="en-US" dirty="0" err="1">
                <a:solidFill>
                  <a:schemeClr val="tx1"/>
                </a:solidFill>
              </a:rPr>
              <a:t>iGEM</a:t>
            </a:r>
            <a:r>
              <a:rPr lang="en-US" dirty="0">
                <a:solidFill>
                  <a:schemeClr val="tx1"/>
                </a:solidFill>
              </a:rPr>
              <a:t> 2016 </a:t>
            </a:r>
            <a:r>
              <a:rPr lang="en-US" dirty="0" err="1">
                <a:solidFill>
                  <a:schemeClr val="tx1"/>
                </a:solidFill>
              </a:rPr>
              <a:t>interlab</a:t>
            </a:r>
            <a:r>
              <a:rPr lang="en-US" dirty="0">
                <a:solidFill>
                  <a:schemeClr val="tx1"/>
                </a:solidFill>
              </a:rPr>
              <a:t> reporter”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description: “GFP expression cassette used for 2016 </a:t>
            </a:r>
            <a:r>
              <a:rPr lang="en-US" dirty="0" err="1">
                <a:solidFill>
                  <a:schemeClr val="tx1"/>
                </a:solidFill>
              </a:rPr>
              <a:t>iGEM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interlab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biopax#DnaRegion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role: SO:0000804 (Engineered Region)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05200" y="3924300"/>
            <a:ext cx="2019300" cy="533400"/>
            <a:chOff x="3581400" y="5067300"/>
            <a:chExt cx="2019300" cy="533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581400" y="5422900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hord 12"/>
            <p:cNvSpPr/>
            <p:nvPr/>
          </p:nvSpPr>
          <p:spPr>
            <a:xfrm>
              <a:off x="3733800" y="5194300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>
              <a:off x="4337050" y="5295022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-Right-Up Arrow 15"/>
            <p:cNvSpPr/>
            <p:nvPr/>
          </p:nvSpPr>
          <p:spPr>
            <a:xfrm rot="10800000">
              <a:off x="5175250" y="5067300"/>
              <a:ext cx="311150" cy="330200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4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Component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22</a:t>
            </a:fld>
            <a:endParaRPr lang="en-US" sz="1400" b="1"/>
          </a:p>
        </p:txBody>
      </p:sp>
      <p:sp>
        <p:nvSpPr>
          <p:cNvPr id="3" name="Rectangle 2"/>
          <p:cNvSpPr/>
          <p:nvPr/>
        </p:nvSpPr>
        <p:spPr>
          <a:xfrm>
            <a:off x="2692400" y="1841500"/>
            <a:ext cx="3860800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 </a:t>
            </a:r>
            <a:r>
              <a:rPr lang="en-US" dirty="0">
                <a:solidFill>
                  <a:schemeClr val="tx1"/>
                </a:solidFill>
              </a:rPr>
              <a:t>iGEM#I13504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62349" y="2324100"/>
            <a:ext cx="2019300" cy="533400"/>
            <a:chOff x="3581400" y="5067300"/>
            <a:chExt cx="2019300" cy="533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581400" y="5422900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hord 12"/>
            <p:cNvSpPr/>
            <p:nvPr/>
          </p:nvSpPr>
          <p:spPr>
            <a:xfrm>
              <a:off x="3733800" y="5194300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>
              <a:off x="4337050" y="5295023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-Right-Up Arrow 15"/>
            <p:cNvSpPr/>
            <p:nvPr/>
          </p:nvSpPr>
          <p:spPr>
            <a:xfrm rot="10800000">
              <a:off x="5175250" y="5067300"/>
              <a:ext cx="311150" cy="330200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28600" y="3759197"/>
            <a:ext cx="8738394" cy="2797175"/>
            <a:chOff x="228600" y="3759197"/>
            <a:chExt cx="8738394" cy="2797175"/>
          </a:xfrm>
        </p:grpSpPr>
        <p:grpSp>
          <p:nvGrpSpPr>
            <p:cNvPr id="34" name="Group 33"/>
            <p:cNvGrpSpPr/>
            <p:nvPr/>
          </p:nvGrpSpPr>
          <p:grpSpPr>
            <a:xfrm>
              <a:off x="228600" y="4444998"/>
              <a:ext cx="2711452" cy="2111374"/>
              <a:chOff x="-146051" y="4432299"/>
              <a:chExt cx="2711452" cy="211137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-146051" y="4432299"/>
                <a:ext cx="2711452" cy="20605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u="sng" dirty="0" err="1">
                    <a:solidFill>
                      <a:schemeClr val="tx1"/>
                    </a:solidFill>
                  </a:rPr>
                  <a:t>ComponentDefinition</a:t>
                </a:r>
                <a:endParaRPr lang="en-US" b="1" u="sng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identity: iGEM#B0034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name: RBS (</a:t>
                </a:r>
                <a:r>
                  <a:rPr lang="en-US" dirty="0" err="1">
                    <a:solidFill>
                      <a:schemeClr val="tx1"/>
                    </a:solidFill>
                  </a:rPr>
                  <a:t>Elowitz</a:t>
                </a:r>
                <a:r>
                  <a:rPr lang="en-US" dirty="0">
                    <a:solidFill>
                      <a:schemeClr val="tx1"/>
                    </a:solidFill>
                  </a:rPr>
                  <a:t> 1999)</a:t>
                </a:r>
              </a:p>
              <a:p>
                <a:pPr marL="457200" indent="-457200"/>
                <a:r>
                  <a:rPr lang="en-US" dirty="0">
                    <a:solidFill>
                      <a:schemeClr val="tx1"/>
                    </a:solidFill>
                  </a:rPr>
                  <a:t>type: </a:t>
                </a:r>
                <a:r>
                  <a:rPr lang="en-US" dirty="0" err="1">
                    <a:solidFill>
                      <a:schemeClr val="tx1"/>
                    </a:solidFill>
                  </a:rPr>
                  <a:t>biopax#DnaRegion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dirty="0">
                    <a:solidFill>
                      <a:schemeClr val="tx1"/>
                    </a:solidFill>
                  </a:rPr>
                  <a:t>role: SO:0000139 (Ribosome Entry Site)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866773" y="6137273"/>
                <a:ext cx="758827" cy="406400"/>
                <a:chOff x="3581400" y="5257800"/>
                <a:chExt cx="758827" cy="4064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581400" y="5486400"/>
                  <a:ext cx="75882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Chord 30"/>
                <p:cNvSpPr/>
                <p:nvPr/>
              </p:nvSpPr>
              <p:spPr>
                <a:xfrm>
                  <a:off x="3733800" y="5257800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6319833" y="4444997"/>
              <a:ext cx="2647161" cy="2060575"/>
              <a:chOff x="-146052" y="4432299"/>
              <a:chExt cx="2647161" cy="2060575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-146052" y="4432299"/>
                <a:ext cx="2647161" cy="20605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u="sng" dirty="0" err="1">
                    <a:solidFill>
                      <a:schemeClr val="tx1"/>
                    </a:solidFill>
                  </a:rPr>
                  <a:t>ComponentDefinition</a:t>
                </a:r>
                <a:endParaRPr lang="en-US" b="1" u="sng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identity: iGEM#B0015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name: double terminator</a:t>
                </a:r>
              </a:p>
              <a:p>
                <a:pPr marL="457200" indent="-457200"/>
                <a:r>
                  <a:rPr lang="en-US" dirty="0">
                    <a:solidFill>
                      <a:schemeClr val="tx1"/>
                    </a:solidFill>
                  </a:rPr>
                  <a:t>type: </a:t>
                </a:r>
                <a:r>
                  <a:rPr lang="en-US" dirty="0" err="1">
                    <a:solidFill>
                      <a:schemeClr val="tx1"/>
                    </a:solidFill>
                  </a:rPr>
                  <a:t>biopax#DnaRegion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dirty="0">
                    <a:solidFill>
                      <a:schemeClr val="tx1"/>
                    </a:solidFill>
                  </a:rPr>
                  <a:t>role: SO:0000141 (Terminator)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910439" y="6099172"/>
                <a:ext cx="558800" cy="349250"/>
                <a:chOff x="3625066" y="5219699"/>
                <a:chExt cx="558800" cy="34925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625066" y="5568949"/>
                  <a:ext cx="558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Left-Right-Up Arrow 40"/>
                <p:cNvSpPr/>
                <p:nvPr/>
              </p:nvSpPr>
              <p:spPr>
                <a:xfrm rot="10800000">
                  <a:off x="3734599" y="5219699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259138" y="4444998"/>
              <a:ext cx="2727325" cy="2060575"/>
              <a:chOff x="3856034" y="4190998"/>
              <a:chExt cx="2727325" cy="206057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56034" y="4190998"/>
                <a:ext cx="2727325" cy="20605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u="sng" dirty="0" err="1">
                    <a:solidFill>
                      <a:schemeClr val="tx1"/>
                    </a:solidFill>
                  </a:rPr>
                  <a:t>ComponentDefinition</a:t>
                </a:r>
                <a:endParaRPr lang="en-US" b="1" u="sng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identity: iGEM#E0040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name: GFP</a:t>
                </a:r>
              </a:p>
              <a:p>
                <a:pPr marL="457200" indent="-457200"/>
                <a:r>
                  <a:rPr lang="en-US" dirty="0">
                    <a:solidFill>
                      <a:schemeClr val="tx1"/>
                    </a:solidFill>
                  </a:rPr>
                  <a:t>type: </a:t>
                </a:r>
                <a:r>
                  <a:rPr lang="en-US" dirty="0" err="1">
                    <a:solidFill>
                      <a:schemeClr val="tx1"/>
                    </a:solidFill>
                  </a:rPr>
                  <a:t>biopax#DnaRegion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dirty="0">
                    <a:solidFill>
                      <a:schemeClr val="tx1"/>
                    </a:solidFill>
                  </a:rPr>
                  <a:t>role: SO:0000316 (CDS)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692649" y="5967357"/>
                <a:ext cx="993775" cy="228600"/>
                <a:chOff x="7407276" y="5087884"/>
                <a:chExt cx="993775" cy="22860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407276" y="5205250"/>
                  <a:ext cx="99377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Pentagon 46"/>
                <p:cNvSpPr/>
                <p:nvPr/>
              </p:nvSpPr>
              <p:spPr>
                <a:xfrm>
                  <a:off x="7559676" y="5087884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7" name="Straight Arrow Connector 54"/>
            <p:cNvCxnSpPr>
              <a:stCxn id="24" idx="2"/>
              <a:endCxn id="36" idx="0"/>
            </p:cNvCxnSpPr>
            <p:nvPr/>
          </p:nvCxnSpPr>
          <p:spPr>
            <a:xfrm rot="16200000" flipH="1">
              <a:off x="6968134" y="3769716"/>
              <a:ext cx="660397" cy="69016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4"/>
            <p:cNvCxnSpPr>
              <a:stCxn id="25" idx="2"/>
              <a:endCxn id="43" idx="0"/>
            </p:cNvCxnSpPr>
            <p:nvPr/>
          </p:nvCxnSpPr>
          <p:spPr>
            <a:xfrm rot="16200000" flipH="1">
              <a:off x="4292601" y="4114798"/>
              <a:ext cx="66039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4"/>
            <p:cNvCxnSpPr>
              <a:stCxn id="23" idx="2"/>
              <a:endCxn id="26" idx="0"/>
            </p:cNvCxnSpPr>
            <p:nvPr/>
          </p:nvCxnSpPr>
          <p:spPr>
            <a:xfrm rot="5400000">
              <a:off x="1633539" y="3735387"/>
              <a:ext cx="660398" cy="75882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316157" y="3759197"/>
              <a:ext cx="9012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77305" y="3783209"/>
              <a:ext cx="9012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09645" y="3770407"/>
              <a:ext cx="9012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625600" y="2827635"/>
            <a:ext cx="6045200" cy="956965"/>
            <a:chOff x="1625600" y="2827635"/>
            <a:chExt cx="6045200" cy="956965"/>
          </a:xfrm>
        </p:grpSpPr>
        <p:sp>
          <p:nvSpPr>
            <p:cNvPr id="23" name="Rectangle 22"/>
            <p:cNvSpPr/>
            <p:nvPr/>
          </p:nvSpPr>
          <p:spPr>
            <a:xfrm>
              <a:off x="1625600" y="3378200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5700" y="3378200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05250" y="3378200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3" idx="2"/>
              <a:endCxn id="23" idx="0"/>
            </p:cNvCxnSpPr>
            <p:nvPr/>
          </p:nvCxnSpPr>
          <p:spPr>
            <a:xfrm rot="5400000">
              <a:off x="3222625" y="1978025"/>
              <a:ext cx="520700" cy="22796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4"/>
            <p:cNvCxnSpPr>
              <a:stCxn id="3" idx="2"/>
              <a:endCxn id="25" idx="0"/>
            </p:cNvCxnSpPr>
            <p:nvPr/>
          </p:nvCxnSpPr>
          <p:spPr>
            <a:xfrm rot="5400000">
              <a:off x="4362450" y="3117850"/>
              <a:ext cx="520700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4"/>
            <p:cNvCxnSpPr>
              <a:stCxn id="3" idx="2"/>
              <a:endCxn id="24" idx="0"/>
            </p:cNvCxnSpPr>
            <p:nvPr/>
          </p:nvCxnSpPr>
          <p:spPr>
            <a:xfrm rot="16200000" flipH="1">
              <a:off x="5527675" y="1952625"/>
              <a:ext cx="520700" cy="23304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607290" y="2827635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1">
                      <a:lumMod val="75000"/>
                    </a:schemeClr>
                  </a:solidFill>
                </a:rPr>
                <a:t>component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1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58530" y="2789534"/>
            <a:ext cx="6142824" cy="2200821"/>
            <a:chOff x="1558530" y="2789534"/>
            <a:chExt cx="6142824" cy="2200821"/>
          </a:xfrm>
        </p:grpSpPr>
        <p:cxnSp>
          <p:nvCxnSpPr>
            <p:cNvPr id="54" name="Straight Arrow Connector 54"/>
            <p:cNvCxnSpPr/>
            <p:nvPr/>
          </p:nvCxnSpPr>
          <p:spPr>
            <a:xfrm rot="16200000" flipH="1">
              <a:off x="2718540" y="3561850"/>
              <a:ext cx="1546277" cy="164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54"/>
            <p:cNvCxnSpPr/>
            <p:nvPr/>
          </p:nvCxnSpPr>
          <p:spPr>
            <a:xfrm rot="16200000" flipH="1">
              <a:off x="5029980" y="3574550"/>
              <a:ext cx="1546277" cy="164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558530" y="4331444"/>
              <a:ext cx="2763043" cy="658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SequenceConstraint</a:t>
              </a:r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restriction: </a:t>
              </a:r>
              <a:r>
                <a:rPr lang="en-US" dirty="0" err="1">
                  <a:solidFill>
                    <a:schemeClr val="tx1"/>
                  </a:solidFill>
                </a:rPr>
                <a:t>sbol#precedes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38311" y="4331444"/>
              <a:ext cx="2763043" cy="658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SequenceConstraint</a:t>
              </a:r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restriction: </a:t>
              </a:r>
              <a:r>
                <a:rPr lang="en-US" dirty="0" err="1">
                  <a:solidFill>
                    <a:schemeClr val="tx1"/>
                  </a:solidFill>
                </a:rPr>
                <a:t>sbol#precedes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4"/>
            <p:cNvCxnSpPr>
              <a:endCxn id="23" idx="3"/>
            </p:cNvCxnSpPr>
            <p:nvPr/>
          </p:nvCxnSpPr>
          <p:spPr>
            <a:xfrm rot="16200000" flipV="1">
              <a:off x="2812603" y="3829497"/>
              <a:ext cx="743842" cy="247648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4"/>
            <p:cNvCxnSpPr>
              <a:endCxn id="25" idx="1"/>
            </p:cNvCxnSpPr>
            <p:nvPr/>
          </p:nvCxnSpPr>
          <p:spPr>
            <a:xfrm rot="5400000" flipH="1" flipV="1">
              <a:off x="3421682" y="3841674"/>
              <a:ext cx="743841" cy="22329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54"/>
            <p:cNvCxnSpPr/>
            <p:nvPr/>
          </p:nvCxnSpPr>
          <p:spPr>
            <a:xfrm rot="16200000" flipV="1">
              <a:off x="5099194" y="3829497"/>
              <a:ext cx="743842" cy="247648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54"/>
            <p:cNvCxnSpPr/>
            <p:nvPr/>
          </p:nvCxnSpPr>
          <p:spPr>
            <a:xfrm rot="5400000" flipH="1" flipV="1">
              <a:off x="5771773" y="3841674"/>
              <a:ext cx="743841" cy="22329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925005" y="4066136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6">
                      <a:lumMod val="75000"/>
                    </a:schemeClr>
                  </a:solidFill>
                </a:rPr>
                <a:t>subject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29564" y="408032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6">
                      <a:lumMod val="75000"/>
                    </a:schemeClr>
                  </a:solidFill>
                </a:rPr>
                <a:t>object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12741" y="4066136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6">
                      <a:lumMod val="75000"/>
                    </a:schemeClr>
                  </a:solidFill>
                </a:rPr>
                <a:t>subject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41100" y="408032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6">
                      <a:lumMod val="75000"/>
                    </a:schemeClr>
                  </a:solidFill>
                </a:rPr>
                <a:t>object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91719" y="2802235"/>
              <a:ext cx="1665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sequenceConstraint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06005" y="2802235"/>
              <a:ext cx="1665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6">
                      <a:lumMod val="75000"/>
                    </a:schemeClr>
                  </a:solidFill>
                </a:rPr>
                <a:t>sequenceConstraint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 err="1"/>
              <a:t>SequenceConstraint</a:t>
            </a:r>
            <a:endParaRPr lang="en-US" b="1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23</a:t>
            </a:fld>
            <a:endParaRPr lang="en-US" sz="1400" b="1"/>
          </a:p>
        </p:txBody>
      </p:sp>
      <p:sp>
        <p:nvSpPr>
          <p:cNvPr id="3" name="Rectangle 2"/>
          <p:cNvSpPr/>
          <p:nvPr/>
        </p:nvSpPr>
        <p:spPr>
          <a:xfrm>
            <a:off x="2692400" y="1841500"/>
            <a:ext cx="3860800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 </a:t>
            </a:r>
            <a:r>
              <a:rPr lang="en-US" dirty="0">
                <a:solidFill>
                  <a:schemeClr val="tx1"/>
                </a:solidFill>
              </a:rPr>
              <a:t>iGEM#I13504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62349" y="2324100"/>
            <a:ext cx="2019300" cy="533400"/>
            <a:chOff x="3581400" y="5067300"/>
            <a:chExt cx="2019300" cy="533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581400" y="5422900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hord 12"/>
            <p:cNvSpPr/>
            <p:nvPr/>
          </p:nvSpPr>
          <p:spPr>
            <a:xfrm>
              <a:off x="3733800" y="5194300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>
              <a:off x="4337050" y="5295022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-Right-Up Arrow 15"/>
            <p:cNvSpPr/>
            <p:nvPr/>
          </p:nvSpPr>
          <p:spPr>
            <a:xfrm rot="10800000">
              <a:off x="5175250" y="5067300"/>
              <a:ext cx="311150" cy="330200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28600" y="5638996"/>
            <a:ext cx="2711452" cy="838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</a:t>
            </a:r>
            <a:r>
              <a:rPr lang="en-US" dirty="0">
                <a:solidFill>
                  <a:schemeClr val="tx1"/>
                </a:solidFill>
              </a:rPr>
              <a:t> iGEM#B0034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241424" y="6070793"/>
            <a:ext cx="758827" cy="406400"/>
            <a:chOff x="3581400" y="3984624"/>
            <a:chExt cx="758827" cy="406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581400" y="4213224"/>
              <a:ext cx="758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hord 30"/>
            <p:cNvSpPr/>
            <p:nvPr/>
          </p:nvSpPr>
          <p:spPr>
            <a:xfrm>
              <a:off x="3733800" y="3984624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319833" y="5638995"/>
            <a:ext cx="2647161" cy="838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</a:t>
            </a:r>
            <a:r>
              <a:rPr lang="en-US" dirty="0">
                <a:solidFill>
                  <a:schemeClr val="tx1"/>
                </a:solidFill>
              </a:rPr>
              <a:t> iGEM#B0015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376324" y="5994594"/>
            <a:ext cx="558800" cy="349250"/>
            <a:chOff x="3625066" y="3908426"/>
            <a:chExt cx="558800" cy="34925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625066" y="4257676"/>
              <a:ext cx="558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Left-Right-Up Arrow 40"/>
            <p:cNvSpPr/>
            <p:nvPr/>
          </p:nvSpPr>
          <p:spPr>
            <a:xfrm rot="10800000">
              <a:off x="3734599" y="3908426"/>
              <a:ext cx="311150" cy="330200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259138" y="5638996"/>
            <a:ext cx="2727325" cy="838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 </a:t>
            </a:r>
            <a:r>
              <a:rPr lang="en-US" dirty="0">
                <a:solidFill>
                  <a:schemeClr val="tx1"/>
                </a:solidFill>
              </a:rPr>
              <a:t>iGEM#E0040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095753" y="6171516"/>
            <a:ext cx="993775" cy="228600"/>
            <a:chOff x="7407276" y="3844046"/>
            <a:chExt cx="993775" cy="2286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407276" y="3971924"/>
              <a:ext cx="9937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Pentagon 46"/>
            <p:cNvSpPr/>
            <p:nvPr/>
          </p:nvSpPr>
          <p:spPr>
            <a:xfrm>
              <a:off x="7559676" y="3844046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4"/>
          <p:cNvCxnSpPr>
            <a:stCxn id="24" idx="3"/>
          </p:cNvCxnSpPr>
          <p:nvPr/>
        </p:nvCxnSpPr>
        <p:spPr>
          <a:xfrm>
            <a:off x="7670800" y="3581400"/>
            <a:ext cx="804912" cy="2057594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4"/>
          <p:cNvCxnSpPr>
            <a:stCxn id="25" idx="2"/>
            <a:endCxn id="43" idx="0"/>
          </p:cNvCxnSpPr>
          <p:nvPr/>
        </p:nvCxnSpPr>
        <p:spPr>
          <a:xfrm rot="16200000" flipH="1">
            <a:off x="3695602" y="4711797"/>
            <a:ext cx="185439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4"/>
          <p:cNvCxnSpPr>
            <a:stCxn id="23" idx="1"/>
          </p:cNvCxnSpPr>
          <p:nvPr/>
        </p:nvCxnSpPr>
        <p:spPr>
          <a:xfrm rot="10800000" flipV="1">
            <a:off x="800476" y="3581400"/>
            <a:ext cx="825125" cy="2057594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5944" y="355228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7305" y="378320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28378" y="356309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25600" y="337820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35700" y="337820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5250" y="337820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3" idx="2"/>
            <a:endCxn id="23" idx="0"/>
          </p:cNvCxnSpPr>
          <p:nvPr/>
        </p:nvCxnSpPr>
        <p:spPr>
          <a:xfrm rot="5400000">
            <a:off x="3222625" y="1978025"/>
            <a:ext cx="520700" cy="22796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4"/>
          <p:cNvCxnSpPr>
            <a:stCxn id="3" idx="2"/>
            <a:endCxn id="25" idx="0"/>
          </p:cNvCxnSpPr>
          <p:nvPr/>
        </p:nvCxnSpPr>
        <p:spPr>
          <a:xfrm rot="5400000">
            <a:off x="4362450" y="3117850"/>
            <a:ext cx="52070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4"/>
          <p:cNvCxnSpPr>
            <a:stCxn id="3" idx="2"/>
            <a:endCxn id="24" idx="0"/>
          </p:cNvCxnSpPr>
          <p:nvPr/>
        </p:nvCxnSpPr>
        <p:spPr>
          <a:xfrm rot="16200000" flipH="1">
            <a:off x="5527675" y="1952625"/>
            <a:ext cx="520700" cy="23304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07290" y="282763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component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Sequence, </a:t>
            </a:r>
            <a:r>
              <a:rPr lang="en-US" b="1" dirty="0" err="1"/>
              <a:t>SequenceAnnotation</a:t>
            </a:r>
            <a:endParaRPr lang="en-US" b="1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24</a:t>
            </a:fld>
            <a:endParaRPr lang="en-US" sz="1400" b="1"/>
          </a:p>
        </p:txBody>
      </p:sp>
      <p:sp>
        <p:nvSpPr>
          <p:cNvPr id="3" name="Rectangle 2"/>
          <p:cNvSpPr/>
          <p:nvPr/>
        </p:nvSpPr>
        <p:spPr>
          <a:xfrm>
            <a:off x="2692400" y="1841500"/>
            <a:ext cx="3860800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 </a:t>
            </a:r>
            <a:r>
              <a:rPr lang="en-US" dirty="0">
                <a:solidFill>
                  <a:schemeClr val="tx1"/>
                </a:solidFill>
              </a:rPr>
              <a:t>iGEM#I13504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62349" y="2324100"/>
            <a:ext cx="2019300" cy="533400"/>
            <a:chOff x="3581400" y="5067300"/>
            <a:chExt cx="2019300" cy="533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581400" y="5422900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hord 12"/>
            <p:cNvSpPr/>
            <p:nvPr/>
          </p:nvSpPr>
          <p:spPr>
            <a:xfrm>
              <a:off x="3733800" y="5194300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>
              <a:off x="4337050" y="5305532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-Right-Up Arrow 15"/>
            <p:cNvSpPr/>
            <p:nvPr/>
          </p:nvSpPr>
          <p:spPr>
            <a:xfrm rot="10800000">
              <a:off x="5175250" y="5067300"/>
              <a:ext cx="311150" cy="330200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61892" y="4222354"/>
            <a:ext cx="2647161" cy="838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</a:t>
            </a:r>
            <a:r>
              <a:rPr lang="en-US" dirty="0">
                <a:solidFill>
                  <a:schemeClr val="tx1"/>
                </a:solidFill>
              </a:rPr>
              <a:t> iGEM#B0015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376324" y="4576466"/>
            <a:ext cx="558800" cy="349250"/>
            <a:chOff x="3625066" y="3908426"/>
            <a:chExt cx="558800" cy="34925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625066" y="4257676"/>
              <a:ext cx="558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Left-Right-Up Arrow 40"/>
            <p:cNvSpPr/>
            <p:nvPr/>
          </p:nvSpPr>
          <p:spPr>
            <a:xfrm rot="10800000">
              <a:off x="3734599" y="3908426"/>
              <a:ext cx="311150" cy="330200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4"/>
          <p:cNvCxnSpPr>
            <a:stCxn id="24" idx="3"/>
          </p:cNvCxnSpPr>
          <p:nvPr/>
        </p:nvCxnSpPr>
        <p:spPr>
          <a:xfrm>
            <a:off x="7670800" y="3581400"/>
            <a:ext cx="858787" cy="634605"/>
          </a:xfrm>
          <a:prstGeom prst="bentConnector3">
            <a:avLst>
              <a:gd name="adj1" fmla="val 10028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628378" y="356309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35700" y="337820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4"/>
          <p:cNvCxnSpPr>
            <a:stCxn id="3" idx="2"/>
            <a:endCxn id="24" idx="0"/>
          </p:cNvCxnSpPr>
          <p:nvPr/>
        </p:nvCxnSpPr>
        <p:spPr>
          <a:xfrm rot="16200000" flipH="1">
            <a:off x="5527675" y="1952625"/>
            <a:ext cx="520700" cy="23304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07290" y="282763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203951" y="5043936"/>
            <a:ext cx="2763043" cy="1448939"/>
            <a:chOff x="6203951" y="5043936"/>
            <a:chExt cx="2763043" cy="1448939"/>
          </a:xfrm>
        </p:grpSpPr>
        <p:sp>
          <p:nvSpPr>
            <p:cNvPr id="54" name="Rectangle 53"/>
            <p:cNvSpPr/>
            <p:nvPr/>
          </p:nvSpPr>
          <p:spPr>
            <a:xfrm>
              <a:off x="6203951" y="5570441"/>
              <a:ext cx="2763043" cy="9224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Sequence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encoding: </a:t>
              </a:r>
              <a:r>
                <a:rPr lang="en-US" dirty="0" err="1">
                  <a:solidFill>
                    <a:schemeClr val="tx1"/>
                  </a:solidFill>
                </a:rPr>
                <a:t>iupac#naseq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elements: </a:t>
              </a:r>
              <a:r>
                <a:rPr lang="en-US" dirty="0" err="1">
                  <a:solidFill>
                    <a:schemeClr val="tx1"/>
                  </a:solidFill>
                </a:rPr>
                <a:t>ccaggcatca</a:t>
              </a:r>
              <a:r>
                <a:rPr lang="en-US" dirty="0">
                  <a:solidFill>
                    <a:schemeClr val="tx1"/>
                  </a:solidFill>
                </a:rPr>
                <a:t>…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54"/>
            <p:cNvCxnSpPr>
              <a:stCxn id="36" idx="2"/>
              <a:endCxn id="54" idx="0"/>
            </p:cNvCxnSpPr>
            <p:nvPr/>
          </p:nvCxnSpPr>
          <p:spPr>
            <a:xfrm>
              <a:off x="7585473" y="5060552"/>
              <a:ext cx="0" cy="50988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579123" y="5043936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sequence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13905" y="2304930"/>
            <a:ext cx="2763043" cy="2130423"/>
            <a:chOff x="5137151" y="4559848"/>
            <a:chExt cx="2763043" cy="2130423"/>
          </a:xfrm>
        </p:grpSpPr>
        <p:sp>
          <p:nvSpPr>
            <p:cNvPr id="70" name="Rectangle 69"/>
            <p:cNvSpPr/>
            <p:nvPr/>
          </p:nvSpPr>
          <p:spPr>
            <a:xfrm>
              <a:off x="5137151" y="5767837"/>
              <a:ext cx="2763043" cy="9224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Sequence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encoding: </a:t>
              </a:r>
              <a:r>
                <a:rPr lang="en-US" dirty="0" err="1">
                  <a:solidFill>
                    <a:schemeClr val="tx1"/>
                  </a:solidFill>
                </a:rPr>
                <a:t>iupac#naseq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elements: </a:t>
              </a:r>
              <a:r>
                <a:rPr lang="en-US" dirty="0" err="1">
                  <a:solidFill>
                    <a:schemeClr val="tx1"/>
                  </a:solidFill>
                </a:rPr>
                <a:t>aaagagga</a:t>
              </a:r>
              <a:r>
                <a:rPr lang="en-US" dirty="0">
                  <a:solidFill>
                    <a:schemeClr val="tx1"/>
                  </a:solidFill>
                </a:rPr>
                <a:t>…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54"/>
            <p:cNvCxnSpPr>
              <a:stCxn id="3" idx="1"/>
              <a:endCxn id="70" idx="0"/>
            </p:cNvCxnSpPr>
            <p:nvPr/>
          </p:nvCxnSpPr>
          <p:spPr>
            <a:xfrm rot="10800000" flipV="1">
              <a:off x="6518674" y="4604417"/>
              <a:ext cx="1196973" cy="1163419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512321" y="4559848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sequence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488619" y="2840335"/>
            <a:ext cx="3747081" cy="2953353"/>
            <a:chOff x="2488619" y="2840335"/>
            <a:chExt cx="3747081" cy="2953353"/>
          </a:xfrm>
        </p:grpSpPr>
        <p:sp>
          <p:nvSpPr>
            <p:cNvPr id="77" name="Rectangle 76"/>
            <p:cNvSpPr/>
            <p:nvPr/>
          </p:nvSpPr>
          <p:spPr>
            <a:xfrm>
              <a:off x="3460749" y="3974136"/>
              <a:ext cx="2311400" cy="3459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SequenceAnnotation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54"/>
            <p:cNvCxnSpPr>
              <a:endCxn id="77" idx="0"/>
            </p:cNvCxnSpPr>
            <p:nvPr/>
          </p:nvCxnSpPr>
          <p:spPr>
            <a:xfrm rot="16200000" flipH="1">
              <a:off x="3834478" y="3192164"/>
              <a:ext cx="1091235" cy="4727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488619" y="2840335"/>
              <a:ext cx="173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sequenceAnnotation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80" name="Straight Arrow Connector 54"/>
            <p:cNvCxnSpPr>
              <a:stCxn id="77" idx="3"/>
              <a:endCxn id="24" idx="1"/>
            </p:cNvCxnSpPr>
            <p:nvPr/>
          </p:nvCxnSpPr>
          <p:spPr>
            <a:xfrm flipV="1">
              <a:off x="5772149" y="3581400"/>
              <a:ext cx="463551" cy="56571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036772" y="3745298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6">
                      <a:lumMod val="75000"/>
                    </a:schemeClr>
                  </a:solidFill>
                </a:rPr>
                <a:t>component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12927" y="4308276"/>
              <a:ext cx="7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location</a:t>
              </a:r>
            </a:p>
          </p:txBody>
        </p:sp>
        <p:cxnSp>
          <p:nvCxnSpPr>
            <p:cNvPr id="90" name="Straight Arrow Connector 54"/>
            <p:cNvCxnSpPr>
              <a:stCxn id="77" idx="2"/>
              <a:endCxn id="92" idx="0"/>
            </p:cNvCxnSpPr>
            <p:nvPr/>
          </p:nvCxnSpPr>
          <p:spPr>
            <a:xfrm rot="5400000">
              <a:off x="4339980" y="4594784"/>
              <a:ext cx="551155" cy="178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057649" y="4871254"/>
              <a:ext cx="1114032" cy="9224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Range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start: 746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end: 875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554775" y="3429000"/>
            <a:ext cx="2588969" cy="3378685"/>
            <a:chOff x="3460749" y="2669003"/>
            <a:chExt cx="2588969" cy="3378685"/>
          </a:xfrm>
        </p:grpSpPr>
        <p:sp>
          <p:nvSpPr>
            <p:cNvPr id="100" name="Rectangle 99"/>
            <p:cNvSpPr/>
            <p:nvPr/>
          </p:nvSpPr>
          <p:spPr>
            <a:xfrm>
              <a:off x="3460749" y="3872536"/>
              <a:ext cx="2311400" cy="8543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SequenceAnnotation</a:t>
              </a:r>
              <a:endParaRPr lang="en-US" b="1" dirty="0">
                <a:solidFill>
                  <a:schemeClr val="tx1"/>
                </a:solidFill>
              </a:endParaRPr>
            </a:p>
            <a:p>
              <a:pPr marL="457200" indent="-457200"/>
              <a:r>
                <a:rPr lang="en-US" dirty="0">
                  <a:solidFill>
                    <a:schemeClr val="tx1"/>
                  </a:solidFill>
                </a:rPr>
                <a:t>role: SO:0001953 (Assembly Scar)</a:t>
              </a:r>
            </a:p>
          </p:txBody>
        </p:sp>
        <p:cxnSp>
          <p:nvCxnSpPr>
            <p:cNvPr id="101" name="Straight Arrow Connector 54"/>
            <p:cNvCxnSpPr/>
            <p:nvPr/>
          </p:nvCxnSpPr>
          <p:spPr>
            <a:xfrm rot="5400000">
              <a:off x="5008510" y="2832175"/>
              <a:ext cx="1204379" cy="878036"/>
            </a:xfrm>
            <a:prstGeom prst="bentConnector3">
              <a:avLst>
                <a:gd name="adj1" fmla="val -615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12927" y="4740076"/>
              <a:ext cx="7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location</a:t>
              </a:r>
            </a:p>
          </p:txBody>
        </p:sp>
        <p:cxnSp>
          <p:nvCxnSpPr>
            <p:cNvPr id="106" name="Straight Arrow Connector 54"/>
            <p:cNvCxnSpPr/>
            <p:nvPr/>
          </p:nvCxnSpPr>
          <p:spPr>
            <a:xfrm rot="5400000">
              <a:off x="4428010" y="4936816"/>
              <a:ext cx="373358" cy="352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4057649" y="5125254"/>
              <a:ext cx="1114032" cy="9224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Range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start: 738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end: 745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Reusing Components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25</a:t>
            </a:fld>
            <a:endParaRPr lang="en-US" sz="1400" b="1"/>
          </a:p>
        </p:txBody>
      </p:sp>
      <p:grpSp>
        <p:nvGrpSpPr>
          <p:cNvPr id="5" name="Group 4"/>
          <p:cNvGrpSpPr/>
          <p:nvPr/>
        </p:nvGrpSpPr>
        <p:grpSpPr>
          <a:xfrm>
            <a:off x="2637725" y="4923546"/>
            <a:ext cx="3860800" cy="1016000"/>
            <a:chOff x="2692400" y="1841500"/>
            <a:chExt cx="3860800" cy="1016000"/>
          </a:xfrm>
        </p:grpSpPr>
        <p:sp>
          <p:nvSpPr>
            <p:cNvPr id="3" name="Rectangle 2"/>
            <p:cNvSpPr/>
            <p:nvPr/>
          </p:nvSpPr>
          <p:spPr>
            <a:xfrm>
              <a:off x="2692400" y="1841500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41730" y="4923546"/>
            <a:ext cx="2040182" cy="1016000"/>
            <a:chOff x="-1087682" y="3729037"/>
            <a:chExt cx="2040182" cy="1016000"/>
          </a:xfrm>
        </p:grpSpPr>
        <p:sp>
          <p:nvSpPr>
            <p:cNvPr id="20" name="Rectangle 19"/>
            <p:cNvSpPr/>
            <p:nvPr/>
          </p:nvSpPr>
          <p:spPr>
            <a:xfrm>
              <a:off x="-1087682" y="3729037"/>
              <a:ext cx="2040182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iGEM#J23101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7" name="Bent Arrow 6"/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854339" y="4923546"/>
            <a:ext cx="2040182" cy="1016000"/>
            <a:chOff x="-1316282" y="3729037"/>
            <a:chExt cx="2040182" cy="1016000"/>
          </a:xfrm>
        </p:grpSpPr>
        <p:sp>
          <p:nvSpPr>
            <p:cNvPr id="27" name="Rectangle 26"/>
            <p:cNvSpPr/>
            <p:nvPr/>
          </p:nvSpPr>
          <p:spPr>
            <a:xfrm>
              <a:off x="-1316282" y="3729037"/>
              <a:ext cx="2040182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iGEM#J23106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29" name="Bent Arrow 28"/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/>
          <p:cNvGrpSpPr/>
          <p:nvPr/>
        </p:nvGrpSpPr>
        <p:grpSpPr>
          <a:xfrm>
            <a:off x="405348" y="1420216"/>
            <a:ext cx="4287739" cy="3503330"/>
            <a:chOff x="405348" y="1420216"/>
            <a:chExt cx="4287739" cy="3503330"/>
          </a:xfrm>
        </p:grpSpPr>
        <p:sp>
          <p:nvSpPr>
            <p:cNvPr id="64" name="TextBox 63"/>
            <p:cNvSpPr txBox="1"/>
            <p:nvPr/>
          </p:nvSpPr>
          <p:spPr>
            <a:xfrm>
              <a:off x="3791878" y="4130287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34485" y="1420216"/>
              <a:ext cx="3860800" cy="1016000"/>
              <a:chOff x="497985" y="1420216"/>
              <a:chExt cx="3860800" cy="1016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97985" y="1420216"/>
                <a:ext cx="38608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iGEM#interlab16device1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1193800" y="1879797"/>
                <a:ext cx="2434734" cy="556419"/>
                <a:chOff x="952500" y="1879797"/>
                <a:chExt cx="2434734" cy="556419"/>
              </a:xfrm>
            </p:grpSpPr>
            <p:sp>
              <p:nvSpPr>
                <p:cNvPr id="35" name="Chord 34"/>
                <p:cNvSpPr/>
                <p:nvPr/>
              </p:nvSpPr>
              <p:spPr>
                <a:xfrm>
                  <a:off x="1520334" y="2029816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Left-Right-Up Arrow 36"/>
                <p:cNvSpPr/>
                <p:nvPr/>
              </p:nvSpPr>
              <p:spPr>
                <a:xfrm rot="10800000">
                  <a:off x="2961784" y="1902816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Bent Arrow 44"/>
                <p:cNvSpPr/>
                <p:nvPr/>
              </p:nvSpPr>
              <p:spPr>
                <a:xfrm>
                  <a:off x="1054953" y="1879797"/>
                  <a:ext cx="368300" cy="376237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52500" y="2258416"/>
                  <a:ext cx="24347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Pentagon 35"/>
                <p:cNvSpPr/>
                <p:nvPr/>
              </p:nvSpPr>
              <p:spPr>
                <a:xfrm>
                  <a:off x="2123584" y="2141051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3102406" y="3751126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8139" y="3751126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54"/>
            <p:cNvCxnSpPr>
              <a:stCxn id="58" idx="2"/>
            </p:cNvCxnSpPr>
            <p:nvPr/>
          </p:nvCxnSpPr>
          <p:spPr>
            <a:xfrm rot="16200000" flipH="1">
              <a:off x="3722130" y="4255352"/>
              <a:ext cx="766020" cy="5703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54"/>
            <p:cNvCxnSpPr>
              <a:stCxn id="60" idx="2"/>
              <a:endCxn id="20" idx="0"/>
            </p:cNvCxnSpPr>
            <p:nvPr/>
          </p:nvCxnSpPr>
          <p:spPr>
            <a:xfrm rot="16200000" flipH="1">
              <a:off x="820745" y="4482470"/>
              <a:ext cx="766020" cy="11613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108009" y="4129670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  <p:cxnSp>
          <p:nvCxnSpPr>
            <p:cNvPr id="85" name="Straight Arrow Connector 54"/>
            <p:cNvCxnSpPr>
              <a:stCxn id="32" idx="2"/>
              <a:endCxn id="60" idx="0"/>
            </p:cNvCxnSpPr>
            <p:nvPr/>
          </p:nvCxnSpPr>
          <p:spPr>
            <a:xfrm rot="5400000">
              <a:off x="1097832" y="2484073"/>
              <a:ext cx="1314910" cy="1219196"/>
            </a:xfrm>
            <a:prstGeom prst="bentConnector3">
              <a:avLst>
                <a:gd name="adj1" fmla="val 18127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54"/>
            <p:cNvCxnSpPr>
              <a:stCxn id="32" idx="2"/>
              <a:endCxn id="58" idx="0"/>
            </p:cNvCxnSpPr>
            <p:nvPr/>
          </p:nvCxnSpPr>
          <p:spPr>
            <a:xfrm rot="16200000" flipH="1">
              <a:off x="2434965" y="2366135"/>
              <a:ext cx="1314910" cy="1455071"/>
            </a:xfrm>
            <a:prstGeom prst="bentConnector3">
              <a:avLst>
                <a:gd name="adj1" fmla="val 18127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54"/>
            <p:cNvCxnSpPr>
              <a:stCxn id="59" idx="1"/>
            </p:cNvCxnSpPr>
            <p:nvPr/>
          </p:nvCxnSpPr>
          <p:spPr>
            <a:xfrm rot="10800000" flipV="1">
              <a:off x="1519913" y="3203052"/>
              <a:ext cx="248673" cy="54807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487495" y="3380801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6">
                      <a:lumMod val="75000"/>
                    </a:schemeClr>
                  </a:solidFill>
                </a:rPr>
                <a:t>subject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13894" y="3381421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6">
                      <a:lumMod val="75000"/>
                    </a:schemeClr>
                  </a:solidFill>
                </a:rPr>
                <a:t>object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02" name="Straight Arrow Connector 54"/>
            <p:cNvCxnSpPr>
              <a:stCxn id="59" idx="3"/>
            </p:cNvCxnSpPr>
            <p:nvPr/>
          </p:nvCxnSpPr>
          <p:spPr>
            <a:xfrm>
              <a:off x="3302602" y="3203053"/>
              <a:ext cx="205072" cy="54807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1768585" y="2999852"/>
              <a:ext cx="1534017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SC: </a:t>
              </a:r>
              <a:r>
                <a:rPr lang="en-US" dirty="0">
                  <a:solidFill>
                    <a:schemeClr val="tx1"/>
                  </a:solidFill>
                </a:rPr>
                <a:t>precedes 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30033" y="2395135"/>
              <a:ext cx="1040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component</a:t>
              </a:r>
            </a:p>
          </p:txBody>
        </p:sp>
        <p:cxnSp>
          <p:nvCxnSpPr>
            <p:cNvPr id="111" name="Straight Arrow Connector 54"/>
            <p:cNvCxnSpPr/>
            <p:nvPr/>
          </p:nvCxnSpPr>
          <p:spPr>
            <a:xfrm>
              <a:off x="2002935" y="2454494"/>
              <a:ext cx="6590" cy="54536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405348" y="2381744"/>
              <a:ext cx="1665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sequenceConstraint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644539" y="1420216"/>
            <a:ext cx="4258802" cy="3503331"/>
            <a:chOff x="4644539" y="1420216"/>
            <a:chExt cx="4258802" cy="3503331"/>
          </a:xfrm>
        </p:grpSpPr>
        <p:cxnSp>
          <p:nvCxnSpPr>
            <p:cNvPr id="12" name="Straight Arrow Connector 54"/>
            <p:cNvCxnSpPr>
              <a:stCxn id="17" idx="2"/>
              <a:endCxn id="27" idx="0"/>
            </p:cNvCxnSpPr>
            <p:nvPr/>
          </p:nvCxnSpPr>
          <p:spPr>
            <a:xfrm rot="5400000">
              <a:off x="7576017" y="4455940"/>
              <a:ext cx="766020" cy="16919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002132" y="4157525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26073" y="3751126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913068" y="1420216"/>
              <a:ext cx="3860800" cy="1016000"/>
              <a:chOff x="497985" y="1420216"/>
              <a:chExt cx="3860800" cy="1016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97985" y="1420216"/>
                <a:ext cx="38608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iGEM#interlab16device2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1193800" y="1879797"/>
                <a:ext cx="2434734" cy="556419"/>
                <a:chOff x="952500" y="1879797"/>
                <a:chExt cx="2434734" cy="556419"/>
              </a:xfrm>
            </p:grpSpPr>
            <p:sp>
              <p:nvSpPr>
                <p:cNvPr id="52" name="Chord 51"/>
                <p:cNvSpPr/>
                <p:nvPr/>
              </p:nvSpPr>
              <p:spPr>
                <a:xfrm>
                  <a:off x="1520334" y="2029816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Left-Right-Up Arrow 53"/>
                <p:cNvSpPr/>
                <p:nvPr/>
              </p:nvSpPr>
              <p:spPr>
                <a:xfrm rot="10800000">
                  <a:off x="2961784" y="1902816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Bent Arrow 54"/>
                <p:cNvSpPr/>
                <p:nvPr/>
              </p:nvSpPr>
              <p:spPr>
                <a:xfrm>
                  <a:off x="1054953" y="1879797"/>
                  <a:ext cx="368300" cy="376237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952500" y="2258416"/>
                  <a:ext cx="24347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Pentagon 52"/>
                <p:cNvSpPr/>
                <p:nvPr/>
              </p:nvSpPr>
              <p:spPr>
                <a:xfrm>
                  <a:off x="2123584" y="2141051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0" name="Rectangle 69"/>
            <p:cNvSpPr/>
            <p:nvPr/>
          </p:nvSpPr>
          <p:spPr>
            <a:xfrm>
              <a:off x="4644539" y="3751126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54"/>
            <p:cNvCxnSpPr>
              <a:stCxn id="70" idx="2"/>
            </p:cNvCxnSpPr>
            <p:nvPr/>
          </p:nvCxnSpPr>
          <p:spPr>
            <a:xfrm rot="5400000">
              <a:off x="4680963" y="4234912"/>
              <a:ext cx="758512" cy="6037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351042" y="4119986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  <p:cxnSp>
          <p:nvCxnSpPr>
            <p:cNvPr id="78" name="Straight Arrow Connector 54"/>
            <p:cNvCxnSpPr>
              <a:stCxn id="50" idx="2"/>
              <a:endCxn id="17" idx="0"/>
            </p:cNvCxnSpPr>
            <p:nvPr/>
          </p:nvCxnSpPr>
          <p:spPr>
            <a:xfrm rot="16200000" flipH="1">
              <a:off x="6786090" y="2493593"/>
              <a:ext cx="1314910" cy="1200155"/>
            </a:xfrm>
            <a:prstGeom prst="bentConnector3">
              <a:avLst>
                <a:gd name="adj1" fmla="val 20059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806103" y="2381744"/>
              <a:ext cx="1040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component</a:t>
              </a:r>
            </a:p>
          </p:txBody>
        </p:sp>
        <p:cxnSp>
          <p:nvCxnSpPr>
            <p:cNvPr id="86" name="Straight Arrow Connector 54"/>
            <p:cNvCxnSpPr>
              <a:stCxn id="50" idx="2"/>
              <a:endCxn id="70" idx="0"/>
            </p:cNvCxnSpPr>
            <p:nvPr/>
          </p:nvCxnSpPr>
          <p:spPr>
            <a:xfrm rot="5400000">
              <a:off x="5445324" y="2352982"/>
              <a:ext cx="1314910" cy="1481379"/>
            </a:xfrm>
            <a:prstGeom prst="bentConnector3">
              <a:avLst>
                <a:gd name="adj1" fmla="val 20059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54"/>
            <p:cNvCxnSpPr/>
            <p:nvPr/>
          </p:nvCxnSpPr>
          <p:spPr>
            <a:xfrm rot="10800000" flipV="1">
              <a:off x="5701079" y="3190144"/>
              <a:ext cx="248673" cy="54807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668661" y="3393293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object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18860" y="3393913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6">
                      <a:lumMod val="75000"/>
                    </a:schemeClr>
                  </a:solidFill>
                </a:rPr>
                <a:t>subject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08" name="Straight Arrow Connector 54"/>
            <p:cNvCxnSpPr/>
            <p:nvPr/>
          </p:nvCxnSpPr>
          <p:spPr>
            <a:xfrm>
              <a:off x="7483768" y="3190145"/>
              <a:ext cx="205072" cy="54807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935843" y="3011065"/>
              <a:ext cx="1534017" cy="406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SC: </a:t>
              </a:r>
              <a:r>
                <a:rPr lang="en-US" dirty="0">
                  <a:solidFill>
                    <a:schemeClr val="tx1"/>
                  </a:solidFill>
                </a:rPr>
                <a:t>precedes </a:t>
              </a:r>
            </a:p>
          </p:txBody>
        </p:sp>
        <p:cxnSp>
          <p:nvCxnSpPr>
            <p:cNvPr id="114" name="Straight Arrow Connector 54"/>
            <p:cNvCxnSpPr/>
            <p:nvPr/>
          </p:nvCxnSpPr>
          <p:spPr>
            <a:xfrm>
              <a:off x="6460706" y="2467796"/>
              <a:ext cx="6590" cy="54536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4863119" y="2395046"/>
              <a:ext cx="1665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sequenceConstraint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76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Collection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26</a:t>
            </a:fld>
            <a:endParaRPr lang="en-US" sz="1400" b="1"/>
          </a:p>
        </p:txBody>
      </p:sp>
      <p:grpSp>
        <p:nvGrpSpPr>
          <p:cNvPr id="5" name="Group 4"/>
          <p:cNvGrpSpPr/>
          <p:nvPr/>
        </p:nvGrpSpPr>
        <p:grpSpPr>
          <a:xfrm>
            <a:off x="4813299" y="1849437"/>
            <a:ext cx="3860800" cy="889000"/>
            <a:chOff x="434485" y="1420216"/>
            <a:chExt cx="3860800" cy="889000"/>
          </a:xfrm>
        </p:grpSpPr>
        <p:sp>
          <p:nvSpPr>
            <p:cNvPr id="14" name="Rectangle 13"/>
            <p:cNvSpPr/>
            <p:nvPr/>
          </p:nvSpPr>
          <p:spPr>
            <a:xfrm>
              <a:off x="434485" y="1420216"/>
              <a:ext cx="3860800" cy="85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iGEM#interlab16device1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Chord 16"/>
            <p:cNvSpPr/>
            <p:nvPr/>
          </p:nvSpPr>
          <p:spPr>
            <a:xfrm>
              <a:off x="1698134" y="1902816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-Right-Up Arrow 19"/>
            <p:cNvSpPr/>
            <p:nvPr/>
          </p:nvSpPr>
          <p:spPr>
            <a:xfrm rot="10800000">
              <a:off x="3139584" y="1775816"/>
              <a:ext cx="311150" cy="330200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 Arrow 20"/>
            <p:cNvSpPr/>
            <p:nvPr/>
          </p:nvSpPr>
          <p:spPr>
            <a:xfrm>
              <a:off x="1232753" y="1752797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130300" y="2131416"/>
              <a:ext cx="24347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Pentagon 18"/>
            <p:cNvSpPr/>
            <p:nvPr/>
          </p:nvSpPr>
          <p:spPr>
            <a:xfrm>
              <a:off x="2301384" y="2003536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13299" y="2816026"/>
            <a:ext cx="3860800" cy="889000"/>
            <a:chOff x="434485" y="1420216"/>
            <a:chExt cx="3860800" cy="889000"/>
          </a:xfrm>
        </p:grpSpPr>
        <p:sp>
          <p:nvSpPr>
            <p:cNvPr id="52" name="Rectangle 51"/>
            <p:cNvSpPr/>
            <p:nvPr/>
          </p:nvSpPr>
          <p:spPr>
            <a:xfrm>
              <a:off x="434485" y="1420216"/>
              <a:ext cx="3860800" cy="85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iGEM#interlab16device2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Chord 52"/>
            <p:cNvSpPr/>
            <p:nvPr/>
          </p:nvSpPr>
          <p:spPr>
            <a:xfrm>
              <a:off x="1698134" y="1902816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Left-Right-Up Arrow 54"/>
            <p:cNvSpPr/>
            <p:nvPr/>
          </p:nvSpPr>
          <p:spPr>
            <a:xfrm rot="10800000">
              <a:off x="3139584" y="1775816"/>
              <a:ext cx="311150" cy="330200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ent Arrow 55"/>
            <p:cNvSpPr/>
            <p:nvPr/>
          </p:nvSpPr>
          <p:spPr>
            <a:xfrm>
              <a:off x="1232753" y="1752797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130300" y="2131416"/>
              <a:ext cx="24347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entagon 53"/>
            <p:cNvSpPr/>
            <p:nvPr/>
          </p:nvSpPr>
          <p:spPr>
            <a:xfrm>
              <a:off x="2301384" y="2014046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813299" y="3782615"/>
            <a:ext cx="3860800" cy="889000"/>
            <a:chOff x="434485" y="1420216"/>
            <a:chExt cx="3860800" cy="889000"/>
          </a:xfrm>
        </p:grpSpPr>
        <p:sp>
          <p:nvSpPr>
            <p:cNvPr id="59" name="Rectangle 58"/>
            <p:cNvSpPr/>
            <p:nvPr/>
          </p:nvSpPr>
          <p:spPr>
            <a:xfrm>
              <a:off x="434485" y="1420216"/>
              <a:ext cx="3860800" cy="85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iGEM#interlab16device3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Chord 59"/>
            <p:cNvSpPr/>
            <p:nvPr/>
          </p:nvSpPr>
          <p:spPr>
            <a:xfrm>
              <a:off x="1698134" y="1902816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-Right-Up Arrow 61"/>
            <p:cNvSpPr/>
            <p:nvPr/>
          </p:nvSpPr>
          <p:spPr>
            <a:xfrm rot="10800000">
              <a:off x="3139584" y="1775816"/>
              <a:ext cx="311150" cy="330200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ent Arrow 62"/>
            <p:cNvSpPr/>
            <p:nvPr/>
          </p:nvSpPr>
          <p:spPr>
            <a:xfrm>
              <a:off x="1232753" y="1752797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130300" y="2131416"/>
              <a:ext cx="24347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Pentagon 60"/>
            <p:cNvSpPr/>
            <p:nvPr/>
          </p:nvSpPr>
          <p:spPr>
            <a:xfrm>
              <a:off x="2301384" y="2024561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13299" y="4749204"/>
            <a:ext cx="3860800" cy="889000"/>
            <a:chOff x="434485" y="1420216"/>
            <a:chExt cx="3860800" cy="889000"/>
          </a:xfrm>
        </p:grpSpPr>
        <p:sp>
          <p:nvSpPr>
            <p:cNvPr id="66" name="Rectangle 65"/>
            <p:cNvSpPr/>
            <p:nvPr/>
          </p:nvSpPr>
          <p:spPr>
            <a:xfrm>
              <a:off x="434485" y="1420216"/>
              <a:ext cx="3860800" cy="85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iGEM#interlab16positiveControl</a:t>
              </a:r>
            </a:p>
          </p:txBody>
        </p:sp>
        <p:sp>
          <p:nvSpPr>
            <p:cNvPr id="67" name="Chord 66"/>
            <p:cNvSpPr/>
            <p:nvPr/>
          </p:nvSpPr>
          <p:spPr>
            <a:xfrm>
              <a:off x="1698134" y="1902816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-Right-Up Arrow 68"/>
            <p:cNvSpPr/>
            <p:nvPr/>
          </p:nvSpPr>
          <p:spPr>
            <a:xfrm rot="10800000">
              <a:off x="3139584" y="1775816"/>
              <a:ext cx="311150" cy="330200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Bent Arrow 69"/>
            <p:cNvSpPr/>
            <p:nvPr/>
          </p:nvSpPr>
          <p:spPr>
            <a:xfrm>
              <a:off x="1232753" y="1752797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30300" y="2131416"/>
              <a:ext cx="24347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Pentagon 67"/>
            <p:cNvSpPr/>
            <p:nvPr/>
          </p:nvSpPr>
          <p:spPr>
            <a:xfrm>
              <a:off x="2301384" y="2003539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813299" y="5715794"/>
            <a:ext cx="3860800" cy="855663"/>
            <a:chOff x="434485" y="1420216"/>
            <a:chExt cx="3860800" cy="855663"/>
          </a:xfrm>
        </p:grpSpPr>
        <p:sp>
          <p:nvSpPr>
            <p:cNvPr id="73" name="Rectangle 72"/>
            <p:cNvSpPr/>
            <p:nvPr/>
          </p:nvSpPr>
          <p:spPr>
            <a:xfrm>
              <a:off x="434485" y="1420216"/>
              <a:ext cx="3860800" cy="85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iGEM#interlab16negativeControl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Bent Arrow 76"/>
            <p:cNvSpPr/>
            <p:nvPr/>
          </p:nvSpPr>
          <p:spPr>
            <a:xfrm>
              <a:off x="2180735" y="1752797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914034" y="2131416"/>
              <a:ext cx="8572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297533" y="1446112"/>
            <a:ext cx="3860800" cy="14337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Collection:</a:t>
            </a:r>
          </a:p>
          <a:p>
            <a:r>
              <a:rPr lang="en-US" dirty="0">
                <a:solidFill>
                  <a:schemeClr val="tx1"/>
                </a:solidFill>
              </a:rPr>
              <a:t>identity: iGEM#interlab16</a:t>
            </a:r>
          </a:p>
          <a:p>
            <a:r>
              <a:rPr lang="en-US" dirty="0">
                <a:solidFill>
                  <a:schemeClr val="tx1"/>
                </a:solidFill>
              </a:rPr>
              <a:t>name: “</a:t>
            </a:r>
            <a:r>
              <a:rPr lang="en-US" dirty="0" err="1">
                <a:solidFill>
                  <a:schemeClr val="tx1"/>
                </a:solidFill>
              </a:rPr>
              <a:t>iGEM</a:t>
            </a:r>
            <a:r>
              <a:rPr lang="en-US" dirty="0">
                <a:solidFill>
                  <a:schemeClr val="tx1"/>
                </a:solidFill>
              </a:rPr>
              <a:t> 2016 </a:t>
            </a:r>
            <a:r>
              <a:rPr lang="en-US" dirty="0" err="1">
                <a:solidFill>
                  <a:schemeClr val="tx1"/>
                </a:solidFill>
              </a:rPr>
              <a:t>interlab</a:t>
            </a:r>
            <a:r>
              <a:rPr lang="en-US" dirty="0">
                <a:solidFill>
                  <a:schemeClr val="tx1"/>
                </a:solidFill>
              </a:rPr>
              <a:t> parts”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description: “Collection of parts used for 2016 </a:t>
            </a:r>
            <a:r>
              <a:rPr lang="en-US" dirty="0" err="1">
                <a:solidFill>
                  <a:schemeClr val="tx1"/>
                </a:solidFill>
              </a:rPr>
              <a:t>iGEM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interlab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80" name="Straight Arrow Connector 54"/>
          <p:cNvCxnSpPr>
            <a:stCxn id="79" idx="2"/>
            <a:endCxn id="14" idx="1"/>
          </p:cNvCxnSpPr>
          <p:nvPr/>
        </p:nvCxnSpPr>
        <p:spPr>
          <a:xfrm rot="5400000" flipH="1" flipV="1">
            <a:off x="3219339" y="1285863"/>
            <a:ext cx="602554" cy="2585366"/>
          </a:xfrm>
          <a:prstGeom prst="bentConnector4">
            <a:avLst>
              <a:gd name="adj1" fmla="val -37939"/>
              <a:gd name="adj2" fmla="val 8733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88912" y="2826145"/>
            <a:ext cx="104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member</a:t>
            </a:r>
          </a:p>
        </p:txBody>
      </p:sp>
      <p:cxnSp>
        <p:nvCxnSpPr>
          <p:cNvPr id="83" name="Straight Arrow Connector 54"/>
          <p:cNvCxnSpPr>
            <a:stCxn id="79" idx="2"/>
            <a:endCxn id="52" idx="1"/>
          </p:cNvCxnSpPr>
          <p:nvPr/>
        </p:nvCxnSpPr>
        <p:spPr>
          <a:xfrm rot="16200000" flipH="1">
            <a:off x="3338599" y="1769157"/>
            <a:ext cx="364035" cy="258536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4"/>
          <p:cNvCxnSpPr>
            <a:stCxn id="79" idx="2"/>
            <a:endCxn id="59" idx="1"/>
          </p:cNvCxnSpPr>
          <p:nvPr/>
        </p:nvCxnSpPr>
        <p:spPr>
          <a:xfrm rot="16200000" flipH="1">
            <a:off x="2855304" y="2252452"/>
            <a:ext cx="1330624" cy="258536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/>
          <p:cNvCxnSpPr>
            <a:stCxn id="79" idx="2"/>
            <a:endCxn id="66" idx="1"/>
          </p:cNvCxnSpPr>
          <p:nvPr/>
        </p:nvCxnSpPr>
        <p:spPr>
          <a:xfrm rot="16200000" flipH="1">
            <a:off x="2372010" y="2735746"/>
            <a:ext cx="2297213" cy="258536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54"/>
          <p:cNvCxnSpPr>
            <a:stCxn id="79" idx="2"/>
            <a:endCxn id="73" idx="1"/>
          </p:cNvCxnSpPr>
          <p:nvPr/>
        </p:nvCxnSpPr>
        <p:spPr>
          <a:xfrm rot="16200000" flipH="1">
            <a:off x="1888715" y="3219041"/>
            <a:ext cx="3263803" cy="258536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1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 err="1"/>
              <a:t>ModuleDefinition</a:t>
            </a:r>
            <a:endParaRPr lang="en-US" b="1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27</a:t>
            </a:fld>
            <a:endParaRPr lang="en-US" sz="1400" b="1"/>
          </a:p>
        </p:txBody>
      </p:sp>
      <p:grpSp>
        <p:nvGrpSpPr>
          <p:cNvPr id="5" name="Group 4"/>
          <p:cNvGrpSpPr/>
          <p:nvPr/>
        </p:nvGrpSpPr>
        <p:grpSpPr>
          <a:xfrm>
            <a:off x="393700" y="5335032"/>
            <a:ext cx="3860800" cy="1016000"/>
            <a:chOff x="2692400" y="1841500"/>
            <a:chExt cx="3860800" cy="1016000"/>
          </a:xfrm>
        </p:grpSpPr>
        <p:sp>
          <p:nvSpPr>
            <p:cNvPr id="3" name="Rectangle 2"/>
            <p:cNvSpPr/>
            <p:nvPr/>
          </p:nvSpPr>
          <p:spPr>
            <a:xfrm>
              <a:off x="2692400" y="1841500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4855367" y="5322502"/>
            <a:ext cx="3860800" cy="1016000"/>
            <a:chOff x="4855367" y="5322502"/>
            <a:chExt cx="3860800" cy="1016000"/>
          </a:xfrm>
        </p:grpSpPr>
        <p:sp>
          <p:nvSpPr>
            <p:cNvPr id="42" name="Rectangle 41"/>
            <p:cNvSpPr/>
            <p:nvPr/>
          </p:nvSpPr>
          <p:spPr>
            <a:xfrm>
              <a:off x="4855367" y="5322502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  <a:p>
              <a:pPr marL="457200" indent="-457200"/>
              <a:r>
                <a:rPr lang="en-US" dirty="0">
                  <a:solidFill>
                    <a:schemeClr val="tx1"/>
                  </a:solidFill>
                </a:rPr>
                <a:t>type: </a:t>
              </a:r>
              <a:r>
                <a:rPr lang="en-US" dirty="0" err="1">
                  <a:solidFill>
                    <a:schemeClr val="tx1"/>
                  </a:solidFill>
                </a:rPr>
                <a:t>biopax#Protein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Sun 5"/>
            <p:cNvSpPr/>
            <p:nvPr/>
          </p:nvSpPr>
          <p:spPr>
            <a:xfrm>
              <a:off x="7410685" y="5457134"/>
              <a:ext cx="755230" cy="755230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93700" y="1447800"/>
            <a:ext cx="8468838" cy="3883195"/>
            <a:chOff x="393700" y="1447800"/>
            <a:chExt cx="8468838" cy="3883195"/>
          </a:xfrm>
        </p:grpSpPr>
        <p:sp>
          <p:nvSpPr>
            <p:cNvPr id="49" name="Rectangle 48"/>
            <p:cNvSpPr/>
            <p:nvPr/>
          </p:nvSpPr>
          <p:spPr>
            <a:xfrm>
              <a:off x="393700" y="1447800"/>
              <a:ext cx="3860800" cy="101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ModuleDefinition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dirty="0">
                  <a:solidFill>
                    <a:schemeClr val="tx1"/>
                  </a:solidFill>
                </a:rPr>
                <a:t>iGEM#M-I13504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36374" y="2041534"/>
              <a:ext cx="2019300" cy="437906"/>
              <a:chOff x="1234548" y="5036672"/>
              <a:chExt cx="2019300" cy="43790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234548" y="5296778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hord 51"/>
              <p:cNvSpPr/>
              <p:nvPr/>
            </p:nvSpPr>
            <p:spPr>
              <a:xfrm>
                <a:off x="1386948" y="5068178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entagon 52"/>
              <p:cNvSpPr/>
              <p:nvPr/>
            </p:nvSpPr>
            <p:spPr>
              <a:xfrm>
                <a:off x="1990198" y="516890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Left-Right-Up Arrow 53"/>
              <p:cNvSpPr/>
              <p:nvPr/>
            </p:nvSpPr>
            <p:spPr>
              <a:xfrm rot="10800000">
                <a:off x="2828398" y="5036672"/>
                <a:ext cx="311150" cy="234706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Sun 54"/>
            <p:cNvSpPr/>
            <p:nvPr/>
          </p:nvSpPr>
          <p:spPr>
            <a:xfrm>
              <a:off x="3272592" y="1735807"/>
              <a:ext cx="589840" cy="589840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  <p:cxnSp>
          <p:nvCxnSpPr>
            <p:cNvPr id="56" name="Straight Arrow Connector 54"/>
            <p:cNvCxnSpPr>
              <a:stCxn id="53" idx="0"/>
            </p:cNvCxnSpPr>
            <p:nvPr/>
          </p:nvCxnSpPr>
          <p:spPr>
            <a:xfrm rot="5400000" flipH="1" flipV="1">
              <a:off x="2589915" y="1488362"/>
              <a:ext cx="201834" cy="11689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961329" y="4196928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0314" y="3707016"/>
              <a:ext cx="1350937" cy="5139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Functional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54"/>
            <p:cNvCxnSpPr>
              <a:stCxn id="57" idx="2"/>
            </p:cNvCxnSpPr>
            <p:nvPr/>
          </p:nvCxnSpPr>
          <p:spPr>
            <a:xfrm rot="16200000" flipH="1">
              <a:off x="7428707" y="4775982"/>
              <a:ext cx="1110025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54"/>
            <p:cNvCxnSpPr>
              <a:stCxn id="20" idx="2"/>
            </p:cNvCxnSpPr>
            <p:nvPr/>
          </p:nvCxnSpPr>
          <p:spPr>
            <a:xfrm rot="16200000" flipH="1">
              <a:off x="540771" y="4775982"/>
              <a:ext cx="1110024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60694" y="4193220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definition</a:t>
              </a:r>
            </a:p>
          </p:txBody>
        </p:sp>
        <p:cxnSp>
          <p:nvCxnSpPr>
            <p:cNvPr id="24" name="Straight Arrow Connector 54"/>
            <p:cNvCxnSpPr>
              <a:stCxn id="49" idx="2"/>
              <a:endCxn id="20" idx="0"/>
            </p:cNvCxnSpPr>
            <p:nvPr/>
          </p:nvCxnSpPr>
          <p:spPr>
            <a:xfrm rot="5400000">
              <a:off x="1088334" y="2471250"/>
              <a:ext cx="1243216" cy="1228317"/>
            </a:xfrm>
            <a:prstGeom prst="bentConnector3">
              <a:avLst>
                <a:gd name="adj1" fmla="val 28548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54"/>
            <p:cNvCxnSpPr>
              <a:stCxn id="49" idx="2"/>
              <a:endCxn id="57" idx="0"/>
            </p:cNvCxnSpPr>
            <p:nvPr/>
          </p:nvCxnSpPr>
          <p:spPr>
            <a:xfrm rot="16200000" flipH="1">
              <a:off x="4532301" y="255598"/>
              <a:ext cx="1243216" cy="5659619"/>
            </a:xfrm>
            <a:prstGeom prst="bentConnector3">
              <a:avLst>
                <a:gd name="adj1" fmla="val 28548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0421" y="2457971"/>
              <a:ext cx="1836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accent4">
                      <a:lumMod val="75000"/>
                    </a:schemeClr>
                  </a:solidFill>
                </a:rPr>
                <a:t>functionalComponent</a:t>
              </a:r>
              <a:endParaRPr lang="en-US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08250" y="3707016"/>
              <a:ext cx="1350937" cy="5139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Functional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468723" y="2425220"/>
            <a:ext cx="6196939" cy="2635897"/>
            <a:chOff x="1468723" y="2425220"/>
            <a:chExt cx="6196939" cy="2635897"/>
          </a:xfrm>
        </p:grpSpPr>
        <p:sp>
          <p:nvSpPr>
            <p:cNvPr id="66" name="Rectangle 65"/>
            <p:cNvSpPr/>
            <p:nvPr/>
          </p:nvSpPr>
          <p:spPr>
            <a:xfrm>
              <a:off x="3385018" y="2910104"/>
              <a:ext cx="2304582" cy="9318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u="sng" dirty="0">
                  <a:solidFill>
                    <a:schemeClr val="tx1"/>
                  </a:solidFill>
                </a:rPr>
                <a:t>Interaction</a:t>
              </a:r>
              <a:r>
                <a:rPr lang="en-US" b="1" dirty="0">
                  <a:solidFill>
                    <a:schemeClr val="tx1"/>
                  </a:solidFill>
                </a:rPr>
                <a:t>:</a:t>
              </a:r>
            </a:p>
            <a:p>
              <a:pPr marL="182880" indent="-182880"/>
              <a:r>
                <a:rPr lang="en-US" dirty="0">
                  <a:solidFill>
                    <a:schemeClr val="tx1"/>
                  </a:solidFill>
                </a:rPr>
                <a:t>type: SBO:0000589 (genetic production)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71530" y="4127778"/>
              <a:ext cx="1974382" cy="9318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u="sng" dirty="0">
                  <a:solidFill>
                    <a:schemeClr val="tx1"/>
                  </a:solidFill>
                </a:rPr>
                <a:t>Participation</a:t>
              </a:r>
              <a:r>
                <a:rPr lang="en-US" b="1" dirty="0">
                  <a:solidFill>
                    <a:schemeClr val="tx1"/>
                  </a:solidFill>
                </a:rPr>
                <a:t>:</a:t>
              </a:r>
            </a:p>
            <a:p>
              <a:pPr marL="182880" indent="-182880"/>
              <a:r>
                <a:rPr lang="en-US" dirty="0">
                  <a:solidFill>
                    <a:schemeClr val="tx1"/>
                  </a:solidFill>
                </a:rPr>
                <a:t>role: SBO:0000645 (template)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31551" y="4129281"/>
              <a:ext cx="1974382" cy="9318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u="sng" dirty="0">
                  <a:solidFill>
                    <a:schemeClr val="tx1"/>
                  </a:solidFill>
                </a:rPr>
                <a:t>Participation</a:t>
              </a:r>
              <a:r>
                <a:rPr lang="en-US" b="1" dirty="0">
                  <a:solidFill>
                    <a:schemeClr val="tx1"/>
                  </a:solidFill>
                </a:rPr>
                <a:t>:</a:t>
              </a:r>
            </a:p>
            <a:p>
              <a:pPr marL="182880" indent="-182880"/>
              <a:r>
                <a:rPr lang="en-US" dirty="0">
                  <a:solidFill>
                    <a:schemeClr val="tx1"/>
                  </a:solidFill>
                </a:rPr>
                <a:t>role: SBO:0000011 (product)</a:t>
              </a:r>
            </a:p>
          </p:txBody>
        </p:sp>
        <p:cxnSp>
          <p:nvCxnSpPr>
            <p:cNvPr id="71" name="Straight Arrow Connector 54"/>
            <p:cNvCxnSpPr>
              <a:stCxn id="68" idx="3"/>
              <a:endCxn id="57" idx="1"/>
            </p:cNvCxnSpPr>
            <p:nvPr/>
          </p:nvCxnSpPr>
          <p:spPr>
            <a:xfrm flipV="1">
              <a:off x="6705933" y="3963994"/>
              <a:ext cx="602317" cy="63120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54"/>
            <p:cNvCxnSpPr>
              <a:endCxn id="66" idx="1"/>
            </p:cNvCxnSpPr>
            <p:nvPr/>
          </p:nvCxnSpPr>
          <p:spPr>
            <a:xfrm rot="16200000" flipH="1">
              <a:off x="2776555" y="2767559"/>
              <a:ext cx="888138" cy="328788"/>
            </a:xfrm>
            <a:prstGeom prst="bentConnector2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54"/>
            <p:cNvCxnSpPr>
              <a:stCxn id="66" idx="2"/>
              <a:endCxn id="67" idx="3"/>
            </p:cNvCxnSpPr>
            <p:nvPr/>
          </p:nvCxnSpPr>
          <p:spPr>
            <a:xfrm rot="5400000">
              <a:off x="4065733" y="4122120"/>
              <a:ext cx="751756" cy="191397"/>
            </a:xfrm>
            <a:prstGeom prst="bentConnector2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54"/>
            <p:cNvCxnSpPr>
              <a:stCxn id="67" idx="1"/>
              <a:endCxn id="20" idx="3"/>
            </p:cNvCxnSpPr>
            <p:nvPr/>
          </p:nvCxnSpPr>
          <p:spPr>
            <a:xfrm rot="10800000">
              <a:off x="1771252" y="3963994"/>
              <a:ext cx="600279" cy="62970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54"/>
            <p:cNvCxnSpPr>
              <a:stCxn id="66" idx="2"/>
              <a:endCxn id="68" idx="1"/>
            </p:cNvCxnSpPr>
            <p:nvPr/>
          </p:nvCxnSpPr>
          <p:spPr>
            <a:xfrm rot="16200000" flipH="1">
              <a:off x="4257801" y="4121448"/>
              <a:ext cx="753259" cy="194242"/>
            </a:xfrm>
            <a:prstGeom prst="bentConnector2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68723" y="4575708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3">
                      <a:lumMod val="75000"/>
                    </a:schemeClr>
                  </a:solidFill>
                </a:rPr>
                <a:t>participant</a:t>
              </a:r>
              <a:endParaRPr lang="en-US" sz="1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73083" y="4569531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3">
                      <a:lumMod val="75000"/>
                    </a:schemeClr>
                  </a:solidFill>
                </a:rPr>
                <a:t>participant</a:t>
              </a:r>
              <a:endParaRPr lang="en-US" sz="1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76490" y="3797497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participation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28456" y="2425220"/>
              <a:ext cx="995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interaction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06350" y="1287897"/>
            <a:ext cx="4848980" cy="1419785"/>
            <a:chOff x="4206350" y="1287897"/>
            <a:chExt cx="4848980" cy="1419785"/>
          </a:xfrm>
        </p:grpSpPr>
        <p:sp>
          <p:nvSpPr>
            <p:cNvPr id="101" name="Rectangle 100"/>
            <p:cNvSpPr/>
            <p:nvPr/>
          </p:nvSpPr>
          <p:spPr>
            <a:xfrm>
              <a:off x="5190484" y="1287897"/>
              <a:ext cx="3864846" cy="14197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u="sng" dirty="0">
                  <a:solidFill>
                    <a:schemeClr val="tx1"/>
                  </a:solidFill>
                </a:rPr>
                <a:t>Model</a:t>
              </a:r>
              <a:r>
                <a:rPr lang="en-US" b="1" dirty="0">
                  <a:solidFill>
                    <a:schemeClr val="tx1"/>
                  </a:solidFill>
                </a:rPr>
                <a:t>:</a:t>
              </a:r>
            </a:p>
            <a:p>
              <a:pPr marL="182880" indent="-182880"/>
              <a:r>
                <a:rPr lang="en-US" dirty="0">
                  <a:solidFill>
                    <a:schemeClr val="tx1"/>
                  </a:solidFill>
                </a:rPr>
                <a:t>identity: my-</a:t>
              </a:r>
              <a:r>
                <a:rPr lang="en-US" dirty="0" err="1">
                  <a:solidFill>
                    <a:schemeClr val="tx1"/>
                  </a:solidFill>
                </a:rPr>
                <a:t>iBioSim</a:t>
              </a:r>
              <a:r>
                <a:rPr lang="en-US" dirty="0">
                  <a:solidFill>
                    <a:schemeClr val="tx1"/>
                  </a:solidFill>
                </a:rPr>
                <a:t>-ODE</a:t>
              </a:r>
            </a:p>
            <a:p>
              <a:pPr marL="182880" indent="-182880"/>
              <a:r>
                <a:rPr lang="en-US" dirty="0">
                  <a:solidFill>
                    <a:schemeClr val="tx1"/>
                  </a:solidFill>
                </a:rPr>
                <a:t>source: https://</a:t>
              </a:r>
              <a:r>
                <a:rPr lang="en-US" dirty="0" err="1">
                  <a:solidFill>
                    <a:schemeClr val="tx1"/>
                  </a:solidFill>
                </a:rPr>
                <a:t>synbiohub</a:t>
              </a:r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  <a:p>
              <a:pPr marL="182880" indent="-182880"/>
              <a:r>
                <a:rPr lang="en-US" dirty="0">
                  <a:solidFill>
                    <a:schemeClr val="tx1"/>
                  </a:solidFill>
                </a:rPr>
                <a:t>language: edam#2585 (SBML) </a:t>
              </a:r>
            </a:p>
            <a:p>
              <a:pPr marL="182880" indent="-182880"/>
              <a:r>
                <a:rPr lang="en-US" dirty="0">
                  <a:solidFill>
                    <a:schemeClr val="tx1"/>
                  </a:solidFill>
                </a:rPr>
                <a:t>framework: SBO:0000062 (continuous)</a:t>
              </a:r>
            </a:p>
          </p:txBody>
        </p:sp>
        <p:cxnSp>
          <p:nvCxnSpPr>
            <p:cNvPr id="108" name="Straight Arrow Connector 54"/>
            <p:cNvCxnSpPr>
              <a:endCxn id="101" idx="1"/>
            </p:cNvCxnSpPr>
            <p:nvPr/>
          </p:nvCxnSpPr>
          <p:spPr>
            <a:xfrm>
              <a:off x="4254500" y="1994262"/>
              <a:ext cx="935984" cy="352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206350" y="1982293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6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260355" y="1486537"/>
            <a:ext cx="8669728" cy="2140132"/>
            <a:chOff x="260355" y="1486537"/>
            <a:chExt cx="8669728" cy="2140132"/>
          </a:xfrm>
        </p:grpSpPr>
        <p:sp>
          <p:nvSpPr>
            <p:cNvPr id="50" name="Rectangle 49"/>
            <p:cNvSpPr/>
            <p:nvPr/>
          </p:nvSpPr>
          <p:spPr>
            <a:xfrm>
              <a:off x="1520606" y="1486537"/>
              <a:ext cx="6174824" cy="101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ModuleDefinition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chemeClr val="tx1"/>
                  </a:solidFill>
                </a:rPr>
                <a:t>AraInducedGFP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60355" y="2853761"/>
              <a:ext cx="1435100" cy="40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494983" y="2853761"/>
              <a:ext cx="1435100" cy="40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54"/>
            <p:cNvCxnSpPr>
              <a:stCxn id="50" idx="1"/>
              <a:endCxn id="73" idx="0"/>
            </p:cNvCxnSpPr>
            <p:nvPr/>
          </p:nvCxnSpPr>
          <p:spPr>
            <a:xfrm rot="10800000" flipV="1">
              <a:off x="977906" y="1994537"/>
              <a:ext cx="542701" cy="859224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54"/>
            <p:cNvCxnSpPr>
              <a:stCxn id="73" idx="3"/>
              <a:endCxn id="35" idx="0"/>
            </p:cNvCxnSpPr>
            <p:nvPr/>
          </p:nvCxnSpPr>
          <p:spPr>
            <a:xfrm>
              <a:off x="1695455" y="3056961"/>
              <a:ext cx="495300" cy="539674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54"/>
            <p:cNvCxnSpPr>
              <a:stCxn id="74" idx="1"/>
              <a:endCxn id="14" idx="0"/>
            </p:cNvCxnSpPr>
            <p:nvPr/>
          </p:nvCxnSpPr>
          <p:spPr>
            <a:xfrm rot="10800000" flipV="1">
              <a:off x="6999683" y="3056960"/>
              <a:ext cx="495300" cy="569709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657170" y="2808733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660241" y="2808733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39942" y="1726349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4">
                      <a:lumMod val="75000"/>
                    </a:schemeClr>
                  </a:solidFill>
                </a:rPr>
                <a:t>module</a:t>
              </a:r>
              <a:endParaRPr lang="en-US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59164" y="1726349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191" name="Straight Arrow Connector 54"/>
            <p:cNvCxnSpPr/>
            <p:nvPr/>
          </p:nvCxnSpPr>
          <p:spPr>
            <a:xfrm>
              <a:off x="7695430" y="1994537"/>
              <a:ext cx="517103" cy="859224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Composing Modules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28</a:t>
            </a:fld>
            <a:endParaRPr lang="en-US" sz="1400" b="1"/>
          </a:p>
        </p:txBody>
      </p:sp>
      <p:grpSp>
        <p:nvGrpSpPr>
          <p:cNvPr id="107" name="Group 106"/>
          <p:cNvGrpSpPr/>
          <p:nvPr/>
        </p:nvGrpSpPr>
        <p:grpSpPr>
          <a:xfrm>
            <a:off x="5069283" y="3626670"/>
            <a:ext cx="3860800" cy="1157762"/>
            <a:chOff x="4978400" y="4991100"/>
            <a:chExt cx="3860800" cy="1157762"/>
          </a:xfrm>
        </p:grpSpPr>
        <p:sp>
          <p:nvSpPr>
            <p:cNvPr id="14" name="Rectangle 13"/>
            <p:cNvSpPr/>
            <p:nvPr/>
          </p:nvSpPr>
          <p:spPr>
            <a:xfrm>
              <a:off x="4978400" y="4991100"/>
              <a:ext cx="3860800" cy="101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ModuleDefinition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dirty="0">
                  <a:solidFill>
                    <a:schemeClr val="tx1"/>
                  </a:solidFill>
                </a:rPr>
                <a:t>iGEM#M-I13504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621074" y="5615462"/>
              <a:ext cx="2019300" cy="533400"/>
              <a:chOff x="1234548" y="5067300"/>
              <a:chExt cx="2019300" cy="5334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234548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hord 30"/>
              <p:cNvSpPr/>
              <p:nvPr/>
            </p:nvSpPr>
            <p:spPr>
              <a:xfrm>
                <a:off x="1386948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Pentagon 31"/>
              <p:cNvSpPr/>
              <p:nvPr/>
            </p:nvSpPr>
            <p:spPr>
              <a:xfrm>
                <a:off x="1990198" y="516890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Left-Right-Up Arrow 32"/>
              <p:cNvSpPr/>
              <p:nvPr/>
            </p:nvSpPr>
            <p:spPr>
              <a:xfrm rot="10800000">
                <a:off x="2828398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Sun 18"/>
            <p:cNvSpPr/>
            <p:nvPr/>
          </p:nvSpPr>
          <p:spPr>
            <a:xfrm>
              <a:off x="7857292" y="5279107"/>
              <a:ext cx="589840" cy="589840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  <p:cxnSp>
          <p:nvCxnSpPr>
            <p:cNvPr id="20" name="Straight Arrow Connector 54"/>
            <p:cNvCxnSpPr/>
            <p:nvPr/>
          </p:nvCxnSpPr>
          <p:spPr>
            <a:xfrm rot="5400000" flipH="1" flipV="1">
              <a:off x="7174615" y="5031662"/>
              <a:ext cx="201834" cy="11689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6519332" y="5726656"/>
            <a:ext cx="2410751" cy="1016000"/>
            <a:chOff x="4274874" y="6174261"/>
            <a:chExt cx="2410751" cy="1016000"/>
          </a:xfrm>
        </p:grpSpPr>
        <p:sp>
          <p:nvSpPr>
            <p:cNvPr id="76" name="Rectangle 75"/>
            <p:cNvSpPr/>
            <p:nvPr/>
          </p:nvSpPr>
          <p:spPr>
            <a:xfrm>
              <a:off x="4274874" y="6174261"/>
              <a:ext cx="241075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4415783" y="6656861"/>
              <a:ext cx="2019300" cy="533400"/>
              <a:chOff x="3581400" y="5067300"/>
              <a:chExt cx="2019300" cy="53340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Chord 78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Pentagon 79"/>
              <p:cNvSpPr/>
              <p:nvPr/>
            </p:nvSpPr>
            <p:spPr>
              <a:xfrm>
                <a:off x="4337050" y="5316043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Left-Right-Up Arrow 80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3932550" y="2471569"/>
            <a:ext cx="2552253" cy="2379720"/>
            <a:chOff x="3932550" y="2471569"/>
            <a:chExt cx="2552253" cy="2379720"/>
          </a:xfrm>
        </p:grpSpPr>
        <p:sp>
          <p:nvSpPr>
            <p:cNvPr id="104" name="Rectangle 103"/>
            <p:cNvSpPr/>
            <p:nvPr/>
          </p:nvSpPr>
          <p:spPr>
            <a:xfrm>
              <a:off x="3932550" y="2799984"/>
              <a:ext cx="1350937" cy="5139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Functional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615985" y="3303609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definition</a:t>
              </a:r>
            </a:p>
          </p:txBody>
        </p:sp>
        <p:cxnSp>
          <p:nvCxnSpPr>
            <p:cNvPr id="117" name="Straight Arrow Connector 54"/>
            <p:cNvCxnSpPr>
              <a:stCxn id="50" idx="2"/>
              <a:endCxn id="104" idx="0"/>
            </p:cNvCxnSpPr>
            <p:nvPr/>
          </p:nvCxnSpPr>
          <p:spPr>
            <a:xfrm>
              <a:off x="4608018" y="2502537"/>
              <a:ext cx="1" cy="297447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4648199" y="2471569"/>
              <a:ext cx="1836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accent4">
                      <a:lumMod val="75000"/>
                    </a:schemeClr>
                  </a:solidFill>
                </a:rPr>
                <a:t>functionalComponent</a:t>
              </a:r>
              <a:endParaRPr lang="en-US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21" name="Straight Arrow Connector 54"/>
            <p:cNvCxnSpPr>
              <a:stCxn id="104" idx="2"/>
              <a:endCxn id="91" idx="0"/>
            </p:cNvCxnSpPr>
            <p:nvPr/>
          </p:nvCxnSpPr>
          <p:spPr>
            <a:xfrm>
              <a:off x="4608019" y="3313939"/>
              <a:ext cx="0" cy="153735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/>
          <p:cNvSpPr/>
          <p:nvPr/>
        </p:nvSpPr>
        <p:spPr>
          <a:xfrm>
            <a:off x="7265010" y="4868919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988605" y="4604751"/>
            <a:ext cx="183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>
                    <a:lumMod val="75000"/>
                  </a:schemeClr>
                </a:solidFill>
              </a:rPr>
              <a:t>functionalComponent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7" name="Straight Arrow Connector 54"/>
          <p:cNvCxnSpPr>
            <a:stCxn id="14" idx="2"/>
            <a:endCxn id="143" idx="1"/>
          </p:cNvCxnSpPr>
          <p:nvPr/>
        </p:nvCxnSpPr>
        <p:spPr>
          <a:xfrm rot="16200000" flipH="1">
            <a:off x="6890733" y="4751619"/>
            <a:ext cx="483227" cy="265327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54"/>
          <p:cNvCxnSpPr>
            <a:stCxn id="143" idx="2"/>
            <a:endCxn id="76" idx="0"/>
          </p:cNvCxnSpPr>
          <p:nvPr/>
        </p:nvCxnSpPr>
        <p:spPr>
          <a:xfrm rot="5400000">
            <a:off x="7660703" y="5446880"/>
            <a:ext cx="343782" cy="21577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60355" y="3596635"/>
            <a:ext cx="3860800" cy="3118033"/>
            <a:chOff x="260355" y="3596635"/>
            <a:chExt cx="3860800" cy="311803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60355" y="5698668"/>
              <a:ext cx="1935428" cy="1016000"/>
              <a:chOff x="198172" y="6201722"/>
              <a:chExt cx="1935428" cy="10160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98172" y="6201722"/>
                <a:ext cx="1935428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iGEM#I13453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Bent Arrow 88"/>
              <p:cNvSpPr/>
              <p:nvPr/>
            </p:nvSpPr>
            <p:spPr>
              <a:xfrm>
                <a:off x="991000" y="6570342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822725" y="6946579"/>
                <a:ext cx="6512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260355" y="3596635"/>
              <a:ext cx="3860800" cy="1157762"/>
              <a:chOff x="261276" y="4499228"/>
              <a:chExt cx="3860800" cy="115776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61276" y="4499228"/>
                <a:ext cx="3860800" cy="1016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err="1">
                    <a:solidFill>
                      <a:schemeClr val="tx1"/>
                    </a:solidFill>
                  </a:rPr>
                  <a:t>ModuleDefinition</a:t>
                </a:r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AraInduction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526344" y="5479190"/>
                <a:ext cx="23749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Pentagon 40"/>
              <p:cNvSpPr/>
              <p:nvPr/>
            </p:nvSpPr>
            <p:spPr>
              <a:xfrm>
                <a:off x="1659600" y="52251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Left-Right-Up Arrow 41"/>
              <p:cNvSpPr/>
              <p:nvPr/>
            </p:nvSpPr>
            <p:spPr>
              <a:xfrm rot="10800000">
                <a:off x="2497800" y="512359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54"/>
              <p:cNvCxnSpPr>
                <a:endCxn id="44" idx="0"/>
              </p:cNvCxnSpPr>
              <p:nvPr/>
            </p:nvCxnSpPr>
            <p:spPr>
              <a:xfrm flipV="1">
                <a:off x="1973925" y="5100571"/>
                <a:ext cx="1528280" cy="124619"/>
              </a:xfrm>
              <a:prstGeom prst="bentConnector4">
                <a:avLst>
                  <a:gd name="adj1" fmla="val 244"/>
                  <a:gd name="adj2" fmla="val 24267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Bent Arrow 43"/>
              <p:cNvSpPr/>
              <p:nvPr/>
            </p:nvSpPr>
            <p:spPr>
              <a:xfrm>
                <a:off x="3225980" y="5100571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Arrow Connector 54"/>
              <p:cNvCxnSpPr>
                <a:stCxn id="46" idx="6"/>
              </p:cNvCxnSpPr>
              <p:nvPr/>
            </p:nvCxnSpPr>
            <p:spPr>
              <a:xfrm>
                <a:off x="1777891" y="4961505"/>
                <a:ext cx="185286" cy="484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057705" y="5476808"/>
                <a:ext cx="6512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hord 39"/>
              <p:cNvSpPr/>
              <p:nvPr/>
            </p:nvSpPr>
            <p:spPr>
              <a:xfrm>
                <a:off x="1056350" y="525059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ent Arrow 42"/>
              <p:cNvSpPr/>
              <p:nvPr/>
            </p:nvSpPr>
            <p:spPr>
              <a:xfrm>
                <a:off x="622700" y="508421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29997" y="4840855"/>
                <a:ext cx="447894" cy="2413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Ara</a:t>
                </a: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>
              <a:off x="422164" y="4868919"/>
              <a:ext cx="1350937" cy="5139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Functional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Straight Arrow Connector 54"/>
            <p:cNvCxnSpPr>
              <a:stCxn id="35" idx="2"/>
              <a:endCxn id="142" idx="3"/>
            </p:cNvCxnSpPr>
            <p:nvPr/>
          </p:nvCxnSpPr>
          <p:spPr>
            <a:xfrm rot="5400000">
              <a:off x="1725297" y="4660439"/>
              <a:ext cx="513262" cy="417654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199338" y="4581232"/>
              <a:ext cx="1836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accent4">
                      <a:lumMod val="75000"/>
                    </a:schemeClr>
                  </a:solidFill>
                </a:rPr>
                <a:t>functionalComponent</a:t>
              </a:r>
              <a:endParaRPr lang="en-US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61" name="Straight Arrow Connector 54"/>
            <p:cNvCxnSpPr>
              <a:stCxn id="142" idx="2"/>
              <a:endCxn id="83" idx="0"/>
            </p:cNvCxnSpPr>
            <p:nvPr/>
          </p:nvCxnSpPr>
          <p:spPr>
            <a:xfrm rot="16200000" flipH="1">
              <a:off x="1004954" y="5475553"/>
              <a:ext cx="315794" cy="13043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1199288" y="5360529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definition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7906907" y="5342838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definition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1785674" y="1774544"/>
            <a:ext cx="5821009" cy="869755"/>
            <a:chOff x="1785674" y="1774544"/>
            <a:chExt cx="5821009" cy="869755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785674" y="2466499"/>
              <a:ext cx="23875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2315680" y="2237899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2918930" y="2212499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3757130" y="2110899"/>
              <a:ext cx="311150" cy="330200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V="1">
              <a:off x="3233255" y="2087880"/>
              <a:ext cx="1528280" cy="124619"/>
            </a:xfrm>
            <a:prstGeom prst="bentConnector4">
              <a:avLst>
                <a:gd name="adj1" fmla="val 244"/>
                <a:gd name="adj2" fmla="val 24267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Bent Arrow 55"/>
            <p:cNvSpPr/>
            <p:nvPr/>
          </p:nvSpPr>
          <p:spPr>
            <a:xfrm>
              <a:off x="1882030" y="2071526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Bent Arrow 56"/>
            <p:cNvSpPr/>
            <p:nvPr/>
          </p:nvSpPr>
          <p:spPr>
            <a:xfrm>
              <a:off x="4485310" y="2087880"/>
              <a:ext cx="368300" cy="376237"/>
            </a:xfrm>
            <a:prstGeom prst="ben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589327" y="1828164"/>
              <a:ext cx="447894" cy="2413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Ara</a:t>
              </a:r>
            </a:p>
          </p:txBody>
        </p:sp>
        <p:cxnSp>
          <p:nvCxnSpPr>
            <p:cNvPr id="59" name="Straight Arrow Connector 54"/>
            <p:cNvCxnSpPr/>
            <p:nvPr/>
          </p:nvCxnSpPr>
          <p:spPr>
            <a:xfrm>
              <a:off x="3037221" y="1948814"/>
              <a:ext cx="185286" cy="484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4343400" y="2110899"/>
              <a:ext cx="2456525" cy="533400"/>
              <a:chOff x="797323" y="5067300"/>
              <a:chExt cx="2456525" cy="5334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97323" y="5422900"/>
                <a:ext cx="24565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hord 61"/>
              <p:cNvSpPr/>
              <p:nvPr/>
            </p:nvSpPr>
            <p:spPr>
              <a:xfrm>
                <a:off x="1386948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entagon 62"/>
              <p:cNvSpPr/>
              <p:nvPr/>
            </p:nvSpPr>
            <p:spPr>
              <a:xfrm>
                <a:off x="1990198" y="516890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Left-Right-Up Arrow 63"/>
              <p:cNvSpPr/>
              <p:nvPr/>
            </p:nvSpPr>
            <p:spPr>
              <a:xfrm rot="10800000">
                <a:off x="2828398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Sun 64"/>
            <p:cNvSpPr/>
            <p:nvPr/>
          </p:nvSpPr>
          <p:spPr>
            <a:xfrm>
              <a:off x="7016843" y="1774544"/>
              <a:ext cx="589840" cy="589840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  <p:cxnSp>
          <p:nvCxnSpPr>
            <p:cNvPr id="66" name="Straight Arrow Connector 54"/>
            <p:cNvCxnSpPr/>
            <p:nvPr/>
          </p:nvCxnSpPr>
          <p:spPr>
            <a:xfrm rot="5400000" flipH="1" flipV="1">
              <a:off x="6334166" y="1527099"/>
              <a:ext cx="201834" cy="11689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2155575" y="4851289"/>
            <a:ext cx="4454256" cy="1841942"/>
            <a:chOff x="2155575" y="4851289"/>
            <a:chExt cx="4454256" cy="1841942"/>
          </a:xfrm>
        </p:grpSpPr>
        <p:grpSp>
          <p:nvGrpSpPr>
            <p:cNvPr id="110" name="Group 109"/>
            <p:cNvGrpSpPr/>
            <p:nvPr/>
          </p:nvGrpSpPr>
          <p:grpSpPr>
            <a:xfrm>
              <a:off x="3201976" y="4851289"/>
              <a:ext cx="2812085" cy="1018699"/>
              <a:chOff x="3162140" y="3708445"/>
              <a:chExt cx="2812085" cy="1018699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3162140" y="3708445"/>
                <a:ext cx="2812085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 err="1">
                    <a:solidFill>
                      <a:schemeClr val="tx1"/>
                    </a:solidFill>
                  </a:rPr>
                  <a:t>pBAD</a:t>
                </a:r>
                <a:r>
                  <a:rPr lang="en-US" dirty="0">
                    <a:solidFill>
                      <a:schemeClr val="tx1"/>
                    </a:solidFill>
                  </a:rPr>
                  <a:t>-GFP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Bent Arrow 97"/>
              <p:cNvSpPr/>
              <p:nvPr/>
            </p:nvSpPr>
            <p:spPr>
              <a:xfrm>
                <a:off x="3432619" y="4170725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290709" y="4193744"/>
                <a:ext cx="2456525" cy="533400"/>
                <a:chOff x="797323" y="5067300"/>
                <a:chExt cx="2456525" cy="533400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797323" y="5422900"/>
                  <a:ext cx="24565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Chord 100"/>
                <p:cNvSpPr/>
                <p:nvPr/>
              </p:nvSpPr>
              <p:spPr>
                <a:xfrm>
                  <a:off x="1386948" y="5194300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Pentagon 101"/>
                <p:cNvSpPr/>
                <p:nvPr/>
              </p:nvSpPr>
              <p:spPr>
                <a:xfrm>
                  <a:off x="1990198" y="5295022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Left-Right-Up Arrow 102"/>
                <p:cNvSpPr/>
                <p:nvPr/>
              </p:nvSpPr>
              <p:spPr>
                <a:xfrm rot="10800000">
                  <a:off x="2828398" y="5067300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6" name="Rectangle 135"/>
            <p:cNvSpPr/>
            <p:nvPr/>
          </p:nvSpPr>
          <p:spPr>
            <a:xfrm>
              <a:off x="2593831" y="6286831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669460" y="6286831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708622" y="5964693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  <p:cxnSp>
          <p:nvCxnSpPr>
            <p:cNvPr id="139" name="Straight Arrow Connector 54"/>
            <p:cNvCxnSpPr>
              <a:stCxn id="137" idx="3"/>
              <a:endCxn id="76" idx="1"/>
            </p:cNvCxnSpPr>
            <p:nvPr/>
          </p:nvCxnSpPr>
          <p:spPr>
            <a:xfrm flipV="1">
              <a:off x="6104560" y="6234656"/>
              <a:ext cx="414772" cy="25537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54"/>
            <p:cNvCxnSpPr>
              <a:stCxn id="91" idx="2"/>
              <a:endCxn id="137" idx="0"/>
            </p:cNvCxnSpPr>
            <p:nvPr/>
          </p:nvCxnSpPr>
          <p:spPr>
            <a:xfrm rot="16200000" flipH="1">
              <a:off x="4787743" y="5687564"/>
              <a:ext cx="419542" cy="7789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613862" y="5810804"/>
              <a:ext cx="1040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component</a:t>
              </a:r>
            </a:p>
          </p:txBody>
        </p:sp>
        <p:cxnSp>
          <p:nvCxnSpPr>
            <p:cNvPr id="175" name="Straight Arrow Connector 54"/>
            <p:cNvCxnSpPr>
              <a:stCxn id="136" idx="1"/>
              <a:endCxn id="83" idx="3"/>
            </p:cNvCxnSpPr>
            <p:nvPr/>
          </p:nvCxnSpPr>
          <p:spPr>
            <a:xfrm rot="10800000">
              <a:off x="2195783" y="6206669"/>
              <a:ext cx="398048" cy="28336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54"/>
            <p:cNvCxnSpPr>
              <a:stCxn id="91" idx="2"/>
              <a:endCxn id="136" idx="0"/>
            </p:cNvCxnSpPr>
            <p:nvPr/>
          </p:nvCxnSpPr>
          <p:spPr>
            <a:xfrm rot="5400000">
              <a:off x="3749929" y="5428741"/>
              <a:ext cx="419542" cy="129663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2155575" y="5889345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1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Linking Designs, Protocols, and Data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29</a:t>
            </a:fld>
            <a:endParaRPr lang="en-US" sz="1400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3E045E-2C52-1340-A3A5-ED8E8EF3ED5D}"/>
              </a:ext>
            </a:extLst>
          </p:cNvPr>
          <p:cNvGrpSpPr/>
          <p:nvPr/>
        </p:nvGrpSpPr>
        <p:grpSpPr>
          <a:xfrm>
            <a:off x="1520606" y="1486537"/>
            <a:ext cx="6174824" cy="1157762"/>
            <a:chOff x="1520606" y="1486537"/>
            <a:chExt cx="6174824" cy="1157762"/>
          </a:xfrm>
        </p:grpSpPr>
        <p:sp>
          <p:nvSpPr>
            <p:cNvPr id="50" name="Rectangle 49"/>
            <p:cNvSpPr/>
            <p:nvPr/>
          </p:nvSpPr>
          <p:spPr>
            <a:xfrm>
              <a:off x="1520606" y="1486537"/>
              <a:ext cx="6174824" cy="101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ModuleDefinition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chemeClr val="tx1"/>
                  </a:solidFill>
                </a:rPr>
                <a:t>AraInducedGFP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1785674" y="1774544"/>
              <a:ext cx="5821009" cy="869755"/>
              <a:chOff x="1785674" y="1774544"/>
              <a:chExt cx="5821009" cy="869755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785674" y="2466499"/>
                <a:ext cx="23875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hord 51"/>
              <p:cNvSpPr/>
              <p:nvPr/>
            </p:nvSpPr>
            <p:spPr>
              <a:xfrm>
                <a:off x="2315680" y="2237899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entagon 52"/>
              <p:cNvSpPr/>
              <p:nvPr/>
            </p:nvSpPr>
            <p:spPr>
              <a:xfrm>
                <a:off x="2918930" y="2212499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Left-Right-Up Arrow 53"/>
              <p:cNvSpPr/>
              <p:nvPr/>
            </p:nvSpPr>
            <p:spPr>
              <a:xfrm rot="10800000">
                <a:off x="3757130" y="2110899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V="1">
                <a:off x="3233255" y="2087880"/>
                <a:ext cx="1528280" cy="124619"/>
              </a:xfrm>
              <a:prstGeom prst="bentConnector4">
                <a:avLst>
                  <a:gd name="adj1" fmla="val 244"/>
                  <a:gd name="adj2" fmla="val 24267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Bent Arrow 55"/>
              <p:cNvSpPr/>
              <p:nvPr/>
            </p:nvSpPr>
            <p:spPr>
              <a:xfrm>
                <a:off x="1882030" y="2071526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Bent Arrow 56"/>
              <p:cNvSpPr/>
              <p:nvPr/>
            </p:nvSpPr>
            <p:spPr>
              <a:xfrm>
                <a:off x="4485310" y="2087880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89327" y="1828164"/>
                <a:ext cx="447894" cy="2413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Ara</a:t>
                </a:r>
              </a:p>
            </p:txBody>
          </p:sp>
          <p:cxnSp>
            <p:nvCxnSpPr>
              <p:cNvPr id="59" name="Straight Arrow Connector 54"/>
              <p:cNvCxnSpPr/>
              <p:nvPr/>
            </p:nvCxnSpPr>
            <p:spPr>
              <a:xfrm>
                <a:off x="3037221" y="1948814"/>
                <a:ext cx="185286" cy="484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/>
              <p:cNvGrpSpPr/>
              <p:nvPr/>
            </p:nvGrpSpPr>
            <p:grpSpPr>
              <a:xfrm>
                <a:off x="4343400" y="2110899"/>
                <a:ext cx="2456525" cy="533400"/>
                <a:chOff x="797323" y="5067300"/>
                <a:chExt cx="2456525" cy="53340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97323" y="5422900"/>
                  <a:ext cx="24565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Chord 61"/>
                <p:cNvSpPr/>
                <p:nvPr/>
              </p:nvSpPr>
              <p:spPr>
                <a:xfrm>
                  <a:off x="1386948" y="5194300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Pentagon 62"/>
                <p:cNvSpPr/>
                <p:nvPr/>
              </p:nvSpPr>
              <p:spPr>
                <a:xfrm>
                  <a:off x="1990198" y="5168900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Left-Right-Up Arrow 63"/>
                <p:cNvSpPr/>
                <p:nvPr/>
              </p:nvSpPr>
              <p:spPr>
                <a:xfrm rot="10800000">
                  <a:off x="2828398" y="5067300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Sun 64"/>
              <p:cNvSpPr/>
              <p:nvPr/>
            </p:nvSpPr>
            <p:spPr>
              <a:xfrm>
                <a:off x="7016843" y="1774544"/>
                <a:ext cx="589840" cy="589840"/>
              </a:xfrm>
              <a:prstGeom prst="sun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GFP</a:t>
                </a:r>
              </a:p>
            </p:txBody>
          </p:sp>
          <p:cxnSp>
            <p:nvCxnSpPr>
              <p:cNvPr id="66" name="Straight Arrow Connector 54"/>
              <p:cNvCxnSpPr/>
              <p:nvPr/>
            </p:nvCxnSpPr>
            <p:spPr>
              <a:xfrm rot="5400000" flipH="1" flipV="1">
                <a:off x="6334166" y="1527099"/>
                <a:ext cx="201834" cy="116896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9089E5-1E5B-4740-92AD-22B0CF416AB6}"/>
              </a:ext>
            </a:extLst>
          </p:cNvPr>
          <p:cNvSpPr/>
          <p:nvPr/>
        </p:nvSpPr>
        <p:spPr>
          <a:xfrm>
            <a:off x="2223622" y="5671846"/>
            <a:ext cx="1831204" cy="406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866A6C3-6B51-0943-9222-21D069A80FCC}"/>
              </a:ext>
            </a:extLst>
          </p:cNvPr>
          <p:cNvSpPr/>
          <p:nvPr/>
        </p:nvSpPr>
        <p:spPr>
          <a:xfrm>
            <a:off x="2421674" y="6411651"/>
            <a:ext cx="1435100" cy="406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Attachment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54">
            <a:extLst>
              <a:ext uri="{FF2B5EF4-FFF2-40B4-BE49-F238E27FC236}">
                <a16:creationId xmlns:a16="http://schemas.microsoft.com/office/drawing/2014/main" id="{DA3EDD98-50BA-4142-A8C9-6DA5275AC200}"/>
              </a:ext>
            </a:extLst>
          </p:cNvPr>
          <p:cNvCxnSpPr>
            <a:cxnSpLocks/>
            <a:stCxn id="155" idx="0"/>
            <a:endCxn id="109" idx="2"/>
          </p:cNvCxnSpPr>
          <p:nvPr/>
        </p:nvCxnSpPr>
        <p:spPr>
          <a:xfrm flipH="1" flipV="1">
            <a:off x="5252653" y="3337456"/>
            <a:ext cx="6349" cy="70246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D3E2418-FE3C-E849-96A5-2AF1A5A5A48C}"/>
              </a:ext>
            </a:extLst>
          </p:cNvPr>
          <p:cNvSpPr/>
          <p:nvPr/>
        </p:nvSpPr>
        <p:spPr>
          <a:xfrm>
            <a:off x="4535103" y="2931056"/>
            <a:ext cx="1435100" cy="40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566C1DC-CA57-9247-9C3D-DB5821BF1B19}"/>
              </a:ext>
            </a:extLst>
          </p:cNvPr>
          <p:cNvSpPr/>
          <p:nvPr/>
        </p:nvSpPr>
        <p:spPr>
          <a:xfrm>
            <a:off x="2139036" y="3060567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775313-2C64-F34F-A570-3E8C857838A7}"/>
              </a:ext>
            </a:extLst>
          </p:cNvPr>
          <p:cNvSpPr/>
          <p:nvPr/>
        </p:nvSpPr>
        <p:spPr>
          <a:xfrm>
            <a:off x="211919" y="4278087"/>
            <a:ext cx="2487125" cy="449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 </a:t>
            </a:r>
            <a:r>
              <a:rPr lang="en-US" b="1" i="1" dirty="0">
                <a:solidFill>
                  <a:schemeClr val="tx1"/>
                </a:solidFill>
              </a:rPr>
              <a:t>E. Coli </a:t>
            </a:r>
            <a:r>
              <a:rPr lang="en-US" b="1" dirty="0">
                <a:solidFill>
                  <a:schemeClr val="tx1"/>
                </a:solidFill>
              </a:rPr>
              <a:t>DH5-Alpha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FEA9325-2E9D-144B-8ADD-6342A2674195}"/>
              </a:ext>
            </a:extLst>
          </p:cNvPr>
          <p:cNvSpPr/>
          <p:nvPr/>
        </p:nvSpPr>
        <p:spPr>
          <a:xfrm>
            <a:off x="3413651" y="4039916"/>
            <a:ext cx="3690702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AraInducedGFP</a:t>
            </a:r>
            <a:r>
              <a:rPr lang="en-US" dirty="0">
                <a:solidFill>
                  <a:schemeClr val="tx1"/>
                </a:solidFill>
              </a:rPr>
              <a:t> transformed E.coli grown in M9 Media with 1mM Ara</a:t>
            </a:r>
          </a:p>
        </p:txBody>
      </p:sp>
      <p:cxnSp>
        <p:nvCxnSpPr>
          <p:cNvPr id="158" name="Straight Arrow Connector 54">
            <a:extLst>
              <a:ext uri="{FF2B5EF4-FFF2-40B4-BE49-F238E27FC236}">
                <a16:creationId xmlns:a16="http://schemas.microsoft.com/office/drawing/2014/main" id="{4CAA9850-DD38-C142-A224-5649DFA12CF3}"/>
              </a:ext>
            </a:extLst>
          </p:cNvPr>
          <p:cNvCxnSpPr>
            <a:cxnSpLocks/>
            <a:stCxn id="58" idx="4"/>
            <a:endCxn id="113" idx="0"/>
          </p:cNvCxnSpPr>
          <p:nvPr/>
        </p:nvCxnSpPr>
        <p:spPr>
          <a:xfrm>
            <a:off x="2813274" y="2069464"/>
            <a:ext cx="1231" cy="99110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FE201F-AAEC-474B-8672-7DBC26D4184E}"/>
              </a:ext>
            </a:extLst>
          </p:cNvPr>
          <p:cNvSpPr/>
          <p:nvPr/>
        </p:nvSpPr>
        <p:spPr>
          <a:xfrm>
            <a:off x="1032962" y="4911885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54">
            <a:extLst>
              <a:ext uri="{FF2B5EF4-FFF2-40B4-BE49-F238E27FC236}">
                <a16:creationId xmlns:a16="http://schemas.microsoft.com/office/drawing/2014/main" id="{8DB8D981-B5E3-E74E-8012-BA7F7039DFA6}"/>
              </a:ext>
            </a:extLst>
          </p:cNvPr>
          <p:cNvCxnSpPr>
            <a:cxnSpLocks/>
            <a:stCxn id="105" idx="0"/>
            <a:endCxn id="155" idx="2"/>
          </p:cNvCxnSpPr>
          <p:nvPr/>
        </p:nvCxnSpPr>
        <p:spPr>
          <a:xfrm rot="5400000" flipH="1" flipV="1">
            <a:off x="3891148" y="4303992"/>
            <a:ext cx="615930" cy="21197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BD7E3B2-83E7-C043-B44D-C6C60A025B65}"/>
              </a:ext>
            </a:extLst>
          </p:cNvPr>
          <p:cNvSpPr/>
          <p:nvPr/>
        </p:nvSpPr>
        <p:spPr>
          <a:xfrm>
            <a:off x="6474957" y="5687538"/>
            <a:ext cx="1831204" cy="406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217908A-5839-FD47-A43C-EB2C3621A14B}"/>
              </a:ext>
            </a:extLst>
          </p:cNvPr>
          <p:cNvSpPr/>
          <p:nvPr/>
        </p:nvSpPr>
        <p:spPr>
          <a:xfrm>
            <a:off x="4350141" y="5681045"/>
            <a:ext cx="1831204" cy="406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4" name="Straight Arrow Connector 54">
            <a:extLst>
              <a:ext uri="{FF2B5EF4-FFF2-40B4-BE49-F238E27FC236}">
                <a16:creationId xmlns:a16="http://schemas.microsoft.com/office/drawing/2014/main" id="{E2FD98FA-5E87-BB47-8262-2AD6C6501D0D}"/>
              </a:ext>
            </a:extLst>
          </p:cNvPr>
          <p:cNvCxnSpPr>
            <a:cxnSpLocks/>
            <a:endCxn id="155" idx="2"/>
          </p:cNvCxnSpPr>
          <p:nvPr/>
        </p:nvCxnSpPr>
        <p:spPr>
          <a:xfrm flipV="1">
            <a:off x="5252653" y="5055916"/>
            <a:ext cx="6349" cy="5937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54">
            <a:extLst>
              <a:ext uri="{FF2B5EF4-FFF2-40B4-BE49-F238E27FC236}">
                <a16:creationId xmlns:a16="http://schemas.microsoft.com/office/drawing/2014/main" id="{C2ADF12C-34ED-6444-8A1E-E7F88F7925E1}"/>
              </a:ext>
            </a:extLst>
          </p:cNvPr>
          <p:cNvCxnSpPr>
            <a:cxnSpLocks/>
            <a:stCxn id="162" idx="0"/>
            <a:endCxn id="155" idx="2"/>
          </p:cNvCxnSpPr>
          <p:nvPr/>
        </p:nvCxnSpPr>
        <p:spPr>
          <a:xfrm rot="16200000" flipV="1">
            <a:off x="6008970" y="4305948"/>
            <a:ext cx="631622" cy="21315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5DF6A64-1C35-8E46-95F7-3E6AD8F1CE01}"/>
              </a:ext>
            </a:extLst>
          </p:cNvPr>
          <p:cNvSpPr/>
          <p:nvPr/>
        </p:nvSpPr>
        <p:spPr>
          <a:xfrm>
            <a:off x="4541452" y="6411651"/>
            <a:ext cx="1435100" cy="406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Attachment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C356457-617B-4F4A-9E2C-E360E8424EB1}"/>
              </a:ext>
            </a:extLst>
          </p:cNvPr>
          <p:cNvSpPr/>
          <p:nvPr/>
        </p:nvSpPr>
        <p:spPr>
          <a:xfrm>
            <a:off x="6671453" y="6390095"/>
            <a:ext cx="1435100" cy="406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Attachment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54">
            <a:extLst>
              <a:ext uri="{FF2B5EF4-FFF2-40B4-BE49-F238E27FC236}">
                <a16:creationId xmlns:a16="http://schemas.microsoft.com/office/drawing/2014/main" id="{C07AF168-8035-EF4D-B835-E84D1F718DCE}"/>
              </a:ext>
            </a:extLst>
          </p:cNvPr>
          <p:cNvCxnSpPr>
            <a:cxnSpLocks/>
            <a:stCxn id="173" idx="0"/>
            <a:endCxn id="162" idx="2"/>
          </p:cNvCxnSpPr>
          <p:nvPr/>
        </p:nvCxnSpPr>
        <p:spPr>
          <a:xfrm flipV="1">
            <a:off x="7389003" y="6093938"/>
            <a:ext cx="1556" cy="2961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54">
            <a:extLst>
              <a:ext uri="{FF2B5EF4-FFF2-40B4-BE49-F238E27FC236}">
                <a16:creationId xmlns:a16="http://schemas.microsoft.com/office/drawing/2014/main" id="{5DDBABDD-32AE-3845-BE10-0D0155928B2C}"/>
              </a:ext>
            </a:extLst>
          </p:cNvPr>
          <p:cNvCxnSpPr>
            <a:cxnSpLocks/>
            <a:stCxn id="106" idx="0"/>
            <a:endCxn id="105" idx="2"/>
          </p:cNvCxnSpPr>
          <p:nvPr/>
        </p:nvCxnSpPr>
        <p:spPr>
          <a:xfrm flipV="1">
            <a:off x="3139224" y="6078246"/>
            <a:ext cx="0" cy="3334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54">
            <a:extLst>
              <a:ext uri="{FF2B5EF4-FFF2-40B4-BE49-F238E27FC236}">
                <a16:creationId xmlns:a16="http://schemas.microsoft.com/office/drawing/2014/main" id="{0C898DC7-8656-EC48-8D12-78CAFB4D1115}"/>
              </a:ext>
            </a:extLst>
          </p:cNvPr>
          <p:cNvCxnSpPr>
            <a:cxnSpLocks/>
            <a:stCxn id="172" idx="0"/>
            <a:endCxn id="163" idx="2"/>
          </p:cNvCxnSpPr>
          <p:nvPr/>
        </p:nvCxnSpPr>
        <p:spPr>
          <a:xfrm flipV="1">
            <a:off x="5259002" y="6087445"/>
            <a:ext cx="6741" cy="3242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3FD35D9C-3C0F-BE41-ADF2-0998CC42D37E}"/>
              </a:ext>
            </a:extLst>
          </p:cNvPr>
          <p:cNvSpPr txBox="1"/>
          <p:nvPr/>
        </p:nvSpPr>
        <p:spPr>
          <a:xfrm>
            <a:off x="5230842" y="3419574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module</a:t>
            </a:r>
          </a:p>
        </p:txBody>
      </p:sp>
      <p:cxnSp>
        <p:nvCxnSpPr>
          <p:cNvPr id="180" name="Straight Arrow Connector 54">
            <a:extLst>
              <a:ext uri="{FF2B5EF4-FFF2-40B4-BE49-F238E27FC236}">
                <a16:creationId xmlns:a16="http://schemas.microsoft.com/office/drawing/2014/main" id="{168684A2-CDA8-1C41-A4C3-E739B26248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71354" y="3342989"/>
            <a:ext cx="801349" cy="592505"/>
          </a:xfrm>
          <a:prstGeom prst="bentConnector3">
            <a:avLst>
              <a:gd name="adj1" fmla="val 9984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831DA935-B150-0948-B080-6A02092A6F19}"/>
              </a:ext>
            </a:extLst>
          </p:cNvPr>
          <p:cNvSpPr txBox="1"/>
          <p:nvPr/>
        </p:nvSpPr>
        <p:spPr>
          <a:xfrm>
            <a:off x="2782650" y="256572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3F98E87-9CEC-4649-AAE5-01D7260F6117}"/>
              </a:ext>
            </a:extLst>
          </p:cNvPr>
          <p:cNvSpPr txBox="1"/>
          <p:nvPr/>
        </p:nvSpPr>
        <p:spPr>
          <a:xfrm>
            <a:off x="2315680" y="3616199"/>
            <a:ext cx="183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module</a:t>
            </a:r>
          </a:p>
        </p:txBody>
      </p:sp>
      <p:cxnSp>
        <p:nvCxnSpPr>
          <p:cNvPr id="183" name="Straight Arrow Connector 54">
            <a:extLst>
              <a:ext uri="{FF2B5EF4-FFF2-40B4-BE49-F238E27FC236}">
                <a16:creationId xmlns:a16="http://schemas.microsoft.com/office/drawing/2014/main" id="{15F5627E-BABF-5542-99DD-C4BC44E20CE7}"/>
              </a:ext>
            </a:extLst>
          </p:cNvPr>
          <p:cNvCxnSpPr>
            <a:cxnSpLocks/>
            <a:stCxn id="159" idx="1"/>
          </p:cNvCxnSpPr>
          <p:nvPr/>
        </p:nvCxnSpPr>
        <p:spPr>
          <a:xfrm rot="10800000">
            <a:off x="667612" y="4727971"/>
            <a:ext cx="365350" cy="440892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54">
            <a:extLst>
              <a:ext uri="{FF2B5EF4-FFF2-40B4-BE49-F238E27FC236}">
                <a16:creationId xmlns:a16="http://schemas.microsoft.com/office/drawing/2014/main" id="{84EF3790-8E28-E440-95D8-CB93B214EA96}"/>
              </a:ext>
            </a:extLst>
          </p:cNvPr>
          <p:cNvCxnSpPr>
            <a:cxnSpLocks/>
          </p:cNvCxnSpPr>
          <p:nvPr/>
        </p:nvCxnSpPr>
        <p:spPr>
          <a:xfrm rot="10800000">
            <a:off x="667612" y="3505523"/>
            <a:ext cx="365354" cy="420782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54">
            <a:extLst>
              <a:ext uri="{FF2B5EF4-FFF2-40B4-BE49-F238E27FC236}">
                <a16:creationId xmlns:a16="http://schemas.microsoft.com/office/drawing/2014/main" id="{A39C73E6-9DDF-2840-A802-DC36FCCEFD22}"/>
              </a:ext>
            </a:extLst>
          </p:cNvPr>
          <p:cNvCxnSpPr>
            <a:cxnSpLocks/>
            <a:stCxn id="155" idx="1"/>
          </p:cNvCxnSpPr>
          <p:nvPr/>
        </p:nvCxnSpPr>
        <p:spPr>
          <a:xfrm rot="10800000">
            <a:off x="2383903" y="3926306"/>
            <a:ext cx="1029748" cy="6216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FD705-106C-AB4D-879F-9B74C1C816D7}"/>
              </a:ext>
            </a:extLst>
          </p:cNvPr>
          <p:cNvSpPr txBox="1"/>
          <p:nvPr/>
        </p:nvSpPr>
        <p:spPr>
          <a:xfrm>
            <a:off x="197589" y="5137978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8DB6DF2-25A4-5046-B2CD-00E9F21099F6}"/>
              </a:ext>
            </a:extLst>
          </p:cNvPr>
          <p:cNvSpPr txBox="1"/>
          <p:nvPr/>
        </p:nvSpPr>
        <p:spPr>
          <a:xfrm>
            <a:off x="173760" y="393622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definition</a:t>
            </a:r>
          </a:p>
        </p:txBody>
      </p:sp>
      <p:cxnSp>
        <p:nvCxnSpPr>
          <p:cNvPr id="195" name="Straight Arrow Connector 54">
            <a:extLst>
              <a:ext uri="{FF2B5EF4-FFF2-40B4-BE49-F238E27FC236}">
                <a16:creationId xmlns:a16="http://schemas.microsoft.com/office/drawing/2014/main" id="{5D678B9C-44B0-0A45-AE73-0D58D0C45384}"/>
              </a:ext>
            </a:extLst>
          </p:cNvPr>
          <p:cNvCxnSpPr>
            <a:cxnSpLocks/>
            <a:stCxn id="155" idx="1"/>
            <a:endCxn id="159" idx="3"/>
          </p:cNvCxnSpPr>
          <p:nvPr/>
        </p:nvCxnSpPr>
        <p:spPr>
          <a:xfrm rot="10800000" flipV="1">
            <a:off x="2383899" y="4547915"/>
            <a:ext cx="1029752" cy="62094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54">
            <a:extLst>
              <a:ext uri="{FF2B5EF4-FFF2-40B4-BE49-F238E27FC236}">
                <a16:creationId xmlns:a16="http://schemas.microsoft.com/office/drawing/2014/main" id="{15484C5B-415F-FA40-9C81-345ED9A85E27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252653" y="2483260"/>
            <a:ext cx="0" cy="44779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BE3DB3C5-03E2-5B48-B32B-931E79F5898C}"/>
              </a:ext>
            </a:extLst>
          </p:cNvPr>
          <p:cNvSpPr txBox="1"/>
          <p:nvPr/>
        </p:nvSpPr>
        <p:spPr>
          <a:xfrm>
            <a:off x="5223427" y="258700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8DFA7EF-7975-2544-AB8A-F9860F081283}"/>
              </a:ext>
            </a:extLst>
          </p:cNvPr>
          <p:cNvSpPr txBox="1"/>
          <p:nvPr/>
        </p:nvSpPr>
        <p:spPr>
          <a:xfrm>
            <a:off x="3110585" y="5338441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built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6179384-5162-2C4D-8070-D63693F9A966}"/>
              </a:ext>
            </a:extLst>
          </p:cNvPr>
          <p:cNvSpPr txBox="1"/>
          <p:nvPr/>
        </p:nvSpPr>
        <p:spPr>
          <a:xfrm>
            <a:off x="7343205" y="5376352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built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821BE8-CB68-5C41-8B68-31DFD454C7DE}"/>
              </a:ext>
            </a:extLst>
          </p:cNvPr>
          <p:cNvSpPr txBox="1"/>
          <p:nvPr/>
        </p:nvSpPr>
        <p:spPr>
          <a:xfrm>
            <a:off x="5223427" y="535598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built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D688534-C71A-8646-A1E7-0C0167394C1E}"/>
              </a:ext>
            </a:extLst>
          </p:cNvPr>
          <p:cNvSpPr txBox="1"/>
          <p:nvPr/>
        </p:nvSpPr>
        <p:spPr>
          <a:xfrm>
            <a:off x="3116912" y="6048594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attachment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E3BAAD4-8F3E-8A43-9513-1DFC598A151A}"/>
              </a:ext>
            </a:extLst>
          </p:cNvPr>
          <p:cNvSpPr txBox="1"/>
          <p:nvPr/>
        </p:nvSpPr>
        <p:spPr>
          <a:xfrm>
            <a:off x="7381747" y="60538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attachment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55A1EDA-FD8D-E749-87A3-87769872DFC9}"/>
              </a:ext>
            </a:extLst>
          </p:cNvPr>
          <p:cNvSpPr txBox="1"/>
          <p:nvPr/>
        </p:nvSpPr>
        <p:spPr>
          <a:xfrm>
            <a:off x="5240058" y="605780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attachment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10077F-67A1-B144-8519-FF083A30B2E5}"/>
              </a:ext>
            </a:extLst>
          </p:cNvPr>
          <p:cNvSpPr/>
          <p:nvPr/>
        </p:nvSpPr>
        <p:spPr>
          <a:xfrm>
            <a:off x="198885" y="3058883"/>
            <a:ext cx="1739134" cy="46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MD: </a:t>
            </a:r>
            <a:r>
              <a:rPr lang="en-US" dirty="0">
                <a:solidFill>
                  <a:schemeClr val="tx1"/>
                </a:solidFill>
              </a:rPr>
              <a:t>M9 Media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7F08D5A-FEFD-1542-A5C9-E8C18A9D550D}"/>
              </a:ext>
            </a:extLst>
          </p:cNvPr>
          <p:cNvSpPr/>
          <p:nvPr/>
        </p:nvSpPr>
        <p:spPr>
          <a:xfrm>
            <a:off x="1054777" y="3723883"/>
            <a:ext cx="1326736" cy="40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2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314751"/>
            <a:ext cx="83057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SBOL actually consists of 2 standards: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b="1" dirty="0"/>
              <a:t>SBOL Data model</a:t>
            </a:r>
            <a:r>
              <a:rPr lang="en-US" sz="2400" dirty="0"/>
              <a:t> 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/>
              <a:t>a formalized representation of data objects </a:t>
            </a:r>
            <a:endParaRPr lang="en-US" sz="2400" b="1" dirty="0"/>
          </a:p>
          <a:p>
            <a:pPr marL="285750" indent="-285750" algn="just">
              <a:buFont typeface="Arial"/>
              <a:buChar char="•"/>
            </a:pPr>
            <a:r>
              <a:rPr lang="en-US" sz="2400" b="1" dirty="0"/>
              <a:t>SBOL Visual</a:t>
            </a:r>
            <a:r>
              <a:rPr lang="en-US" sz="2400" dirty="0"/>
              <a:t> 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/>
              <a:t>a standardized set of schematic symbols for genetic design</a:t>
            </a:r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algn="just"/>
            <a:r>
              <a:rPr lang="en-US" sz="2400" dirty="0"/>
              <a:t>To guarantee interoperability between tools and standards, SBOL leverages </a:t>
            </a:r>
            <a:r>
              <a:rPr lang="en-US" sz="2400" b="1" dirty="0"/>
              <a:t>ontologies</a:t>
            </a:r>
            <a:r>
              <a:rPr lang="en-US" sz="2400" dirty="0"/>
              <a:t>, such as the Sequence Ontology (SO), Systems Biology Ontology (SBO).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3445" y="0"/>
            <a:ext cx="85344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What is SBOL?</a:t>
            </a:r>
            <a:endParaRPr lang="en-US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3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372178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Linking Designs, Protocols, and Data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30</a:t>
            </a:fld>
            <a:endParaRPr lang="en-US" sz="1400" b="1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FEA9325-2E9D-144B-8ADD-6342A2674195}"/>
              </a:ext>
            </a:extLst>
          </p:cNvPr>
          <p:cNvSpPr/>
          <p:nvPr/>
        </p:nvSpPr>
        <p:spPr>
          <a:xfrm>
            <a:off x="5215887" y="4750064"/>
            <a:ext cx="3690702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AraInducedGFP</a:t>
            </a:r>
            <a:r>
              <a:rPr lang="en-US" dirty="0">
                <a:solidFill>
                  <a:schemeClr val="tx1"/>
                </a:solidFill>
              </a:rPr>
              <a:t> transformed E.coli grown in M9 Media with 1mM Ara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217908A-5839-FD47-A43C-EB2C3621A14B}"/>
              </a:ext>
            </a:extLst>
          </p:cNvPr>
          <p:cNvSpPr/>
          <p:nvPr/>
        </p:nvSpPr>
        <p:spPr>
          <a:xfrm>
            <a:off x="2469081" y="5054864"/>
            <a:ext cx="1831204" cy="406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5DF6A64-1C35-8E46-95F7-3E6AD8F1CE01}"/>
              </a:ext>
            </a:extLst>
          </p:cNvPr>
          <p:cNvSpPr/>
          <p:nvPr/>
        </p:nvSpPr>
        <p:spPr>
          <a:xfrm>
            <a:off x="2667133" y="6375780"/>
            <a:ext cx="1435100" cy="406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Attachment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54">
            <a:extLst>
              <a:ext uri="{FF2B5EF4-FFF2-40B4-BE49-F238E27FC236}">
                <a16:creationId xmlns:a16="http://schemas.microsoft.com/office/drawing/2014/main" id="{0C898DC7-8656-EC48-8D12-78CAFB4D1115}"/>
              </a:ext>
            </a:extLst>
          </p:cNvPr>
          <p:cNvCxnSpPr>
            <a:cxnSpLocks/>
            <a:stCxn id="172" idx="0"/>
            <a:endCxn id="163" idx="2"/>
          </p:cNvCxnSpPr>
          <p:nvPr/>
        </p:nvCxnSpPr>
        <p:spPr>
          <a:xfrm flipV="1">
            <a:off x="3384683" y="5461264"/>
            <a:ext cx="0" cy="91451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355A1EDA-FD8D-E749-87A3-87769872DFC9}"/>
              </a:ext>
            </a:extLst>
          </p:cNvPr>
          <p:cNvSpPr txBox="1"/>
          <p:nvPr/>
        </p:nvSpPr>
        <p:spPr>
          <a:xfrm>
            <a:off x="3382675" y="602193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attachment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A5FEA89-376B-0B4E-966A-ADE41C1B6CC1}"/>
              </a:ext>
            </a:extLst>
          </p:cNvPr>
          <p:cNvSpPr/>
          <p:nvPr/>
        </p:nvSpPr>
        <p:spPr>
          <a:xfrm>
            <a:off x="2469081" y="3633639"/>
            <a:ext cx="1831204" cy="406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B762E1-A45D-B049-8F69-74E2820FB899}"/>
              </a:ext>
            </a:extLst>
          </p:cNvPr>
          <p:cNvSpPr txBox="1"/>
          <p:nvPr/>
        </p:nvSpPr>
        <p:spPr>
          <a:xfrm>
            <a:off x="4297770" y="525898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built</a:t>
            </a:r>
          </a:p>
        </p:txBody>
      </p: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D3E41DF7-1C30-CA4A-ACC6-4A59D48BDD34}"/>
              </a:ext>
            </a:extLst>
          </p:cNvPr>
          <p:cNvCxnSpPr>
            <a:cxnSpLocks/>
            <a:stCxn id="163" idx="3"/>
            <a:endCxn id="155" idx="1"/>
          </p:cNvCxnSpPr>
          <p:nvPr/>
        </p:nvCxnSpPr>
        <p:spPr>
          <a:xfrm>
            <a:off x="4300285" y="5258064"/>
            <a:ext cx="91560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F81A1B9-D56C-5A4F-978C-652093944E1D}"/>
              </a:ext>
            </a:extLst>
          </p:cNvPr>
          <p:cNvSpPr/>
          <p:nvPr/>
        </p:nvSpPr>
        <p:spPr>
          <a:xfrm>
            <a:off x="3460027" y="1500841"/>
            <a:ext cx="2487125" cy="449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 </a:t>
            </a:r>
            <a:r>
              <a:rPr lang="en-US" b="1" i="1" dirty="0">
                <a:solidFill>
                  <a:schemeClr val="tx1"/>
                </a:solidFill>
              </a:rPr>
              <a:t>E. Coli </a:t>
            </a:r>
            <a:r>
              <a:rPr lang="en-US" b="1" dirty="0">
                <a:solidFill>
                  <a:schemeClr val="tx1"/>
                </a:solidFill>
              </a:rPr>
              <a:t>DH5-Alpha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7FA6B05-C6E0-CA4C-8D91-1C09F1B325F2}"/>
              </a:ext>
            </a:extLst>
          </p:cNvPr>
          <p:cNvSpPr/>
          <p:nvPr/>
        </p:nvSpPr>
        <p:spPr>
          <a:xfrm>
            <a:off x="5980578" y="2698489"/>
            <a:ext cx="1739134" cy="46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MD: </a:t>
            </a:r>
            <a:r>
              <a:rPr lang="en-US" dirty="0">
                <a:solidFill>
                  <a:schemeClr val="tx1"/>
                </a:solidFill>
              </a:rPr>
              <a:t>M9 Media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E77E83-4386-5249-8011-FB9AF641BFAB}"/>
              </a:ext>
            </a:extLst>
          </p:cNvPr>
          <p:cNvSpPr/>
          <p:nvPr/>
        </p:nvSpPr>
        <p:spPr>
          <a:xfrm>
            <a:off x="708149" y="1508045"/>
            <a:ext cx="2203933" cy="46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MD: </a:t>
            </a:r>
            <a:r>
              <a:rPr lang="en-US" dirty="0" err="1">
                <a:solidFill>
                  <a:schemeClr val="tx1"/>
                </a:solidFill>
              </a:rPr>
              <a:t>AraInducedGFP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DF692D5-F339-4B4D-A2C3-CD9D50B7BFB9}"/>
              </a:ext>
            </a:extLst>
          </p:cNvPr>
          <p:cNvSpPr/>
          <p:nvPr/>
        </p:nvSpPr>
        <p:spPr>
          <a:xfrm>
            <a:off x="891943" y="2325940"/>
            <a:ext cx="1831204" cy="406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345BA98-4B29-B844-A27C-A3C431D968A5}"/>
              </a:ext>
            </a:extLst>
          </p:cNvPr>
          <p:cNvSpPr/>
          <p:nvPr/>
        </p:nvSpPr>
        <p:spPr>
          <a:xfrm>
            <a:off x="5934543" y="3626375"/>
            <a:ext cx="1831204" cy="406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0C324F5-1A2F-FF4D-BA17-253E8668F52B}"/>
              </a:ext>
            </a:extLst>
          </p:cNvPr>
          <p:cNvSpPr/>
          <p:nvPr/>
        </p:nvSpPr>
        <p:spPr>
          <a:xfrm>
            <a:off x="3787987" y="2312879"/>
            <a:ext cx="1831204" cy="406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54">
            <a:extLst>
              <a:ext uri="{FF2B5EF4-FFF2-40B4-BE49-F238E27FC236}">
                <a16:creationId xmlns:a16="http://schemas.microsoft.com/office/drawing/2014/main" id="{2888ADD6-71B5-B448-AB1C-9135F5985F52}"/>
              </a:ext>
            </a:extLst>
          </p:cNvPr>
          <p:cNvCxnSpPr>
            <a:cxnSpLocks/>
            <a:stCxn id="115" idx="0"/>
            <a:endCxn id="107" idx="2"/>
          </p:cNvCxnSpPr>
          <p:nvPr/>
        </p:nvCxnSpPr>
        <p:spPr>
          <a:xfrm flipV="1">
            <a:off x="4703589" y="1950725"/>
            <a:ext cx="1" cy="3621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D5F5D08-386B-2245-B444-B6173FFF610F}"/>
              </a:ext>
            </a:extLst>
          </p:cNvPr>
          <p:cNvSpPr txBox="1"/>
          <p:nvPr/>
        </p:nvSpPr>
        <p:spPr>
          <a:xfrm>
            <a:off x="1760517" y="2047733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built</a:t>
            </a:r>
          </a:p>
        </p:txBody>
      </p:sp>
      <p:cxnSp>
        <p:nvCxnSpPr>
          <p:cNvPr id="118" name="Straight Arrow Connector 54">
            <a:extLst>
              <a:ext uri="{FF2B5EF4-FFF2-40B4-BE49-F238E27FC236}">
                <a16:creationId xmlns:a16="http://schemas.microsoft.com/office/drawing/2014/main" id="{91411FC7-87C5-3F48-9955-EBC1144C1457}"/>
              </a:ext>
            </a:extLst>
          </p:cNvPr>
          <p:cNvCxnSpPr>
            <a:cxnSpLocks/>
            <a:stCxn id="112" idx="0"/>
            <a:endCxn id="111" idx="2"/>
          </p:cNvCxnSpPr>
          <p:nvPr/>
        </p:nvCxnSpPr>
        <p:spPr>
          <a:xfrm flipV="1">
            <a:off x="1807545" y="1971364"/>
            <a:ext cx="2571" cy="35457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54">
            <a:extLst>
              <a:ext uri="{FF2B5EF4-FFF2-40B4-BE49-F238E27FC236}">
                <a16:creationId xmlns:a16="http://schemas.microsoft.com/office/drawing/2014/main" id="{C079833E-6597-3D45-9301-700D4C1D2874}"/>
              </a:ext>
            </a:extLst>
          </p:cNvPr>
          <p:cNvCxnSpPr>
            <a:cxnSpLocks/>
            <a:stCxn id="114" idx="0"/>
            <a:endCxn id="110" idx="2"/>
          </p:cNvCxnSpPr>
          <p:nvPr/>
        </p:nvCxnSpPr>
        <p:spPr>
          <a:xfrm flipV="1">
            <a:off x="6850145" y="3161808"/>
            <a:ext cx="0" cy="46456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373B1CF-F4C9-5148-AD19-AE6EC9647546}"/>
              </a:ext>
            </a:extLst>
          </p:cNvPr>
          <p:cNvSpPr txBox="1"/>
          <p:nvPr/>
        </p:nvSpPr>
        <p:spPr>
          <a:xfrm>
            <a:off x="4684342" y="2062002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built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BB85B8-C587-C04B-B613-C090B94DDF59}"/>
              </a:ext>
            </a:extLst>
          </p:cNvPr>
          <p:cNvSpPr txBox="1"/>
          <p:nvPr/>
        </p:nvSpPr>
        <p:spPr>
          <a:xfrm>
            <a:off x="6811339" y="3364663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built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F3F401D-0DC5-C74B-8EA4-59063CE30B83}"/>
              </a:ext>
            </a:extLst>
          </p:cNvPr>
          <p:cNvSpPr/>
          <p:nvPr/>
        </p:nvSpPr>
        <p:spPr>
          <a:xfrm>
            <a:off x="374905" y="5571020"/>
            <a:ext cx="1645459" cy="6950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Activity: </a:t>
            </a:r>
          </a:p>
          <a:p>
            <a:r>
              <a:rPr lang="en-US" dirty="0">
                <a:solidFill>
                  <a:schemeClr val="tx1"/>
                </a:solidFill>
              </a:rPr>
              <a:t>flow cytometry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1AA41F1-EB3D-C840-B032-F10FF2F9614D}"/>
              </a:ext>
            </a:extLst>
          </p:cNvPr>
          <p:cNvSpPr/>
          <p:nvPr/>
        </p:nvSpPr>
        <p:spPr>
          <a:xfrm>
            <a:off x="342461" y="2919933"/>
            <a:ext cx="1645459" cy="6950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Activity: </a:t>
            </a:r>
          </a:p>
          <a:p>
            <a:r>
              <a:rPr lang="en-US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3D6F955-E23F-B04B-B7E9-9A5450123788}"/>
              </a:ext>
            </a:extLst>
          </p:cNvPr>
          <p:cNvSpPr/>
          <p:nvPr/>
        </p:nvSpPr>
        <p:spPr>
          <a:xfrm>
            <a:off x="342462" y="4292710"/>
            <a:ext cx="1645459" cy="6950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Activity: </a:t>
            </a:r>
          </a:p>
          <a:p>
            <a:r>
              <a:rPr lang="en-US" dirty="0">
                <a:solidFill>
                  <a:schemeClr val="tx1"/>
                </a:solidFill>
              </a:rPr>
              <a:t>culture</a:t>
            </a:r>
          </a:p>
        </p:txBody>
      </p:sp>
      <p:cxnSp>
        <p:nvCxnSpPr>
          <p:cNvPr id="138" name="Straight Arrow Connector 54">
            <a:extLst>
              <a:ext uri="{FF2B5EF4-FFF2-40B4-BE49-F238E27FC236}">
                <a16:creationId xmlns:a16="http://schemas.microsoft.com/office/drawing/2014/main" id="{56A52CF4-52CF-A14D-BC7B-73F3AC0B9272}"/>
              </a:ext>
            </a:extLst>
          </p:cNvPr>
          <p:cNvCxnSpPr>
            <a:cxnSpLocks/>
            <a:stCxn id="131" idx="3"/>
            <a:endCxn id="69" idx="2"/>
          </p:cNvCxnSpPr>
          <p:nvPr/>
        </p:nvCxnSpPr>
        <p:spPr>
          <a:xfrm flipV="1">
            <a:off x="1987921" y="4040039"/>
            <a:ext cx="1396762" cy="600173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54">
            <a:extLst>
              <a:ext uri="{FF2B5EF4-FFF2-40B4-BE49-F238E27FC236}">
                <a16:creationId xmlns:a16="http://schemas.microsoft.com/office/drawing/2014/main" id="{0A1B2BA0-7006-8E45-AB86-593DF379BA9B}"/>
              </a:ext>
            </a:extLst>
          </p:cNvPr>
          <p:cNvCxnSpPr>
            <a:cxnSpLocks/>
            <a:stCxn id="130" idx="3"/>
            <a:endCxn id="115" idx="2"/>
          </p:cNvCxnSpPr>
          <p:nvPr/>
        </p:nvCxnSpPr>
        <p:spPr>
          <a:xfrm flipV="1">
            <a:off x="1987920" y="2719279"/>
            <a:ext cx="2715669" cy="548156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54">
            <a:extLst>
              <a:ext uri="{FF2B5EF4-FFF2-40B4-BE49-F238E27FC236}">
                <a16:creationId xmlns:a16="http://schemas.microsoft.com/office/drawing/2014/main" id="{443A14D5-C68A-0C48-A16F-32142AD19D86}"/>
              </a:ext>
            </a:extLst>
          </p:cNvPr>
          <p:cNvCxnSpPr>
            <a:cxnSpLocks/>
            <a:stCxn id="130" idx="3"/>
          </p:cNvCxnSpPr>
          <p:nvPr/>
        </p:nvCxnSpPr>
        <p:spPr>
          <a:xfrm flipV="1">
            <a:off x="1987920" y="2751045"/>
            <a:ext cx="314246" cy="51639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54">
            <a:extLst>
              <a:ext uri="{FF2B5EF4-FFF2-40B4-BE49-F238E27FC236}">
                <a16:creationId xmlns:a16="http://schemas.microsoft.com/office/drawing/2014/main" id="{DD100EDC-73E0-0E4D-94B1-0EE3A7A8D6F6}"/>
              </a:ext>
            </a:extLst>
          </p:cNvPr>
          <p:cNvCxnSpPr>
            <a:cxnSpLocks/>
            <a:stCxn id="131" idx="3"/>
            <a:endCxn id="114" idx="2"/>
          </p:cNvCxnSpPr>
          <p:nvPr/>
        </p:nvCxnSpPr>
        <p:spPr>
          <a:xfrm flipV="1">
            <a:off x="1987921" y="4032775"/>
            <a:ext cx="4862224" cy="607437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54">
            <a:extLst>
              <a:ext uri="{FF2B5EF4-FFF2-40B4-BE49-F238E27FC236}">
                <a16:creationId xmlns:a16="http://schemas.microsoft.com/office/drawing/2014/main" id="{F8A5BA35-95AA-6541-A57F-A35AD33740EC}"/>
              </a:ext>
            </a:extLst>
          </p:cNvPr>
          <p:cNvCxnSpPr>
            <a:cxnSpLocks/>
            <a:stCxn id="130" idx="2"/>
            <a:endCxn id="69" idx="1"/>
          </p:cNvCxnSpPr>
          <p:nvPr/>
        </p:nvCxnSpPr>
        <p:spPr>
          <a:xfrm rot="16200000" flipH="1">
            <a:off x="1706185" y="3073942"/>
            <a:ext cx="221903" cy="130389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54">
            <a:extLst>
              <a:ext uri="{FF2B5EF4-FFF2-40B4-BE49-F238E27FC236}">
                <a16:creationId xmlns:a16="http://schemas.microsoft.com/office/drawing/2014/main" id="{646A4FC2-001B-5C43-8A22-AC95B4922823}"/>
              </a:ext>
            </a:extLst>
          </p:cNvPr>
          <p:cNvCxnSpPr>
            <a:cxnSpLocks/>
            <a:stCxn id="131" idx="2"/>
            <a:endCxn id="163" idx="1"/>
          </p:cNvCxnSpPr>
          <p:nvPr/>
        </p:nvCxnSpPr>
        <p:spPr>
          <a:xfrm rot="16200000" flipH="1">
            <a:off x="1681961" y="4470943"/>
            <a:ext cx="270351" cy="1303889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54">
            <a:extLst>
              <a:ext uri="{FF2B5EF4-FFF2-40B4-BE49-F238E27FC236}">
                <a16:creationId xmlns:a16="http://schemas.microsoft.com/office/drawing/2014/main" id="{1E349EED-AF86-2946-814F-3976F4FE3B78}"/>
              </a:ext>
            </a:extLst>
          </p:cNvPr>
          <p:cNvCxnSpPr>
            <a:cxnSpLocks/>
            <a:stCxn id="129" idx="2"/>
            <a:endCxn id="172" idx="1"/>
          </p:cNvCxnSpPr>
          <p:nvPr/>
        </p:nvCxnSpPr>
        <p:spPr>
          <a:xfrm rot="16200000" flipH="1">
            <a:off x="1775906" y="5687752"/>
            <a:ext cx="312957" cy="1469498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54">
            <a:extLst>
              <a:ext uri="{FF2B5EF4-FFF2-40B4-BE49-F238E27FC236}">
                <a16:creationId xmlns:a16="http://schemas.microsoft.com/office/drawing/2014/main" id="{855998C7-75DB-824F-9472-0FADEBB56232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2020364" y="5461266"/>
            <a:ext cx="1070080" cy="457256"/>
          </a:xfrm>
          <a:prstGeom prst="bentConnector3">
            <a:avLst>
              <a:gd name="adj1" fmla="val 100838"/>
            </a:avLst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9BE1413-21D1-0E48-82F7-C03ABED52DD0}"/>
              </a:ext>
            </a:extLst>
          </p:cNvPr>
          <p:cNvSpPr txBox="1"/>
          <p:nvPr/>
        </p:nvSpPr>
        <p:spPr>
          <a:xfrm>
            <a:off x="2157952" y="434577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3">
                    <a:lumMod val="75000"/>
                  </a:schemeClr>
                </a:solidFill>
              </a:rPr>
              <a:t>[Usage link]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4D3616-DE50-9D44-AA95-0B4A166CE58D}"/>
              </a:ext>
            </a:extLst>
          </p:cNvPr>
          <p:cNvSpPr txBox="1"/>
          <p:nvPr/>
        </p:nvSpPr>
        <p:spPr>
          <a:xfrm>
            <a:off x="2312332" y="2966922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3">
                    <a:lumMod val="75000"/>
                  </a:schemeClr>
                </a:solidFill>
              </a:rPr>
              <a:t>[Usage link]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189491F-7D68-2546-83D2-18088014D057}"/>
              </a:ext>
            </a:extLst>
          </p:cNvPr>
          <p:cNvSpPr txBox="1"/>
          <p:nvPr/>
        </p:nvSpPr>
        <p:spPr>
          <a:xfrm>
            <a:off x="2122360" y="5612760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3">
                    <a:lumMod val="75000"/>
                  </a:schemeClr>
                </a:solidFill>
              </a:rPr>
              <a:t>[Usage link]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72CF762-54C9-B84A-8036-F09D0E2C379F}"/>
              </a:ext>
            </a:extLst>
          </p:cNvPr>
          <p:cNvSpPr txBox="1"/>
          <p:nvPr/>
        </p:nvSpPr>
        <p:spPr>
          <a:xfrm>
            <a:off x="1072319" y="3803105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wasGeneratedBy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96A02DE-0120-5640-9A33-DEC69D995C3B}"/>
              </a:ext>
            </a:extLst>
          </p:cNvPr>
          <p:cNvSpPr txBox="1"/>
          <p:nvPr/>
        </p:nvSpPr>
        <p:spPr>
          <a:xfrm>
            <a:off x="1067281" y="5229235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wasGeneratedBy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33066BE-C860-3A44-AC31-1453A0BCF1A2}"/>
              </a:ext>
            </a:extLst>
          </p:cNvPr>
          <p:cNvSpPr txBox="1"/>
          <p:nvPr/>
        </p:nvSpPr>
        <p:spPr>
          <a:xfrm>
            <a:off x="1193308" y="6550603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wasGeneratedBy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95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up</a:t>
            </a:r>
            <a:r>
              <a:rPr lang="en-US" sz="3600"/>
              <a:t>: </a:t>
            </a:r>
            <a:br>
              <a:rPr lang="en-US" sz="3600"/>
            </a:br>
            <a:br>
              <a:rPr lang="en-US" sz="3600" dirty="0"/>
            </a:br>
            <a:r>
              <a:rPr lang="en-US" sz="3600" dirty="0"/>
              <a:t>libraries &amp; hands-on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11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creen Shot 2016-07-12 at 8.4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32" y="1489168"/>
            <a:ext cx="2880780" cy="1171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2700"/>
          </a:xfrm>
        </p:spPr>
        <p:txBody>
          <a:bodyPr/>
          <a:lstStyle/>
          <a:p>
            <a:r>
              <a:rPr lang="en-US" b="1" dirty="0"/>
              <a:t>Acknowledgments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5530" y="1577287"/>
            <a:ext cx="889000" cy="8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15779" y="1726865"/>
            <a:ext cx="1521853" cy="6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16"/>
          <p:cNvGrpSpPr/>
          <p:nvPr/>
        </p:nvGrpSpPr>
        <p:grpSpPr>
          <a:xfrm>
            <a:off x="2753451" y="5454253"/>
            <a:ext cx="3637097" cy="799734"/>
            <a:chOff x="1173610" y="4810130"/>
            <a:chExt cx="3637097" cy="799734"/>
          </a:xfrm>
        </p:grpSpPr>
        <p:sp>
          <p:nvSpPr>
            <p:cNvPr id="3" name="TextBox 2"/>
            <p:cNvSpPr txBox="1"/>
            <p:nvPr/>
          </p:nvSpPr>
          <p:spPr>
            <a:xfrm>
              <a:off x="1173610" y="4810130"/>
              <a:ext cx="354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SBOLDesigner</a:t>
              </a:r>
              <a:endParaRPr lang="en-US" b="1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6819" y="5195385"/>
              <a:ext cx="1513888" cy="3896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9073" y="5195385"/>
              <a:ext cx="2087746" cy="41447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530" y="2660267"/>
            <a:ext cx="5042260" cy="40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5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/>
              <a:t>Milestones in the history of SBOL</a:t>
            </a:r>
            <a:endParaRPr lang="en-US" sz="3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62100" y="1016000"/>
            <a:ext cx="12700" cy="5626100"/>
          </a:xfrm>
          <a:prstGeom prst="straightConnector1">
            <a:avLst/>
          </a:prstGeom>
          <a:ln w="825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 txBox="1">
            <a:spLocks/>
          </p:cNvSpPr>
          <p:nvPr/>
        </p:nvSpPr>
        <p:spPr>
          <a:xfrm>
            <a:off x="1739900" y="1003300"/>
            <a:ext cx="67183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/>
              <a:t>Kick-off </a:t>
            </a:r>
            <a:r>
              <a:rPr lang="en-US" sz="2000" dirty="0"/>
              <a:t>at a computational synthetic biology workshop at the University of Washington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459" y="1285845"/>
            <a:ext cx="1235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Apr, 2008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667" y="2205631"/>
            <a:ext cx="1212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Jun, 2011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9900" y="2051743"/>
            <a:ext cx="6718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b="1" dirty="0"/>
              <a:t>SBOL Developers Group </a:t>
            </a:r>
            <a:r>
              <a:rPr lang="en-US" sz="2000" dirty="0"/>
              <a:t>was officially established with adoption of formal rules of governance and election of editors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009" y="3076239"/>
            <a:ext cx="1248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Sep, 2011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9900" y="2922351"/>
            <a:ext cx="6718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First version of the </a:t>
            </a:r>
            <a:r>
              <a:rPr lang="en-US" sz="2000" b="1" dirty="0"/>
              <a:t>SBOL data model </a:t>
            </a:r>
            <a:r>
              <a:rPr lang="en-US" sz="2000" dirty="0"/>
              <a:t>was released </a:t>
            </a:r>
          </a:p>
          <a:p>
            <a:pPr algn="just"/>
            <a:r>
              <a:rPr lang="en-US" sz="2000" dirty="0"/>
              <a:t>(BB FRFC 84)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39900" y="3732614"/>
            <a:ext cx="6718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First version of the </a:t>
            </a:r>
            <a:r>
              <a:rPr lang="en-US" sz="2000" b="1" dirty="0"/>
              <a:t>SBOL Visual</a:t>
            </a:r>
            <a:r>
              <a:rPr lang="en-US" sz="2000" dirty="0"/>
              <a:t> standard was released </a:t>
            </a:r>
          </a:p>
          <a:p>
            <a:pPr algn="just"/>
            <a:r>
              <a:rPr lang="en-US" sz="2000" dirty="0"/>
              <a:t>(BBF RFC 93)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3766" y="3886502"/>
            <a:ext cx="1240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Mar, 2013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9900" y="4581641"/>
            <a:ext cx="6743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SBOL Version 2.0</a:t>
            </a:r>
            <a:r>
              <a:rPr lang="en-US" sz="2000" dirty="0"/>
              <a:t> was officially released </a:t>
            </a:r>
          </a:p>
          <a:p>
            <a:pPr algn="just"/>
            <a:r>
              <a:rPr lang="en-US" sz="2000" dirty="0"/>
              <a:t>(BBF RFC 108)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116" y="4735529"/>
            <a:ext cx="1133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Jul, 2015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0529" y="5447181"/>
            <a:ext cx="1227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Jun, 2016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9900" y="5447181"/>
            <a:ext cx="6718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ACS Synthetic Biology adopts SBOL </a:t>
            </a:r>
            <a:r>
              <a:rPr lang="en-US" sz="2000" dirty="0"/>
              <a:t>as publication standard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4</a:t>
            </a:fld>
            <a:endParaRPr lang="en-US" sz="14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4B943B-10A6-B746-B552-4A5EB0A6AFD1}"/>
              </a:ext>
            </a:extLst>
          </p:cNvPr>
          <p:cNvSpPr/>
          <p:nvPr/>
        </p:nvSpPr>
        <p:spPr>
          <a:xfrm>
            <a:off x="110009" y="6105349"/>
            <a:ext cx="1242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Dec, 2017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D0F2C2-12B2-394D-9B3A-B93D8C8E342D}"/>
              </a:ext>
            </a:extLst>
          </p:cNvPr>
          <p:cNvSpPr/>
          <p:nvPr/>
        </p:nvSpPr>
        <p:spPr>
          <a:xfrm>
            <a:off x="1739900" y="5951461"/>
            <a:ext cx="6743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SBOL Visual 2.0 </a:t>
            </a:r>
            <a:r>
              <a:rPr lang="en-US" sz="2000" dirty="0"/>
              <a:t>officially released</a:t>
            </a:r>
          </a:p>
          <a:p>
            <a:pPr algn="just"/>
            <a:r>
              <a:rPr lang="en-US" sz="2000" b="1" dirty="0"/>
              <a:t>SBOL Version 2.2</a:t>
            </a:r>
            <a:r>
              <a:rPr lang="en-US" sz="2000" dirty="0"/>
              <a:t> supports complete design-build-test cycle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09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49600" y="1202322"/>
            <a:ext cx="498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ACTGTGCCGTTAAACGTGATTAAATCCGTACTGATAT…</a:t>
            </a:r>
          </a:p>
        </p:txBody>
      </p:sp>
      <p:grpSp>
        <p:nvGrpSpPr>
          <p:cNvPr id="5" name="Group 202"/>
          <p:cNvGrpSpPr/>
          <p:nvPr/>
        </p:nvGrpSpPr>
        <p:grpSpPr>
          <a:xfrm>
            <a:off x="3073400" y="3197978"/>
            <a:ext cx="4949542" cy="1315661"/>
            <a:chOff x="3073400" y="5313739"/>
            <a:chExt cx="4949542" cy="1315661"/>
          </a:xfrm>
        </p:grpSpPr>
        <p:sp>
          <p:nvSpPr>
            <p:cNvPr id="206" name="Bent Arrow 205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Chord 206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Bent Arrow 207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Chord 208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Left-Right-Up Arrow 209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Left-Right-Up Arrow 210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>
              <a:spLocks/>
            </p:cNvSpPr>
            <p:nvPr/>
          </p:nvSpPr>
          <p:spPr>
            <a:xfrm>
              <a:off x="5353619" y="6223627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086100" y="5366961"/>
              <a:ext cx="2959100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083284" y="5366403"/>
              <a:ext cx="1905016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>
              <a:spLocks/>
            </p:cNvSpPr>
            <p:nvPr/>
          </p:nvSpPr>
          <p:spPr>
            <a:xfrm>
              <a:off x="3073400" y="5317643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  <p:sp>
          <p:nvSpPr>
            <p:cNvPr id="223" name="TextBox 222"/>
            <p:cNvSpPr txBox="1">
              <a:spLocks/>
            </p:cNvSpPr>
            <p:nvPr/>
          </p:nvSpPr>
          <p:spPr>
            <a:xfrm>
              <a:off x="6631008" y="5313739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  <p:sp>
          <p:nvSpPr>
            <p:cNvPr id="204" name="Right Arrow 203"/>
            <p:cNvSpPr/>
            <p:nvPr/>
          </p:nvSpPr>
          <p:spPr>
            <a:xfrm>
              <a:off x="4161438" y="611795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96047" y="611649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</p:grpSp>
      <p:grpSp>
        <p:nvGrpSpPr>
          <p:cNvPr id="7" name="Group 223"/>
          <p:cNvGrpSpPr/>
          <p:nvPr/>
        </p:nvGrpSpPr>
        <p:grpSpPr>
          <a:xfrm>
            <a:off x="3292264" y="1956659"/>
            <a:ext cx="4556280" cy="847796"/>
            <a:chOff x="3296913" y="5745163"/>
            <a:chExt cx="4556280" cy="847796"/>
          </a:xfrm>
        </p:grpSpPr>
        <p:sp>
          <p:nvSpPr>
            <p:cNvPr id="227" name="Bent Arrow 226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Chord 227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229" name="Bent Arrow 228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Chord 229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231" name="Left-Right-Up Arrow 230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232" name="Left-Right-Up Arrow 231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>
              <a:spLocks/>
            </p:cNvSpPr>
            <p:nvPr/>
          </p:nvSpPr>
          <p:spPr>
            <a:xfrm>
              <a:off x="5353619" y="6223627"/>
              <a:ext cx="625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  <p:sp>
          <p:nvSpPr>
            <p:cNvPr id="225" name="Right Arrow 224"/>
            <p:cNvSpPr/>
            <p:nvPr/>
          </p:nvSpPr>
          <p:spPr>
            <a:xfrm>
              <a:off x="4161438" y="612811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</a:rPr>
                <a:t>TetR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26" name="Right Arrow 225"/>
            <p:cNvSpPr/>
            <p:nvPr/>
          </p:nvSpPr>
          <p:spPr>
            <a:xfrm>
              <a:off x="6596047" y="612665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</p:grpSp>
      <p:sp>
        <p:nvSpPr>
          <p:cNvPr id="239" name="Down Arrow 238"/>
          <p:cNvSpPr/>
          <p:nvPr/>
        </p:nvSpPr>
        <p:spPr>
          <a:xfrm>
            <a:off x="5206049" y="1576248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Down Arrow 239"/>
          <p:cNvSpPr/>
          <p:nvPr/>
        </p:nvSpPr>
        <p:spPr>
          <a:xfrm>
            <a:off x="5206049" y="4559328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Down Arrow 240"/>
          <p:cNvSpPr/>
          <p:nvPr/>
        </p:nvSpPr>
        <p:spPr>
          <a:xfrm>
            <a:off x="5206049" y="2792880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7640C1-F1A9-AD40-8DED-42EED3E87D1C}"/>
              </a:ext>
            </a:extLst>
          </p:cNvPr>
          <p:cNvGrpSpPr/>
          <p:nvPr/>
        </p:nvGrpSpPr>
        <p:grpSpPr>
          <a:xfrm>
            <a:off x="3073400" y="4965911"/>
            <a:ext cx="4949542" cy="1726989"/>
            <a:chOff x="3073400" y="4965911"/>
            <a:chExt cx="4949542" cy="172698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248556B-C103-3542-8DB1-134FBA7B6C52}"/>
                </a:ext>
              </a:extLst>
            </p:cNvPr>
            <p:cNvSpPr/>
            <p:nvPr/>
          </p:nvSpPr>
          <p:spPr>
            <a:xfrm>
              <a:off x="4214105" y="5061364"/>
              <a:ext cx="517510" cy="31593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Bent Arrow 12"/>
            <p:cNvSpPr/>
            <p:nvPr/>
          </p:nvSpPr>
          <p:spPr>
            <a:xfrm>
              <a:off x="3466313" y="58101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ord 13"/>
            <p:cNvSpPr/>
            <p:nvPr/>
          </p:nvSpPr>
          <p:spPr>
            <a:xfrm>
              <a:off x="3635713" y="61211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Bent Arrow 14"/>
            <p:cNvSpPr/>
            <p:nvPr/>
          </p:nvSpPr>
          <p:spPr>
            <a:xfrm>
              <a:off x="5621784" y="58086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6108684" y="61197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-Right-Up Arrow 16"/>
            <p:cNvSpPr/>
            <p:nvPr/>
          </p:nvSpPr>
          <p:spPr>
            <a:xfrm rot="10800000">
              <a:off x="5014280" y="58802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7423489" y="58759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96913" y="63475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>
              <a:spLocks/>
            </p:cNvSpPr>
            <p:nvPr/>
          </p:nvSpPr>
          <p:spPr>
            <a:xfrm>
              <a:off x="5353619" y="6287127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  <p:sp>
          <p:nvSpPr>
            <p:cNvPr id="148" name="TextBox 147"/>
            <p:cNvSpPr txBox="1">
              <a:spLocks/>
            </p:cNvSpPr>
            <p:nvPr/>
          </p:nvSpPr>
          <p:spPr>
            <a:xfrm>
              <a:off x="4154152" y="5017545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aTc</a:t>
              </a:r>
              <a:endParaRPr lang="en-US" dirty="0"/>
            </a:p>
          </p:txBody>
        </p:sp>
        <p:cxnSp>
          <p:nvCxnSpPr>
            <p:cNvPr id="152" name="Straight Arrow Connector 151"/>
            <p:cNvCxnSpPr>
              <a:cxnSpLocks/>
            </p:cNvCxnSpPr>
            <p:nvPr/>
          </p:nvCxnSpPr>
          <p:spPr>
            <a:xfrm>
              <a:off x="4727246" y="5301617"/>
              <a:ext cx="197614" cy="6716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cxnSpLocks/>
            </p:cNvCxnSpPr>
            <p:nvPr/>
          </p:nvCxnSpPr>
          <p:spPr>
            <a:xfrm flipV="1">
              <a:off x="6939283" y="5692078"/>
              <a:ext cx="109218" cy="477752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086100" y="5017945"/>
              <a:ext cx="2959100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083284" y="5017387"/>
              <a:ext cx="1905016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>
              <a:spLocks/>
            </p:cNvSpPr>
            <p:nvPr/>
          </p:nvSpPr>
          <p:spPr>
            <a:xfrm>
              <a:off x="3073400" y="4974743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  <p:sp>
          <p:nvSpPr>
            <p:cNvPr id="201" name="TextBox 200"/>
            <p:cNvSpPr txBox="1">
              <a:spLocks/>
            </p:cNvSpPr>
            <p:nvPr/>
          </p:nvSpPr>
          <p:spPr>
            <a:xfrm>
              <a:off x="6631008" y="4970839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  <p:cxnSp>
          <p:nvCxnSpPr>
            <p:cNvPr id="242" name="Straight Arrow Connector 241"/>
            <p:cNvCxnSpPr>
              <a:cxnSpLocks/>
            </p:cNvCxnSpPr>
            <p:nvPr/>
          </p:nvCxnSpPr>
          <p:spPr>
            <a:xfrm flipV="1">
              <a:off x="4500880" y="5692078"/>
              <a:ext cx="450337" cy="477753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cxnSpLocks/>
            </p:cNvCxnSpPr>
            <p:nvPr/>
          </p:nvCxnSpPr>
          <p:spPr>
            <a:xfrm rot="16200000" flipH="1">
              <a:off x="5359651" y="5613792"/>
              <a:ext cx="225042" cy="299224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120935-B261-E943-B2DE-19C676B1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69363" y="5017438"/>
              <a:ext cx="989269" cy="98926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80305D0-AA69-A24D-BE9D-4E8FFE79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22954" y="4965911"/>
              <a:ext cx="972056" cy="97205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AED425-281F-424E-B3FF-0234DDC95503}"/>
                </a:ext>
              </a:extLst>
            </p:cNvPr>
            <p:cNvSpPr txBox="1"/>
            <p:nvPr/>
          </p:nvSpPr>
          <p:spPr>
            <a:xfrm>
              <a:off x="6857823" y="5256792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GFP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B9E9276-826B-2145-8832-435A318AC153}"/>
                </a:ext>
              </a:extLst>
            </p:cNvPr>
            <p:cNvSpPr txBox="1"/>
            <p:nvPr/>
          </p:nvSpPr>
          <p:spPr>
            <a:xfrm>
              <a:off x="4892625" y="5318887"/>
              <a:ext cx="548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</a:rPr>
                <a:t>TetR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161438" y="617129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596047" y="616983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EB856995-C195-0D47-9939-89411DE9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4600"/>
          </a:xfrm>
        </p:spPr>
        <p:txBody>
          <a:bodyPr>
            <a:noAutofit/>
          </a:bodyPr>
          <a:lstStyle/>
          <a:p>
            <a:r>
              <a:rPr lang="en-US" sz="3600" b="1" dirty="0"/>
              <a:t>Evolution of standards </a:t>
            </a:r>
            <a:br>
              <a:rPr lang="en-US" sz="3600" b="1" dirty="0"/>
            </a:br>
            <a:r>
              <a:rPr lang="en-US" sz="3600" b="1" dirty="0"/>
              <a:t>for Bioinformatics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A9CDAEA6-36DA-7043-A4C3-44BFBB36DA93}"/>
              </a:ext>
            </a:extLst>
          </p:cNvPr>
          <p:cNvSpPr txBox="1">
            <a:spLocks/>
          </p:cNvSpPr>
          <p:nvPr/>
        </p:nvSpPr>
        <p:spPr>
          <a:xfrm>
            <a:off x="306664" y="867394"/>
            <a:ext cx="1943100" cy="505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Arial"/>
              <a:buNone/>
            </a:pPr>
            <a:r>
              <a:rPr lang="en-US" b="1" dirty="0">
                <a:solidFill>
                  <a:srgbClr val="0000FF"/>
                </a:solidFill>
              </a:rPr>
              <a:t>FASTA</a:t>
            </a:r>
          </a:p>
          <a:p>
            <a:pPr>
              <a:spcAft>
                <a:spcPts val="0"/>
              </a:spcAft>
              <a:buFont typeface="Arial"/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buFont typeface="Arial"/>
              <a:buNone/>
            </a:pPr>
            <a:r>
              <a:rPr lang="en-US" b="1" dirty="0">
                <a:solidFill>
                  <a:srgbClr val="0000FF"/>
                </a:solidFill>
              </a:rPr>
              <a:t>GenBank</a:t>
            </a:r>
          </a:p>
          <a:p>
            <a:pPr>
              <a:spcAft>
                <a:spcPts val="0"/>
              </a:spcAft>
              <a:buFont typeface="Arial"/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buFont typeface="Arial"/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>
              <a:buFont typeface="Arial"/>
              <a:buNone/>
            </a:pPr>
            <a:r>
              <a:rPr lang="en-US" b="1" dirty="0">
                <a:solidFill>
                  <a:srgbClr val="0000FF"/>
                </a:solidFill>
              </a:rPr>
              <a:t>SBOL 1</a:t>
            </a:r>
          </a:p>
          <a:p>
            <a:pPr>
              <a:buFont typeface="Arial"/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  <a:buFont typeface="Arial"/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>
              <a:buFont typeface="Arial"/>
              <a:buNone/>
            </a:pPr>
            <a:r>
              <a:rPr lang="en-US" b="1" dirty="0">
                <a:solidFill>
                  <a:srgbClr val="0000FF"/>
                </a:solidFill>
              </a:rPr>
              <a:t>SBOL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636A25-128E-C945-8921-A270937B2E9C}"/>
              </a:ext>
            </a:extLst>
          </p:cNvPr>
          <p:cNvSpPr txBox="1"/>
          <p:nvPr/>
        </p:nvSpPr>
        <p:spPr>
          <a:xfrm>
            <a:off x="346371" y="245828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Contains sequence features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F3C006-8F32-0148-8DCB-F1048BB26075}"/>
              </a:ext>
            </a:extLst>
          </p:cNvPr>
          <p:cNvSpPr txBox="1"/>
          <p:nvPr/>
        </p:nvSpPr>
        <p:spPr>
          <a:xfrm>
            <a:off x="311835" y="1615443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sequence information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EDEEF0-239E-A54B-8A09-286C82423A13}"/>
              </a:ext>
            </a:extLst>
          </p:cNvPr>
          <p:cNvSpPr txBox="1"/>
          <p:nvPr/>
        </p:nvSpPr>
        <p:spPr>
          <a:xfrm>
            <a:off x="323338" y="3797177"/>
            <a:ext cx="256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Represents sequence features hierarchically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C47510-FEFD-9E48-8975-0BE43615152C}"/>
              </a:ext>
            </a:extLst>
          </p:cNvPr>
          <p:cNvSpPr txBox="1"/>
          <p:nvPr/>
        </p:nvSpPr>
        <p:spPr>
          <a:xfrm>
            <a:off x="287287" y="5398632"/>
            <a:ext cx="2564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Represents additional molecule types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Represents modules with inputs and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3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F2A8061-C090-0245-B5B7-7D62A36DA317}"/>
              </a:ext>
            </a:extLst>
          </p:cNvPr>
          <p:cNvSpPr/>
          <p:nvPr/>
        </p:nvSpPr>
        <p:spPr>
          <a:xfrm>
            <a:off x="6417677" y="3541854"/>
            <a:ext cx="713306" cy="63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A2BAF-81DE-D441-AA31-63FEC0BF31E0}"/>
              </a:ext>
            </a:extLst>
          </p:cNvPr>
          <p:cNvSpPr/>
          <p:nvPr/>
        </p:nvSpPr>
        <p:spPr>
          <a:xfrm>
            <a:off x="5069713" y="2919064"/>
            <a:ext cx="671332" cy="54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4BB25-4144-CC4C-92C6-412DBD5F078A}"/>
              </a:ext>
            </a:extLst>
          </p:cNvPr>
          <p:cNvSpPr/>
          <p:nvPr/>
        </p:nvSpPr>
        <p:spPr>
          <a:xfrm>
            <a:off x="3460832" y="3541854"/>
            <a:ext cx="1377387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SBOL Data Model</a:t>
            </a:r>
          </a:p>
        </p:txBody>
      </p:sp>
      <p:pic>
        <p:nvPicPr>
          <p:cNvPr id="4" name="Picture 3" descr="Screen Shot 2016-07-12 at 8.48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2" y="2023522"/>
            <a:ext cx="8329068" cy="33178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9890" y="2180322"/>
            <a:ext cx="5236342" cy="287781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9248" y="1839658"/>
            <a:ext cx="7800273" cy="3501724"/>
          </a:xfrm>
          <a:prstGeom prst="rect">
            <a:avLst/>
          </a:prstGeom>
          <a:noFill/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5568" y="2196002"/>
            <a:ext cx="17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SBOL v1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607" y="1805994"/>
            <a:ext cx="17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SBOL v2.0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6</a:t>
            </a:fld>
            <a:endParaRPr lang="en-US" sz="1400" b="1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6C7D41-91F3-694B-8322-2F865E1EFABD}"/>
              </a:ext>
            </a:extLst>
          </p:cNvPr>
          <p:cNvGrpSpPr/>
          <p:nvPr/>
        </p:nvGrpSpPr>
        <p:grpSpPr>
          <a:xfrm>
            <a:off x="402786" y="1438534"/>
            <a:ext cx="8199135" cy="5078013"/>
            <a:chOff x="402786" y="1438534"/>
            <a:chExt cx="8199135" cy="50780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472B6D-7541-2245-ABC8-7F525A967B6F}"/>
                </a:ext>
              </a:extLst>
            </p:cNvPr>
            <p:cNvSpPr/>
            <p:nvPr/>
          </p:nvSpPr>
          <p:spPr>
            <a:xfrm>
              <a:off x="4457719" y="5624220"/>
              <a:ext cx="1817226" cy="6423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F5C0BD-1BE5-4742-B58B-27B23CF521C2}"/>
                </a:ext>
              </a:extLst>
            </p:cNvPr>
            <p:cNvSpPr/>
            <p:nvPr/>
          </p:nvSpPr>
          <p:spPr>
            <a:xfrm>
              <a:off x="6463719" y="5641600"/>
              <a:ext cx="1817226" cy="6423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Attachment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25A12E-5AC9-4E46-B2A7-079125C083A8}"/>
                </a:ext>
              </a:extLst>
            </p:cNvPr>
            <p:cNvSpPr/>
            <p:nvPr/>
          </p:nvSpPr>
          <p:spPr>
            <a:xfrm>
              <a:off x="2397910" y="5624220"/>
              <a:ext cx="1817226" cy="6423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Combinatorial Derivation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E1945D-03A8-C349-B35E-724772B77C5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 flipH="1" flipV="1">
              <a:off x="3194210" y="4290773"/>
              <a:ext cx="1445760" cy="1221134"/>
            </a:xfrm>
            <a:prstGeom prst="bentConnector3">
              <a:avLst>
                <a:gd name="adj1" fmla="val 49999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2">
              <a:extLst>
                <a:ext uri="{FF2B5EF4-FFF2-40B4-BE49-F238E27FC236}">
                  <a16:creationId xmlns:a16="http://schemas.microsoft.com/office/drawing/2014/main" id="{8D338CC5-1171-CA48-82B3-67E075E1B8B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 flipH="1" flipV="1">
              <a:off x="3200512" y="3572647"/>
              <a:ext cx="2157584" cy="1945563"/>
            </a:xfrm>
            <a:prstGeom prst="bentConnector3">
              <a:avLst>
                <a:gd name="adj1" fmla="val 33370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2">
              <a:extLst>
                <a:ext uri="{FF2B5EF4-FFF2-40B4-BE49-F238E27FC236}">
                  <a16:creationId xmlns:a16="http://schemas.microsoft.com/office/drawing/2014/main" id="{EC800150-8E78-2F44-927D-3190028A581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10800000" flipV="1">
              <a:off x="2397911" y="5451676"/>
              <a:ext cx="908613" cy="493732"/>
            </a:xfrm>
            <a:prstGeom prst="bentConnector3">
              <a:avLst>
                <a:gd name="adj1" fmla="val 125159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2">
              <a:extLst>
                <a:ext uri="{FF2B5EF4-FFF2-40B4-BE49-F238E27FC236}">
                  <a16:creationId xmlns:a16="http://schemas.microsoft.com/office/drawing/2014/main" id="{74D54F05-F1A1-D845-85C0-BB3854830A1D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4316352" y="4574240"/>
              <a:ext cx="1445760" cy="654200"/>
            </a:xfrm>
            <a:prstGeom prst="bentConnector3">
              <a:avLst>
                <a:gd name="adj1" fmla="val 81223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2">
              <a:extLst>
                <a:ext uri="{FF2B5EF4-FFF2-40B4-BE49-F238E27FC236}">
                  <a16:creationId xmlns:a16="http://schemas.microsoft.com/office/drawing/2014/main" id="{9CCCD6CF-E5F4-D34B-BFD3-80BE6D153780}"/>
                </a:ext>
              </a:extLst>
            </p:cNvPr>
            <p:cNvCxnSpPr>
              <a:cxnSpLocks/>
              <a:stCxn id="3" idx="0"/>
              <a:endCxn id="41" idx="2"/>
            </p:cNvCxnSpPr>
            <p:nvPr/>
          </p:nvCxnSpPr>
          <p:spPr>
            <a:xfrm rot="5400000" flipH="1" flipV="1">
              <a:off x="5347451" y="4197341"/>
              <a:ext cx="1445760" cy="1407998"/>
            </a:xfrm>
            <a:prstGeom prst="bentConnector3">
              <a:avLst>
                <a:gd name="adj1" fmla="val 81223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92A7E4-7040-E042-BAE7-50E158453891}"/>
                </a:ext>
              </a:extLst>
            </p:cNvPr>
            <p:cNvSpPr/>
            <p:nvPr/>
          </p:nvSpPr>
          <p:spPr>
            <a:xfrm>
              <a:off x="464772" y="1461685"/>
              <a:ext cx="8137149" cy="505486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5B095E-D8FD-A948-B736-B56134E651EC}"/>
                </a:ext>
              </a:extLst>
            </p:cNvPr>
            <p:cNvSpPr txBox="1"/>
            <p:nvPr/>
          </p:nvSpPr>
          <p:spPr>
            <a:xfrm>
              <a:off x="402786" y="1438534"/>
              <a:ext cx="1740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SBOL v2.2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5635AE8-35EB-7946-AFF0-3C2CB25B690B}"/>
              </a:ext>
            </a:extLst>
          </p:cNvPr>
          <p:cNvSpPr/>
          <p:nvPr/>
        </p:nvSpPr>
        <p:spPr>
          <a:xfrm>
            <a:off x="546681" y="5624221"/>
            <a:ext cx="1538710" cy="64237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15641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061572" y="5937660"/>
            <a:ext cx="50159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Grey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and lines (including this) are annotations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B39160B-8C88-8842-BFC0-E0F7B6C123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SBOL Visual v2.0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54772D9-74A4-764A-AB77-A1DD44268D23}"/>
              </a:ext>
            </a:extLst>
          </p:cNvPr>
          <p:cNvSpPr/>
          <p:nvPr/>
        </p:nvSpPr>
        <p:spPr>
          <a:xfrm>
            <a:off x="735328" y="3750355"/>
            <a:ext cx="275302" cy="22192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FCBEDB4-BAFC-B649-891A-06361C049ED9}"/>
              </a:ext>
            </a:extLst>
          </p:cNvPr>
          <p:cNvSpPr/>
          <p:nvPr/>
        </p:nvSpPr>
        <p:spPr>
          <a:xfrm>
            <a:off x="6253725" y="3957492"/>
            <a:ext cx="275302" cy="22192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EC89B9-71EE-E749-85FD-2D30A7D40B57}"/>
              </a:ext>
            </a:extLst>
          </p:cNvPr>
          <p:cNvCxnSpPr/>
          <p:nvPr/>
        </p:nvCxnSpPr>
        <p:spPr>
          <a:xfrm>
            <a:off x="443452" y="3839835"/>
            <a:ext cx="84836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Right Arrow 92">
            <a:extLst>
              <a:ext uri="{FF2B5EF4-FFF2-40B4-BE49-F238E27FC236}">
                <a16:creationId xmlns:a16="http://schemas.microsoft.com/office/drawing/2014/main" id="{97C685BE-9CB9-BA42-9279-8877B5ADD074}"/>
              </a:ext>
            </a:extLst>
          </p:cNvPr>
          <p:cNvSpPr/>
          <p:nvPr/>
        </p:nvSpPr>
        <p:spPr>
          <a:xfrm>
            <a:off x="2615152" y="3659046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gfp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Chord 93">
            <a:extLst>
              <a:ext uri="{FF2B5EF4-FFF2-40B4-BE49-F238E27FC236}">
                <a16:creationId xmlns:a16="http://schemas.microsoft.com/office/drawing/2014/main" id="{D4AE1A9C-9286-204A-A82D-FD9E47165538}"/>
              </a:ext>
            </a:extLst>
          </p:cNvPr>
          <p:cNvSpPr/>
          <p:nvPr/>
        </p:nvSpPr>
        <p:spPr>
          <a:xfrm>
            <a:off x="1716246" y="3484235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rgbClr val="8064A2">
              <a:lumMod val="60000"/>
              <a:lumOff val="40000"/>
            </a:srgb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Bent Arrow 94">
            <a:extLst>
              <a:ext uri="{FF2B5EF4-FFF2-40B4-BE49-F238E27FC236}">
                <a16:creationId xmlns:a16="http://schemas.microsoft.com/office/drawing/2014/main" id="{23EEAD2F-65A5-CE4C-B253-53DC78276BDB}"/>
              </a:ext>
            </a:extLst>
          </p:cNvPr>
          <p:cNvSpPr/>
          <p:nvPr/>
        </p:nvSpPr>
        <p:spPr>
          <a:xfrm>
            <a:off x="752361" y="3021383"/>
            <a:ext cx="889000" cy="820040"/>
          </a:xfrm>
          <a:prstGeom prst="bentArrow">
            <a:avLst/>
          </a:prstGeom>
          <a:solidFill>
            <a:srgbClr val="1F497D">
              <a:lumMod val="60000"/>
              <a:lumOff val="40000"/>
            </a:srgb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Left-Right-Up Arrow 95">
            <a:extLst>
              <a:ext uri="{FF2B5EF4-FFF2-40B4-BE49-F238E27FC236}">
                <a16:creationId xmlns:a16="http://schemas.microsoft.com/office/drawing/2014/main" id="{403E1506-1F1F-774C-B966-4A2B568679B2}"/>
              </a:ext>
            </a:extLst>
          </p:cNvPr>
          <p:cNvSpPr/>
          <p:nvPr/>
        </p:nvSpPr>
        <p:spPr>
          <a:xfrm rot="10800000">
            <a:off x="3939960" y="3207565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rgbClr val="C0504D">
              <a:lumMod val="60000"/>
              <a:lumOff val="40000"/>
            </a:srgb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0F178015-60C2-CE48-9D52-7265BEBEFF7A}"/>
              </a:ext>
            </a:extLst>
          </p:cNvPr>
          <p:cNvSpPr/>
          <p:nvPr/>
        </p:nvSpPr>
        <p:spPr>
          <a:xfrm rot="10800000">
            <a:off x="5748930" y="3666612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4BACC6">
              <a:lumMod val="60000"/>
              <a:lumOff val="40000"/>
            </a:srgb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Chord 97">
            <a:extLst>
              <a:ext uri="{FF2B5EF4-FFF2-40B4-BE49-F238E27FC236}">
                <a16:creationId xmlns:a16="http://schemas.microsoft.com/office/drawing/2014/main" id="{EFB6464A-9AC6-8049-A0C4-E752B1534E5D}"/>
              </a:ext>
            </a:extLst>
          </p:cNvPr>
          <p:cNvSpPr/>
          <p:nvPr/>
        </p:nvSpPr>
        <p:spPr>
          <a:xfrm rot="10800000">
            <a:off x="7083662" y="3559357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rgbClr val="8064A2">
              <a:lumMod val="60000"/>
              <a:lumOff val="40000"/>
            </a:srgb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Bent Arrow 98">
            <a:extLst>
              <a:ext uri="{FF2B5EF4-FFF2-40B4-BE49-F238E27FC236}">
                <a16:creationId xmlns:a16="http://schemas.microsoft.com/office/drawing/2014/main" id="{A65B7842-D931-4D48-B291-BA08C3DF3470}"/>
              </a:ext>
            </a:extLst>
          </p:cNvPr>
          <p:cNvSpPr/>
          <p:nvPr/>
        </p:nvSpPr>
        <p:spPr>
          <a:xfrm rot="10800000">
            <a:off x="7880430" y="3841423"/>
            <a:ext cx="889000" cy="820040"/>
          </a:xfrm>
          <a:prstGeom prst="bentArrow">
            <a:avLst/>
          </a:prstGeom>
          <a:solidFill>
            <a:srgbClr val="1F497D">
              <a:lumMod val="60000"/>
              <a:lumOff val="40000"/>
            </a:srgb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Left-Right-Up Arrow 99">
            <a:extLst>
              <a:ext uri="{FF2B5EF4-FFF2-40B4-BE49-F238E27FC236}">
                <a16:creationId xmlns:a16="http://schemas.microsoft.com/office/drawing/2014/main" id="{8648E292-7654-0143-A389-6D8E1F2BA13D}"/>
              </a:ext>
            </a:extLst>
          </p:cNvPr>
          <p:cNvSpPr/>
          <p:nvPr/>
        </p:nvSpPr>
        <p:spPr>
          <a:xfrm>
            <a:off x="4885330" y="3841423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rgbClr val="C0504D">
              <a:lumMod val="60000"/>
              <a:lumOff val="40000"/>
            </a:srgb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83A6AEB-8FF8-AE4D-8D71-2E2B8DABD0CA}"/>
              </a:ext>
            </a:extLst>
          </p:cNvPr>
          <p:cNvSpPr txBox="1"/>
          <p:nvPr/>
        </p:nvSpPr>
        <p:spPr>
          <a:xfrm>
            <a:off x="6104160" y="3663273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/>
            <a:r>
              <a:rPr lang="en-US" i="1" dirty="0" err="1">
                <a:solidFill>
                  <a:prstClr val="black"/>
                </a:solidFill>
                <a:latin typeface="Calibri"/>
              </a:rPr>
              <a:t>tetR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2559BF-5212-8744-A447-997CDF22CA44}"/>
              </a:ext>
            </a:extLst>
          </p:cNvPr>
          <p:cNvCxnSpPr/>
          <p:nvPr/>
        </p:nvCxnSpPr>
        <p:spPr>
          <a:xfrm flipH="1">
            <a:off x="5536565" y="2748888"/>
            <a:ext cx="632191" cy="1001467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40A52C0-CF2B-5749-B0B8-DCEC8C86E7BD}"/>
              </a:ext>
            </a:extLst>
          </p:cNvPr>
          <p:cNvSpPr txBox="1"/>
          <p:nvPr/>
        </p:nvSpPr>
        <p:spPr>
          <a:xfrm>
            <a:off x="5328864" y="2377981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Nucleic Acid Backbone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BB19014-D3DE-7343-80E3-CECF30928FA1}"/>
              </a:ext>
            </a:extLst>
          </p:cNvPr>
          <p:cNvSpPr txBox="1"/>
          <p:nvPr/>
        </p:nvSpPr>
        <p:spPr>
          <a:xfrm>
            <a:off x="497853" y="1775569"/>
            <a:ext cx="259096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Sequence Feature Glyphs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A8048E5-DA7D-EC42-B624-0396C4901D19}"/>
              </a:ext>
            </a:extLst>
          </p:cNvPr>
          <p:cNvSpPr txBox="1"/>
          <p:nvPr/>
        </p:nvSpPr>
        <p:spPr>
          <a:xfrm>
            <a:off x="5386170" y="4882474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Reverse Complement Nucleic </a:t>
            </a:r>
          </a:p>
          <a:p>
            <a:pPr algn="ctr" defTabSz="457200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Acid Component Glyphs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BB347B-14A6-C14E-B068-2A4D4910BD64}"/>
              </a:ext>
            </a:extLst>
          </p:cNvPr>
          <p:cNvCxnSpPr>
            <a:stCxn id="104" idx="2"/>
          </p:cNvCxnSpPr>
          <p:nvPr/>
        </p:nvCxnSpPr>
        <p:spPr>
          <a:xfrm flipH="1">
            <a:off x="1379245" y="2144901"/>
            <a:ext cx="414091" cy="876482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0D46E4-D658-5149-AD20-4F093450275C}"/>
              </a:ext>
            </a:extLst>
          </p:cNvPr>
          <p:cNvCxnSpPr>
            <a:stCxn id="104" idx="2"/>
          </p:cNvCxnSpPr>
          <p:nvPr/>
        </p:nvCxnSpPr>
        <p:spPr>
          <a:xfrm>
            <a:off x="1793336" y="2144901"/>
            <a:ext cx="275717" cy="1237734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6F801BA-985E-1148-AA8A-ECA2364DE7D6}"/>
              </a:ext>
            </a:extLst>
          </p:cNvPr>
          <p:cNvCxnSpPr>
            <a:stCxn id="104" idx="2"/>
          </p:cNvCxnSpPr>
          <p:nvPr/>
        </p:nvCxnSpPr>
        <p:spPr>
          <a:xfrm>
            <a:off x="1793336" y="2144901"/>
            <a:ext cx="1096537" cy="1187134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55742E6-79A1-2F4D-8BBC-2A148700D2FF}"/>
              </a:ext>
            </a:extLst>
          </p:cNvPr>
          <p:cNvCxnSpPr/>
          <p:nvPr/>
        </p:nvCxnSpPr>
        <p:spPr>
          <a:xfrm>
            <a:off x="6678592" y="4047392"/>
            <a:ext cx="202125" cy="891035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7BC6EDD-D7B4-B14E-BAF5-0E545C9D2BA8}"/>
              </a:ext>
            </a:extLst>
          </p:cNvPr>
          <p:cNvSpPr txBox="1"/>
          <p:nvPr/>
        </p:nvSpPr>
        <p:spPr>
          <a:xfrm>
            <a:off x="979740" y="3772459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latin typeface="Calibri"/>
              </a:rPr>
              <a:t>pTet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9FF35C4-66DE-6D45-A5B1-2FEAFEA3F75C}"/>
              </a:ext>
            </a:extLst>
          </p:cNvPr>
          <p:cNvCxnSpPr/>
          <p:nvPr/>
        </p:nvCxnSpPr>
        <p:spPr>
          <a:xfrm>
            <a:off x="1535652" y="4052945"/>
            <a:ext cx="457200" cy="30480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CF29445-D689-7445-B3D6-9675A246F0F6}"/>
              </a:ext>
            </a:extLst>
          </p:cNvPr>
          <p:cNvSpPr txBox="1"/>
          <p:nvPr/>
        </p:nvSpPr>
        <p:spPr>
          <a:xfrm>
            <a:off x="1670279" y="4287387"/>
            <a:ext cx="78258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Labels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4113B9-987C-EB48-BF06-E49C1DA22941}"/>
              </a:ext>
            </a:extLst>
          </p:cNvPr>
          <p:cNvCxnSpPr/>
          <p:nvPr/>
        </p:nvCxnSpPr>
        <p:spPr>
          <a:xfrm flipH="1">
            <a:off x="1992853" y="3837106"/>
            <a:ext cx="897020" cy="520639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59AEF60-A72E-0048-A87B-E14BBBD13291}"/>
              </a:ext>
            </a:extLst>
          </p:cNvPr>
          <p:cNvCxnSpPr/>
          <p:nvPr/>
        </p:nvCxnSpPr>
        <p:spPr>
          <a:xfrm flipH="1">
            <a:off x="6880349" y="4288953"/>
            <a:ext cx="506514" cy="655166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77B43B1-1C28-1545-A85C-4058F2B1E874}"/>
              </a:ext>
            </a:extLst>
          </p:cNvPr>
          <p:cNvCxnSpPr/>
          <p:nvPr/>
        </p:nvCxnSpPr>
        <p:spPr>
          <a:xfrm flipH="1">
            <a:off x="6880349" y="4565345"/>
            <a:ext cx="1000081" cy="378774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8A4CD63-466A-B548-A062-DF06B8B90E75}"/>
              </a:ext>
            </a:extLst>
          </p:cNvPr>
          <p:cNvCxnSpPr>
            <a:stCxn id="101" idx="2"/>
          </p:cNvCxnSpPr>
          <p:nvPr/>
        </p:nvCxnSpPr>
        <p:spPr>
          <a:xfrm rot="5400000" flipH="1">
            <a:off x="3616246" y="1229014"/>
            <a:ext cx="60326" cy="5546857"/>
          </a:xfrm>
          <a:prstGeom prst="bentConnector4">
            <a:avLst>
              <a:gd name="adj1" fmla="val -1404313"/>
              <a:gd name="adj2" fmla="val 10011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none" w="lg" len="sm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BFA40EE-A424-CF4C-BEA7-394D22BA16F2}"/>
              </a:ext>
            </a:extLst>
          </p:cNvPr>
          <p:cNvSpPr txBox="1"/>
          <p:nvPr/>
        </p:nvSpPr>
        <p:spPr>
          <a:xfrm>
            <a:off x="3244703" y="4287721"/>
            <a:ext cx="13340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Interactions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D82EAC6-7AB3-C247-AD91-A9769CD56538}"/>
              </a:ext>
            </a:extLst>
          </p:cNvPr>
          <p:cNvCxnSpPr/>
          <p:nvPr/>
        </p:nvCxnSpPr>
        <p:spPr>
          <a:xfrm flipV="1">
            <a:off x="3242113" y="4565345"/>
            <a:ext cx="590995" cy="262293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D2C18D3E-FE78-CF4F-A500-B6D594816A42}"/>
              </a:ext>
            </a:extLst>
          </p:cNvPr>
          <p:cNvSpPr/>
          <p:nvPr/>
        </p:nvSpPr>
        <p:spPr>
          <a:xfrm>
            <a:off x="4674580" y="2734041"/>
            <a:ext cx="734572" cy="432955"/>
          </a:xfrm>
          <a:prstGeom prst="ellipse">
            <a:avLst/>
          </a:prstGeom>
          <a:solidFill>
            <a:srgbClr val="008000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GFP</a:t>
            </a:r>
          </a:p>
        </p:txBody>
      </p:sp>
      <p:cxnSp>
        <p:nvCxnSpPr>
          <p:cNvPr id="120" name="Straight Connector 21">
            <a:extLst>
              <a:ext uri="{FF2B5EF4-FFF2-40B4-BE49-F238E27FC236}">
                <a16:creationId xmlns:a16="http://schemas.microsoft.com/office/drawing/2014/main" id="{6084BAAD-2CCA-CF42-B2E6-3BA88FE08F71}"/>
              </a:ext>
            </a:extLst>
          </p:cNvPr>
          <p:cNvCxnSpPr/>
          <p:nvPr/>
        </p:nvCxnSpPr>
        <p:spPr>
          <a:xfrm flipV="1">
            <a:off x="3099087" y="2950519"/>
            <a:ext cx="1575493" cy="695080"/>
          </a:xfrm>
          <a:prstGeom prst="bentConnector3">
            <a:avLst>
              <a:gd name="adj1" fmla="val -63"/>
            </a:avLst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6F26975-1FD4-D146-AE4A-336905E3259B}"/>
              </a:ext>
            </a:extLst>
          </p:cNvPr>
          <p:cNvCxnSpPr/>
          <p:nvPr/>
        </p:nvCxnSpPr>
        <p:spPr>
          <a:xfrm flipH="1" flipV="1">
            <a:off x="3781543" y="2944796"/>
            <a:ext cx="103131" cy="142351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FC78FA5-C5AD-474B-95F7-539D50171F42}"/>
              </a:ext>
            </a:extLst>
          </p:cNvPr>
          <p:cNvSpPr txBox="1"/>
          <p:nvPr/>
        </p:nvSpPr>
        <p:spPr>
          <a:xfrm>
            <a:off x="2769748" y="2067248"/>
            <a:ext cx="261642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/>
            <a:r>
              <a:rPr lang="en-US" b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Molecular Species Glyph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E04C699-B294-E640-83E3-25D7016CBE3F}"/>
              </a:ext>
            </a:extLst>
          </p:cNvPr>
          <p:cNvCxnSpPr>
            <a:endCxn id="119" idx="1"/>
          </p:cNvCxnSpPr>
          <p:nvPr/>
        </p:nvCxnSpPr>
        <p:spPr>
          <a:xfrm>
            <a:off x="4390931" y="2422745"/>
            <a:ext cx="391225" cy="374701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EE362E6-422D-EA40-8557-9309BC1B0511}"/>
              </a:ext>
            </a:extLst>
          </p:cNvPr>
          <p:cNvCxnSpPr/>
          <p:nvPr/>
        </p:nvCxnSpPr>
        <p:spPr>
          <a:xfrm>
            <a:off x="744480" y="3972277"/>
            <a:ext cx="25203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28302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24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b="1" dirty="0"/>
              <a:t>Relation between </a:t>
            </a:r>
            <a:br>
              <a:rPr lang="en-US" b="1" dirty="0"/>
            </a:br>
            <a:r>
              <a:rPr lang="en-US" b="1" dirty="0"/>
              <a:t>SBOL Visual and SBOL Data Model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17" y="2079966"/>
            <a:ext cx="7576367" cy="380013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8</a:t>
            </a:fld>
            <a:endParaRPr lang="en-US" sz="14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19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lang="en-US" sz="3600" b="1" dirty="0"/>
              <a:t>SBOL is serialized in </a:t>
            </a:r>
            <a:br>
              <a:rPr lang="en-US" sz="3600" b="1" dirty="0"/>
            </a:br>
            <a:r>
              <a:rPr lang="en-US" sz="3600" b="1" dirty="0"/>
              <a:t>RDF/XML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2972" y="3134057"/>
            <a:ext cx="415127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XML allows data to be structured in hierarchical trees, is well-supported and well-understood by software developers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RDF makes data integration across networks easier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8900" y="1760291"/>
            <a:ext cx="4577697" cy="4836058"/>
            <a:chOff x="6925859" y="1959275"/>
            <a:chExt cx="1132959" cy="1132959"/>
          </a:xfrm>
        </p:grpSpPr>
        <p:sp>
          <p:nvSpPr>
            <p:cNvPr id="6" name="Rectangle 5"/>
            <p:cNvSpPr/>
            <p:nvPr/>
          </p:nvSpPr>
          <p:spPr>
            <a:xfrm>
              <a:off x="7101271" y="2018879"/>
              <a:ext cx="483824" cy="1010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77959" y="2333035"/>
              <a:ext cx="302509" cy="704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7585080" y="2034509"/>
              <a:ext cx="294574" cy="29457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http://cdn.flaticon.com/png/256/1492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5859" y="1959275"/>
              <a:ext cx="1132959" cy="1132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149103" y="2381772"/>
              <a:ext cx="197043" cy="393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73" y="3623780"/>
            <a:ext cx="2854928" cy="13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603" y="2255429"/>
            <a:ext cx="1066800" cy="106680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9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710593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ytYxYnhxkClNbkrhEcLl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xDO7aD3uwLn0rqZmek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jjYyYUaVpxppLSrUFkI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xDO7aD3uwLn0rqZmek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ytYxYnhxkClNbkrhEcLl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xDO7aD3uwLn0rqZmek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ytYxYnhxkClNbkrhEcLl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xDO7aD3uwLn0rqZmekoDy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24121</TotalTime>
  <Words>1578</Words>
  <Application>Microsoft Macintosh PowerPoint</Application>
  <PresentationFormat>On-screen Show (4:3)</PresentationFormat>
  <Paragraphs>419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Corbel</vt:lpstr>
      <vt:lpstr>Helvetica Neue</vt:lpstr>
      <vt:lpstr>NimbusSanL</vt:lpstr>
      <vt:lpstr>Parallax</vt:lpstr>
      <vt:lpstr>Synthetic Biology Open Language</vt:lpstr>
      <vt:lpstr>Standards are a foundational principle of synthetic biology</vt:lpstr>
      <vt:lpstr>PowerPoint Presentation</vt:lpstr>
      <vt:lpstr>Milestones in the history of SBOL</vt:lpstr>
      <vt:lpstr>Evolution of standards  for Bioinformatics</vt:lpstr>
      <vt:lpstr>SBOL Data Model</vt:lpstr>
      <vt:lpstr>PowerPoint Presentation</vt:lpstr>
      <vt:lpstr>Relation between  SBOL Visual and SBOL Data Model</vt:lpstr>
      <vt:lpstr>SBOL is serialized in  RDF/XML Format</vt:lpstr>
      <vt:lpstr>SBOL helps synthetic biologists to collaborate across different stages of (automation-assisted) workflows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Source Libraries</vt:lpstr>
      <vt:lpstr>ACS Synthetic Biology has officially adopted SBOL as publication standard </vt:lpstr>
      <vt:lpstr>SBOL Data Model</vt:lpstr>
      <vt:lpstr>ComponentDefinition</vt:lpstr>
      <vt:lpstr>Component</vt:lpstr>
      <vt:lpstr>SequenceConstraint</vt:lpstr>
      <vt:lpstr>Sequence, SequenceAnnotation</vt:lpstr>
      <vt:lpstr>Reusing Components</vt:lpstr>
      <vt:lpstr>Collection</vt:lpstr>
      <vt:lpstr>ModuleDefinition</vt:lpstr>
      <vt:lpstr>Composing Modules</vt:lpstr>
      <vt:lpstr>Linking Designs, Protocols, and Data</vt:lpstr>
      <vt:lpstr>Linking Designs, Protocols, and Data</vt:lpstr>
      <vt:lpstr>Next up:   libraries &amp; hands-on experience</vt:lpstr>
      <vt:lpstr>Acknowledgments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Biology Open Language (SBOL): Community-Driven Standard for Communi-cation of Synthetic Biology Designs</dc:title>
  <dc:creator>Bryan Bartley</dc:creator>
  <cp:lastModifiedBy>Jacob Beal</cp:lastModifiedBy>
  <cp:revision>383</cp:revision>
  <dcterms:created xsi:type="dcterms:W3CDTF">2015-09-30T17:38:27Z</dcterms:created>
  <dcterms:modified xsi:type="dcterms:W3CDTF">2018-08-01T12:39:19Z</dcterms:modified>
</cp:coreProperties>
</file>