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6" r:id="rId2"/>
    <p:sldId id="363" r:id="rId3"/>
    <p:sldId id="364" r:id="rId4"/>
    <p:sldId id="365" r:id="rId5"/>
    <p:sldId id="367" r:id="rId6"/>
    <p:sldId id="3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 autoAdjust="0"/>
    <p:restoredTop sz="94708"/>
  </p:normalViewPr>
  <p:slideViewPr>
    <p:cSldViewPr snapToGrid="0" snapToObjects="1">
      <p:cViewPr varScale="1">
        <p:scale>
          <a:sx n="118" d="100"/>
          <a:sy n="118" d="100"/>
        </p:scale>
        <p:origin x="12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087F431-96F2-5C45-AB86-0108780F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4494E-AEE8-4249-B9E7-3001EFB60628}" type="datetime1">
              <a:rPr lang="en-US" smtClean="0"/>
              <a:t>7/8/19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4B425DA-7B00-894A-BB7B-3684DF50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E96568-D33D-1A43-A908-5D006BCC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CC4FB-8D41-3B4D-8E07-DC97EDCC28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0C921B0-4180-3944-8761-867620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5278"/>
            <a:ext cx="8229600" cy="682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AF501-F139-4F46-AA0E-7922050862A6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34BE0-6040-0546-A6A9-D86D64066F6F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035A-A9F2-1A47-895C-BF129996287C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176FE-CD0B-B349-823B-279359543214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77EFE-52E4-3749-80E0-C8C335780E0E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F117D-F452-474E-BAA7-11774850649E}" type="datetime1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CA690-4C3F-4B42-B8C1-F08C2F246B66}" type="datetime1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1163A-2E1D-194C-ACF6-BDA0DA51EF2D}" type="datetime1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6CD89-0100-024B-906E-D05A5A35377A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A80E7-2899-EC42-9278-CCA06E4B4348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565898-C8F4-E148-A4C5-6D4AB9312921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42556" y="168045"/>
            <a:ext cx="1655064" cy="6277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bol-dev@googlegroups.com" TargetMode="External"/><Relationship Id="rId2" Type="http://schemas.openxmlformats.org/officeDocument/2006/relationships/hyperlink" Target="mailto:sbol-announce@googlegroup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7-12 at 8.4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59" y="2162909"/>
            <a:ext cx="3987082" cy="16208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 fontAlgn="base"/>
            <a:r>
              <a:rPr lang="en-US" sz="9600" b="1" dirty="0"/>
              <a:t>Presenter: </a:t>
            </a:r>
            <a:r>
              <a:rPr lang="en-US" sz="9600" dirty="0"/>
              <a:t>Jacob Beal (BBN Technologies</a:t>
            </a:r>
            <a:r>
              <a:rPr lang="en-US" sz="9600" b="1" dirty="0"/>
              <a:t>)</a:t>
            </a:r>
            <a:r>
              <a:rPr lang="en-US" sz="9600" dirty="0"/>
              <a:t>  </a:t>
            </a:r>
            <a:endParaRPr lang="en-US" sz="9600" b="1" dirty="0"/>
          </a:p>
          <a:p>
            <a:pPr algn="ctr" fontAlgn="base"/>
            <a:r>
              <a:rPr lang="en-US" sz="9600" b="1" dirty="0"/>
              <a:t>SBOL Workshop @ IWBDA, July, 2019</a:t>
            </a:r>
          </a:p>
          <a:p>
            <a:pPr algn="ctr" fontAlgn="base"/>
            <a:r>
              <a:rPr lang="en-US" sz="9600" b="1" dirty="0"/>
              <a:t>Cambridge, UK</a:t>
            </a:r>
            <a:endParaRPr lang="en-US" sz="7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b="1" dirty="0"/>
              <a:t>How to Contribute to SBOL</a:t>
            </a:r>
          </a:p>
        </p:txBody>
      </p:sp>
    </p:spTree>
    <p:extLst>
      <p:ext uri="{BB962C8B-B14F-4D97-AF65-F5344CB8AC3E}">
        <p14:creationId xmlns:p14="http://schemas.microsoft.com/office/powerpoint/2010/main" val="318897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B5E2CA-BBD2-C346-9CBD-22DEB9ED9433}"/>
              </a:ext>
            </a:extLst>
          </p:cNvPr>
          <p:cNvSpPr/>
          <p:nvPr/>
        </p:nvSpPr>
        <p:spPr>
          <a:xfrm>
            <a:off x="538624" y="1537646"/>
            <a:ext cx="7932276" cy="4776067"/>
          </a:xfrm>
          <a:prstGeom prst="roundRect">
            <a:avLst>
              <a:gd name="adj" fmla="val 18867"/>
            </a:avLst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lumMod val="50000"/>
                  <a:lumOff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hlinkClick r:id="rId2"/>
              </a:rPr>
              <a:t>sbol-announce@googlegroups.com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people who want to know what’s going on with SBOL; electorate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19F1CB-1392-2D47-804A-1E9628D00899}"/>
              </a:ext>
            </a:extLst>
          </p:cNvPr>
          <p:cNvSpPr/>
          <p:nvPr/>
        </p:nvSpPr>
        <p:spPr>
          <a:xfrm>
            <a:off x="1235084" y="2837170"/>
            <a:ext cx="6849373" cy="3142716"/>
          </a:xfrm>
          <a:prstGeom prst="roundRect">
            <a:avLst>
              <a:gd name="adj" fmla="val 2199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hlinkClick r:id="rId3"/>
              </a:rPr>
              <a:t>sbol-dev@googlegroups.com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people interested in contributing to standards, tools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30BB6-4685-6B43-8E77-26E894FB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SBOL Community Structure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1ACF3E-8E16-D74A-9CAD-76D9161B132A}"/>
              </a:ext>
            </a:extLst>
          </p:cNvPr>
          <p:cNvSpPr/>
          <p:nvPr/>
        </p:nvSpPr>
        <p:spPr>
          <a:xfrm>
            <a:off x="3240317" y="3842936"/>
            <a:ext cx="1204685" cy="4380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lumMod val="7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lumMod val="7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Editors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ACCD90-F00F-9E47-9B63-7E60FE8B8229}"/>
              </a:ext>
            </a:extLst>
          </p:cNvPr>
          <p:cNvSpPr/>
          <p:nvPr/>
        </p:nvSpPr>
        <p:spPr>
          <a:xfrm>
            <a:off x="5043713" y="3842936"/>
            <a:ext cx="1204685" cy="4380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lumMod val="7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lumMod val="7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Chair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A28ED5-5AA2-974B-942F-35D9F4D1AABF}"/>
              </a:ext>
            </a:extLst>
          </p:cNvPr>
          <p:cNvSpPr/>
          <p:nvPr/>
        </p:nvSpPr>
        <p:spPr>
          <a:xfrm>
            <a:off x="6062552" y="4962210"/>
            <a:ext cx="1832429" cy="4380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lumMod val="7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lumMod val="7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Advisory Panel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C80E3FA-D0DE-BA43-813E-666D7A58592A}"/>
              </a:ext>
            </a:extLst>
          </p:cNvPr>
          <p:cNvSpPr/>
          <p:nvPr/>
        </p:nvSpPr>
        <p:spPr>
          <a:xfrm>
            <a:off x="4040647" y="4962210"/>
            <a:ext cx="1832429" cy="4380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lumMod val="7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lumMod val="7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Steering Comm.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9A256A-91E2-464D-BE43-2DB504E1DB3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45002" y="4061970"/>
            <a:ext cx="598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40F3E4-4790-5F4A-804D-DF3B0D49EC8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5971808" y="3955251"/>
            <a:ext cx="681206" cy="13327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92A07F3A-4F72-F644-90FF-725F0737B9F4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rot="5400000">
            <a:off x="3914514" y="3234994"/>
            <a:ext cx="685532" cy="27775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8">
            <a:extLst>
              <a:ext uri="{FF2B5EF4-FFF2-40B4-BE49-F238E27FC236}">
                <a16:creationId xmlns:a16="http://schemas.microsoft.com/office/drawing/2014/main" id="{A6377A80-EEDA-6F44-9796-F8168CCCE20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4960856" y="4277010"/>
            <a:ext cx="681206" cy="6891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65D063-D6FB-6B45-A3D0-68FFD147DFE0}"/>
              </a:ext>
            </a:extLst>
          </p:cNvPr>
          <p:cNvSpPr txBox="1"/>
          <p:nvPr/>
        </p:nvSpPr>
        <p:spPr>
          <a:xfrm>
            <a:off x="6166624" y="3754342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strategic</a:t>
            </a:r>
          </a:p>
          <a:p>
            <a:pPr algn="ctr"/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leadership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06D644-527B-4A4E-B635-CD3C2FA38D16}"/>
              </a:ext>
            </a:extLst>
          </p:cNvPr>
          <p:cNvSpPr txBox="1"/>
          <p:nvPr/>
        </p:nvSpPr>
        <p:spPr>
          <a:xfrm>
            <a:off x="2067655" y="3754584"/>
            <a:ext cx="123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community</a:t>
            </a:r>
          </a:p>
          <a:p>
            <a:pPr algn="ctr"/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managers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E67BF4C-3030-9C4C-A37F-2AC0BAC6F882}"/>
              </a:ext>
            </a:extLst>
          </p:cNvPr>
          <p:cNvSpPr/>
          <p:nvPr/>
        </p:nvSpPr>
        <p:spPr>
          <a:xfrm>
            <a:off x="1952289" y="4966536"/>
            <a:ext cx="1832429" cy="4380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lumMod val="7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lumMod val="7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SBOL Industrial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EBFAF-77B5-8140-BE28-D086BCFBE798}"/>
              </a:ext>
            </a:extLst>
          </p:cNvPr>
          <p:cNvSpPr txBox="1"/>
          <p:nvPr/>
        </p:nvSpPr>
        <p:spPr>
          <a:xfrm>
            <a:off x="1812195" y="5400278"/>
            <a:ext cx="212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Industrial user group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860F9E-E197-D64C-80C6-5055DD324E82}"/>
              </a:ext>
            </a:extLst>
          </p:cNvPr>
          <p:cNvSpPr txBox="1"/>
          <p:nvPr/>
        </p:nvSpPr>
        <p:spPr>
          <a:xfrm>
            <a:off x="4130429" y="539791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PIs helping chair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05CC5E-EE63-764C-B5EB-5F75B3E1FF47}"/>
              </a:ext>
            </a:extLst>
          </p:cNvPr>
          <p:cNvSpPr txBox="1"/>
          <p:nvPr/>
        </p:nvSpPr>
        <p:spPr>
          <a:xfrm>
            <a:off x="5934962" y="5404604"/>
            <a:ext cx="20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External perspective</a:t>
            </a:r>
          </a:p>
        </p:txBody>
      </p:sp>
    </p:spTree>
    <p:extLst>
      <p:ext uri="{BB962C8B-B14F-4D97-AF65-F5344CB8AC3E}">
        <p14:creationId xmlns:p14="http://schemas.microsoft.com/office/powerpoint/2010/main" val="396576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7DB6-A2F1-B04A-9795-08E47102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get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9BE3-BB37-4E44-B30D-F8619B57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77573"/>
            <a:ext cx="8229600" cy="4525963"/>
          </a:xfrm>
        </p:spPr>
        <p:txBody>
          <a:bodyPr/>
          <a:lstStyle/>
          <a:p>
            <a:r>
              <a:rPr lang="en-US" dirty="0"/>
              <a:t>Use SBOL &amp; SBOL Visual!</a:t>
            </a:r>
          </a:p>
          <a:p>
            <a:r>
              <a:rPr lang="en-US" dirty="0"/>
              <a:t>Report issues and get help when you need it</a:t>
            </a:r>
          </a:p>
          <a:p>
            <a:r>
              <a:rPr lang="en-US" dirty="0"/>
              <a:t>Join </a:t>
            </a:r>
            <a:r>
              <a:rPr lang="en-US" dirty="0" err="1"/>
              <a:t>sbol</a:t>
            </a:r>
            <a:r>
              <a:rPr lang="en-US" dirty="0"/>
              <a:t>-announce, </a:t>
            </a:r>
            <a:r>
              <a:rPr lang="en-US" dirty="0" err="1"/>
              <a:t>sbol</a:t>
            </a:r>
            <a:r>
              <a:rPr lang="en-US" dirty="0"/>
              <a:t>-dev mailing lists</a:t>
            </a:r>
          </a:p>
          <a:p>
            <a:r>
              <a:rPr lang="en-US" dirty="0"/>
              <a:t>Organizations: join SBOL Industrial</a:t>
            </a:r>
          </a:p>
          <a:p>
            <a:r>
              <a:rPr lang="en-US" dirty="0"/>
              <a:t>Develop or contribute to libraries &amp; tools</a:t>
            </a:r>
          </a:p>
          <a:p>
            <a:r>
              <a:rPr lang="en-US" dirty="0"/>
              <a:t>Help improve the standards</a:t>
            </a:r>
          </a:p>
          <a:p>
            <a:r>
              <a:rPr lang="en-US" dirty="0"/>
              <a:t>Help govern the community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4A7C024-723A-504D-9B36-030110021DC5}"/>
              </a:ext>
            </a:extLst>
          </p:cNvPr>
          <p:cNvSpPr/>
          <p:nvPr/>
        </p:nvSpPr>
        <p:spPr>
          <a:xfrm>
            <a:off x="8098971" y="1977573"/>
            <a:ext cx="711200" cy="3653971"/>
          </a:xfrm>
          <a:prstGeom prst="downArrow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5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5C8C-D143-AA4A-A1F4-714333EA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GitHub: </a:t>
            </a:r>
            <a:r>
              <a:rPr lang="en-US" dirty="0" err="1"/>
              <a:t>SynBioDex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8A14-FFF6-924B-885C-E0583F0A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49254"/>
            <a:ext cx="8229600" cy="53816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Development hub for specs, libraries, tutorials,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33EC1-929C-A94A-8E4B-E95057F19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66"/>
          <a:stretch/>
        </p:blipFill>
        <p:spPr>
          <a:xfrm>
            <a:off x="241300" y="1115411"/>
            <a:ext cx="8641443" cy="44725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401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104C-87C8-F644-9E41-4A59C663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standards: SEPs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B35C-8D3C-044E-B560-0C10EB46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907314"/>
            <a:ext cx="8411029" cy="950686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Spec changes via “SBOL Enhancement Proposals” (SEPs) voted on by </a:t>
            </a:r>
            <a:r>
              <a:rPr lang="en-US" i="1" dirty="0" err="1"/>
              <a:t>sbol</a:t>
            </a:r>
            <a:r>
              <a:rPr lang="en-US" i="1" dirty="0"/>
              <a:t>-dev community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F9FE0-C31D-6647-880C-5804DA24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00"/>
          <a:stretch/>
        </p:blipFill>
        <p:spPr>
          <a:xfrm>
            <a:off x="101600" y="1129714"/>
            <a:ext cx="8868229" cy="48066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886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4F8FD-928D-254B-9C3B-D043661D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SBOL Industrial Consortium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C3B339-C6CA-EE4F-B9E8-5FA8C758B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97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Pre-competitive organization:</a:t>
            </a:r>
          </a:p>
          <a:p>
            <a:pPr marL="914400" lvl="1" indent="-457200"/>
            <a:r>
              <a:rPr lang="en-US" dirty="0"/>
              <a:t>Companies investing in SBOL</a:t>
            </a:r>
          </a:p>
          <a:p>
            <a:pPr marL="914400" lvl="1" indent="-457200"/>
            <a:r>
              <a:rPr lang="en-US" dirty="0"/>
              <a:t>Coordination of priorities, sharing of best practices</a:t>
            </a:r>
          </a:p>
          <a:p>
            <a:pPr marL="914400" lvl="1" indent="-457200"/>
            <a:r>
              <a:rPr lang="en-US" dirty="0"/>
              <a:t>Support community infrastructure &amp; development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3187F0-E467-9943-84A7-6A776F64285E}"/>
              </a:ext>
            </a:extLst>
          </p:cNvPr>
          <p:cNvGrpSpPr/>
          <p:nvPr/>
        </p:nvGrpSpPr>
        <p:grpSpPr>
          <a:xfrm>
            <a:off x="1698799" y="3348881"/>
            <a:ext cx="6094213" cy="3264867"/>
            <a:chOff x="4659711" y="1389451"/>
            <a:chExt cx="5114179" cy="273983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440FD56-600F-184C-B741-4D784BBD5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7376" y="2925877"/>
              <a:ext cx="716514" cy="8474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3A7C633-19B1-634E-ADFA-FB8A4140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4173" y="1389451"/>
              <a:ext cx="4762081" cy="160556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EC13804-909A-ED4C-BD10-57389DF147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722" b="28365"/>
            <a:stretch/>
          </p:blipFill>
          <p:spPr>
            <a:xfrm>
              <a:off x="4659711" y="3622876"/>
              <a:ext cx="1268750" cy="50640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DB1B73C-5098-0A4A-80BA-15044B238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5893" y="3019110"/>
              <a:ext cx="1234954" cy="54886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C6B427-713E-8E41-B4D6-073CECFD2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9776" y="3085638"/>
              <a:ext cx="1489405" cy="41646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44EAEE5-D3BD-0B41-AEB8-713AD3E58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23148" y="3073063"/>
              <a:ext cx="1529916" cy="47176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6A7857F-E35F-1A47-AD7A-B4FF8A30E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94004" y="3622805"/>
              <a:ext cx="1594643" cy="47741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9BC6FB-36BE-E24B-B9E3-AEEFB6993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88647" y="3634380"/>
              <a:ext cx="2185243" cy="459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993672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19375</TotalTime>
  <Words>184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bbn_template</vt:lpstr>
      <vt:lpstr>How to Contribute to SBOL</vt:lpstr>
      <vt:lpstr>SBOL Community Structure</vt:lpstr>
      <vt:lpstr>How can I get involved?</vt:lpstr>
      <vt:lpstr>Community GitHub: SynBioDex</vt:lpstr>
      <vt:lpstr>Improving the standards: SEPs</vt:lpstr>
      <vt:lpstr>SBOL Industrial Consortium</vt:lpstr>
    </vt:vector>
  </TitlesOfParts>
  <Company>BBN Technologies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160</cp:revision>
  <dcterms:created xsi:type="dcterms:W3CDTF">2014-09-25T19:50:53Z</dcterms:created>
  <dcterms:modified xsi:type="dcterms:W3CDTF">2019-07-08T09:41:25Z</dcterms:modified>
</cp:coreProperties>
</file>