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324" r:id="rId3"/>
    <p:sldId id="325" r:id="rId4"/>
    <p:sldId id="326" r:id="rId5"/>
    <p:sldId id="328" r:id="rId6"/>
    <p:sldId id="329" r:id="rId7"/>
    <p:sldId id="327" r:id="rId8"/>
    <p:sldId id="331" r:id="rId9"/>
    <p:sldId id="33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I'm not picking on anybody - I just took the most recent 5 "just</a:t>
            </a:r>
            <a:r>
              <a:rPr lang="en-US" baseline="0"/>
              <a:t> publishable" </a:t>
            </a:r>
            <a:r>
              <a:rPr lang="en-US"/>
              <a:t>papers</a:t>
            </a:r>
            <a:r>
              <a:rPr lang="en-US" baseline="0"/>
              <a:t> with constructs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Image courtesy of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dl.handle.net/1721.1/78249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df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SBOL Visual:</a:t>
            </a:r>
          </a:p>
          <a:p>
            <a:r>
              <a:rPr lang="en-US" sz="3200" b="1" dirty="0"/>
              <a:t>Standard for synthetic biology diagrams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SynBERC Fall Retreat</a:t>
            </a:r>
          </a:p>
          <a:p>
            <a:r>
              <a:rPr lang="en-US" dirty="0" smtClean="0"/>
              <a:t>Sept. 2014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599" y="5920608"/>
            <a:ext cx="1658557" cy="588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52" y="1763714"/>
            <a:ext cx="3517848" cy="3575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Problem: Communicating Gene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3300"/>
            <a:ext cx="8229600" cy="546099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solidFill>
                  <a:srgbClr val="000090"/>
                </a:solidFill>
              </a:rPr>
              <a:t>Well, they're sort of similar…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l="11300" t="54720" r="37130" b="30240"/>
          <a:stretch>
            <a:fillRect/>
          </a:stretch>
        </p:blipFill>
        <p:spPr>
          <a:xfrm>
            <a:off x="1485900" y="2537495"/>
            <a:ext cx="2920978" cy="955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87197"/>
          <a:stretch>
            <a:fillRect/>
          </a:stretch>
        </p:blipFill>
        <p:spPr>
          <a:xfrm>
            <a:off x="241300" y="1803401"/>
            <a:ext cx="6350000" cy="469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 t="36000" r="8657" b="46080"/>
          <a:stretch>
            <a:fillRect/>
          </a:stretch>
        </p:blipFill>
        <p:spPr>
          <a:xfrm>
            <a:off x="457200" y="3539806"/>
            <a:ext cx="5214620" cy="1025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rcRect l="2880" r="2880" b="75963"/>
          <a:stretch>
            <a:fillRect/>
          </a:stretch>
        </p:blipFill>
        <p:spPr>
          <a:xfrm>
            <a:off x="241300" y="4729975"/>
            <a:ext cx="5984240" cy="1330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092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0090"/>
                </a:solidFill>
              </a:rPr>
              <a:t>Construct diagrams from recent ACS Syn.Bio. papers: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5029199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1F497D"/>
                </a:solidFill>
              </a:rPr>
              <a:t>Inspiration: Standard Electronic Symbols: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>
                <a:solidFill>
                  <a:schemeClr val="tx2"/>
                </a:solidFill>
              </a:rPr>
              <a:t>What is the equivalent for synthetic biology?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274638"/>
            <a:ext cx="8229600" cy="682625"/>
          </a:xfrm>
        </p:spPr>
        <p:txBody>
          <a:bodyPr/>
          <a:lstStyle/>
          <a:p>
            <a:r>
              <a:rPr lang="en-US"/>
              <a:t>Standards simplify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2019300"/>
            <a:ext cx="50800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12789" y="5295900"/>
            <a:ext cx="401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… and many others in IEEE Std. 91/91a; IEEE Std. 315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0" y="5321300"/>
            <a:ext cx="5981700" cy="1300163"/>
          </a:xfrm>
        </p:spPr>
        <p:txBody>
          <a:bodyPr/>
          <a:lstStyle/>
          <a:p>
            <a:pPr>
              <a:buNone/>
            </a:pPr>
            <a:r>
              <a:rPr lang="en-US" sz="2000"/>
              <a:t>Synthetic Biology Open Language - Visual</a:t>
            </a:r>
          </a:p>
          <a:p>
            <a:pPr>
              <a:buNone/>
            </a:pPr>
            <a:r>
              <a:rPr lang="en-US" sz="2000"/>
              <a:t>Community standards in development since 2008</a:t>
            </a:r>
          </a:p>
          <a:p>
            <a:pPr>
              <a:buNone/>
            </a:pPr>
            <a:r>
              <a:rPr lang="en-US" sz="2000"/>
              <a:t>SBOL Visual 1.0: BBF RFC #93 </a:t>
            </a:r>
            <a:r>
              <a:rPr lang="en-US" sz="2000">
                <a:hlinkClick r:id="rId2"/>
              </a:rPr>
              <a:t>doi: 1721.1/78249</a:t>
            </a:r>
            <a:r>
              <a:rPr lang="en-US" sz="2000"/>
              <a:t> </a:t>
            </a:r>
          </a:p>
          <a:p>
            <a:pPr lvl="1">
              <a:buNone/>
            </a:pPr>
            <a:r>
              <a:rPr lang="en-US" sz="1600"/>
              <a:t>	(Prior versions: BBF RFC #68, #16)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454650"/>
            <a:ext cx="2542794" cy="901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08000" y="3200400"/>
            <a:ext cx="796290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79700" y="284480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GFP</a:t>
            </a:r>
          </a:p>
        </p:txBody>
      </p:sp>
      <p:sp>
        <p:nvSpPr>
          <p:cNvPr id="9" name="Chord 8"/>
          <p:cNvSpPr/>
          <p:nvPr/>
        </p:nvSpPr>
        <p:spPr>
          <a:xfrm>
            <a:off x="1780794" y="284480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1014189" y="238194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3924300" y="256813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562600" y="320198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6987794" y="291992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200900" y="320198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699000" y="320198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05500" y="31892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TetR</a:t>
            </a:r>
          </a:p>
        </p:txBody>
      </p:sp>
      <p:cxnSp>
        <p:nvCxnSpPr>
          <p:cNvPr id="21" name="Elbow Connector 20"/>
          <p:cNvCxnSpPr/>
          <p:nvPr/>
        </p:nvCxnSpPr>
        <p:spPr>
          <a:xfrm rot="5400000" flipH="1">
            <a:off x="3583535" y="983911"/>
            <a:ext cx="255588" cy="4880847"/>
          </a:xfrm>
          <a:prstGeom prst="bentConnector3">
            <a:avLst>
              <a:gd name="adj1" fmla="val -183851"/>
            </a:avLst>
          </a:prstGeom>
          <a:ln w="38100">
            <a:solidFill>
              <a:srgbClr val="FF0000"/>
            </a:solidFill>
            <a:tailEnd type="oval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270905" y="1136134"/>
            <a:ext cx="6335038" cy="3971045"/>
            <a:chOff x="1270905" y="1136134"/>
            <a:chExt cx="6335038" cy="3971045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4477029" y="1998307"/>
              <a:ext cx="1393746" cy="77739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28316" y="1320800"/>
              <a:ext cx="1123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Backbone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70905" y="1136134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Construct Icons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56057" y="4351469"/>
              <a:ext cx="174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Direction shown</a:t>
              </a:r>
            </a:p>
            <a:p>
              <a:pPr algn="ctr"/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by orientation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49985" y="4522403"/>
              <a:ext cx="241604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Regulatory Interactions</a:t>
              </a:r>
            </a:p>
            <a:p>
              <a:pPr algn="ctr"/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    </a:t>
              </a:r>
              <a:r>
                <a:rPr lang="en-US" sz="1400" b="1" i="1">
                  <a:solidFill>
                    <a:schemeClr val="bg1">
                      <a:lumMod val="65000"/>
                    </a:schemeClr>
                  </a:solidFill>
                </a:rPr>
                <a:t>(in progress)</a:t>
              </a:r>
            </a:p>
          </p:txBody>
        </p:sp>
        <p:cxnSp>
          <p:nvCxnSpPr>
            <p:cNvPr id="47" name="Straight Connector 46"/>
            <p:cNvCxnSpPr>
              <a:stCxn id="33" idx="2"/>
            </p:cNvCxnSpPr>
            <p:nvPr/>
          </p:nvCxnSpPr>
          <p:spPr>
            <a:xfrm rot="5400000">
              <a:off x="1305589" y="1591973"/>
              <a:ext cx="881539" cy="70852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3" idx="2"/>
            </p:cNvCxnSpPr>
            <p:nvPr/>
          </p:nvCxnSpPr>
          <p:spPr>
            <a:xfrm rot="5400000">
              <a:off x="1507450" y="2098636"/>
              <a:ext cx="1186341" cy="158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3" idx="2"/>
            </p:cNvCxnSpPr>
            <p:nvPr/>
          </p:nvCxnSpPr>
          <p:spPr>
            <a:xfrm rot="16200000" flipH="1">
              <a:off x="2025589" y="1580496"/>
              <a:ext cx="1186341" cy="103627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33" idx="2"/>
            </p:cNvCxnSpPr>
            <p:nvPr/>
          </p:nvCxnSpPr>
          <p:spPr>
            <a:xfrm rot="10800000">
              <a:off x="2100620" y="1505466"/>
              <a:ext cx="1785582" cy="93293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2247900" y="4152900"/>
              <a:ext cx="457200" cy="38100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34" idx="0"/>
            </p:cNvCxnSpPr>
            <p:nvPr/>
          </p:nvCxnSpPr>
          <p:spPr>
            <a:xfrm rot="16200000" flipH="1">
              <a:off x="6267832" y="3888301"/>
              <a:ext cx="685040" cy="24129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1191946" y="2807734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pTet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2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3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42037"/>
            <a:ext cx="8229600" cy="779463"/>
          </a:xfrm>
        </p:spPr>
        <p:txBody>
          <a:bodyPr/>
          <a:lstStyle/>
          <a:p>
            <a:pPr algn="ctr">
              <a:buNone/>
            </a:pPr>
            <a:r>
              <a:rPr lang="en-US" i="1">
                <a:solidFill>
                  <a:schemeClr val="tx2"/>
                </a:solidFill>
              </a:rPr>
              <a:t>Color, Text, Scaling, Strands: 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l="5688" t="15584" r="5688" b="15584"/>
              <a:stretch>
                <a:fillRect/>
              </a:stretch>
            </p:blipFill>
          </mc:Choice>
          <mc:Fallback>
            <p:blipFill>
              <a:blip r:embed="rId7"/>
              <a:srcRect l="5688" t="15584" r="5688" b="15584"/>
              <a:stretch>
                <a:fillRect/>
              </a:stretch>
            </p:blipFill>
          </mc:Fallback>
        </mc:AlternateContent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anything prohibited?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8837"/>
            <a:ext cx="8229600" cy="728663"/>
          </a:xfrm>
        </p:spPr>
        <p:txBody>
          <a:bodyPr/>
          <a:lstStyle/>
          <a:p>
            <a:pPr algn="ctr">
              <a:buNone/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</a:rPr>
              <a:t>Yes.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65400"/>
            <a:ext cx="7620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SBOLv Symbols: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18200"/>
            <a:ext cx="8229600" cy="576263"/>
          </a:xfrm>
        </p:spPr>
        <p:txBody>
          <a:bodyPr/>
          <a:lstStyle/>
          <a:p>
            <a:pPr algn="ctr">
              <a:buNone/>
            </a:pPr>
            <a:r>
              <a:rPr lang="en-US" i="1">
                <a:solidFill>
                  <a:srgbClr val="1F497D"/>
                </a:solidFill>
              </a:rPr>
              <a:t>New symbols added on community consensus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270000"/>
            <a:ext cx="5080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Backing by Formal Semantics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76400"/>
            <a:ext cx="8579521" cy="38605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4" name="Picture 3" descr="website.tiff"/>
          <p:cNvPicPr>
            <a:picLocks noChangeAspect="1"/>
          </p:cNvPicPr>
          <p:nvPr/>
        </p:nvPicPr>
        <p:blipFill>
          <a:blip r:embed="rId2"/>
          <a:srcRect b="20165"/>
          <a:stretch>
            <a:fillRect/>
          </a:stretch>
        </p:blipFill>
        <p:spPr>
          <a:xfrm>
            <a:off x="1206500" y="2210295"/>
            <a:ext cx="6921500" cy="35381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1231900" y="4889500"/>
            <a:ext cx="2343150" cy="846209"/>
            <a:chOff x="1231900" y="4889500"/>
            <a:chExt cx="2343150" cy="846209"/>
          </a:xfrm>
        </p:grpSpPr>
        <p:sp>
          <p:nvSpPr>
            <p:cNvPr id="5" name="Right Arrow 4"/>
            <p:cNvSpPr/>
            <p:nvPr/>
          </p:nvSpPr>
          <p:spPr>
            <a:xfrm>
              <a:off x="3048000" y="4978400"/>
              <a:ext cx="520700" cy="2286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054350" y="5481709"/>
              <a:ext cx="520700" cy="22860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3200" y="4889500"/>
              <a:ext cx="1622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2">
                      <a:lumMod val="75000"/>
                    </a:schemeClr>
                  </a:solidFill>
                </a:rPr>
                <a:t>Symbol Images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1900" y="5366377"/>
              <a:ext cx="1863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2">
                      <a:lumMod val="75000"/>
                    </a:schemeClr>
                  </a:solidFill>
                </a:rPr>
                <a:t>Diagram Webtool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163</TotalTime>
  <Words>220</Words>
  <Application>Microsoft Macintosh PowerPoint</Application>
  <PresentationFormat>On-screen Show (4:3)</PresentationFormat>
  <Paragraphs>58</Paragraphs>
  <Slides>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bbn_template</vt:lpstr>
      <vt:lpstr>Slide 1</vt:lpstr>
      <vt:lpstr>Problem: Communicating Gene Constructs</vt:lpstr>
      <vt:lpstr>Standards simplify communication</vt:lpstr>
      <vt:lpstr>SBOLv</vt:lpstr>
      <vt:lpstr>Flexibility of Style</vt:lpstr>
      <vt:lpstr>Is anything prohibited?</vt:lpstr>
      <vt:lpstr>Current SBOLv Symbols:</vt:lpstr>
      <vt:lpstr>Backing by Formal Semantics</vt:lpstr>
      <vt:lpstr>http://sbolstandard.org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42</cp:revision>
  <dcterms:created xsi:type="dcterms:W3CDTF">2014-09-25T19:50:53Z</dcterms:created>
  <dcterms:modified xsi:type="dcterms:W3CDTF">2014-09-25T19:52:58Z</dcterms:modified>
</cp:coreProperties>
</file>