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8"/>
  </p:notesMasterIdLst>
  <p:sldIdLst>
    <p:sldId id="256" r:id="rId2"/>
    <p:sldId id="265" r:id="rId3"/>
    <p:sldId id="300" r:id="rId4"/>
    <p:sldId id="259" r:id="rId5"/>
    <p:sldId id="304" r:id="rId6"/>
    <p:sldId id="287" r:id="rId7"/>
    <p:sldId id="294" r:id="rId8"/>
    <p:sldId id="296" r:id="rId9"/>
    <p:sldId id="297" r:id="rId10"/>
    <p:sldId id="293" r:id="rId11"/>
    <p:sldId id="291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302" r:id="rId21"/>
    <p:sldId id="279" r:id="rId22"/>
    <p:sldId id="301" r:id="rId23"/>
    <p:sldId id="310" r:id="rId24"/>
    <p:sldId id="309" r:id="rId25"/>
    <p:sldId id="258" r:id="rId26"/>
    <p:sldId id="30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2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A4C15-9D08-44BE-9908-991722DC07A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F963-7693-4E35-9CA6-49D0857A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7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/>
              <a:t>Community has: m</a:t>
            </a:r>
            <a:r>
              <a:rPr lang="en-US"/>
              <a:t>ore than 100 people, representing 30 universities, 14 companies, 8 other institutions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8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5437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4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6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89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5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8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074682-9585-4C6B-82A6-2E8D93F1A3C4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\\localhost\Users\jakebeal\service\SBOL_Editor\seed_images\sbolhub_demo.mp4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visbol.org/design/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hyperlink" Target="http://www.async.ece.utah.edu/iBioSim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hyperlink" Target="https://synbiotools.bbn.com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hyperlink" Target="https://github.com/SynBioDex/dnaplotlib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sbolstandard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5.jpeg"/><Relationship Id="rId7" Type="http://schemas.openxmlformats.org/officeDocument/2006/relationships/hyperlink" Target="sbolstandard.or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jpeg"/><Relationship Id="rId9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quenceontology.org/browser/obob.cgi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2821" y="501821"/>
            <a:ext cx="6947127" cy="348826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Synthetic Biology Open Language 2.0 Design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5104" y="4783666"/>
            <a:ext cx="5762563" cy="1364531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UW Synthetic Biology </a:t>
            </a:r>
            <a:r>
              <a:rPr lang="en-US" dirty="0" err="1"/>
              <a:t>Supergroup</a:t>
            </a:r>
            <a:r>
              <a:rPr lang="en-US" dirty="0"/>
              <a:t> Meeting, October 5, 2015</a:t>
            </a:r>
          </a:p>
          <a:p>
            <a:pPr algn="ctr"/>
            <a:r>
              <a:rPr lang="en-US" i="1" dirty="0" smtClean="0"/>
              <a:t>Bryan Bartley (UW), </a:t>
            </a:r>
            <a:r>
              <a:rPr lang="en-US" i="1" dirty="0" smtClean="0"/>
              <a:t>Jacob </a:t>
            </a:r>
            <a:r>
              <a:rPr lang="en-US" i="1" dirty="0" smtClean="0"/>
              <a:t>Beal (Raytheon), </a:t>
            </a:r>
            <a:r>
              <a:rPr lang="en-US" i="1" dirty="0" smtClean="0"/>
              <a:t>Kevin </a:t>
            </a:r>
            <a:r>
              <a:rPr lang="en-US" i="1" dirty="0" smtClean="0"/>
              <a:t>Clancy (</a:t>
            </a:r>
            <a:r>
              <a:rPr lang="en-US" i="1" dirty="0" err="1" smtClean="0"/>
              <a:t>ThermoFisher</a:t>
            </a:r>
            <a:r>
              <a:rPr lang="en-US" i="1" dirty="0" smtClean="0"/>
              <a:t>), </a:t>
            </a:r>
            <a:r>
              <a:rPr lang="en-US" i="1" dirty="0" err="1" smtClean="0"/>
              <a:t>Goksel</a:t>
            </a:r>
            <a:r>
              <a:rPr lang="en-US" i="1" dirty="0" smtClean="0"/>
              <a:t> </a:t>
            </a:r>
            <a:r>
              <a:rPr lang="en-US" i="1" dirty="0" err="1" smtClean="0"/>
              <a:t>Misirli</a:t>
            </a:r>
            <a:r>
              <a:rPr lang="en-US" i="1" dirty="0" smtClean="0"/>
              <a:t> (Newcastle), </a:t>
            </a:r>
            <a:r>
              <a:rPr lang="en-US" i="1" dirty="0" smtClean="0"/>
              <a:t>Nicholas </a:t>
            </a:r>
            <a:r>
              <a:rPr lang="en-US" i="1" dirty="0" err="1" smtClean="0"/>
              <a:t>Roehner</a:t>
            </a:r>
            <a:r>
              <a:rPr lang="en-US" i="1" dirty="0" smtClean="0"/>
              <a:t> </a:t>
            </a:r>
            <a:r>
              <a:rPr lang="en-US" i="1" dirty="0" smtClean="0"/>
              <a:t>(</a:t>
            </a:r>
            <a:r>
              <a:rPr lang="en-US" i="1" dirty="0" smtClean="0"/>
              <a:t>BU</a:t>
            </a:r>
            <a:r>
              <a:rPr lang="en-US" i="1" dirty="0" smtClean="0"/>
              <a:t>), </a:t>
            </a:r>
            <a:r>
              <a:rPr lang="en-US" i="1" dirty="0" smtClean="0"/>
              <a:t>Herbert </a:t>
            </a:r>
            <a:r>
              <a:rPr lang="en-US" i="1" dirty="0" err="1" smtClean="0"/>
              <a:t>Sauro</a:t>
            </a:r>
            <a:r>
              <a:rPr lang="en-US" i="1" dirty="0" smtClean="0"/>
              <a:t> </a:t>
            </a:r>
            <a:r>
              <a:rPr lang="en-US" i="1" dirty="0" smtClean="0"/>
              <a:t>(</a:t>
            </a:r>
            <a:r>
              <a:rPr lang="en-US" i="1" dirty="0" smtClean="0"/>
              <a:t>UW</a:t>
            </a:r>
            <a:r>
              <a:rPr lang="en-US" i="1" dirty="0" smtClean="0"/>
              <a:t>), </a:t>
            </a:r>
            <a:r>
              <a:rPr lang="en-US" i="1" dirty="0" smtClean="0"/>
              <a:t>&amp; SBOL community</a:t>
            </a:r>
          </a:p>
        </p:txBody>
      </p:sp>
      <p:pic>
        <p:nvPicPr>
          <p:cNvPr id="5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72336" y="3188398"/>
            <a:ext cx="3626232" cy="131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8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Jackie Chan WTF Meme | image tagged in memes,jackie chan wtf | made w/ Imgflip meme ma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4"/>
          <a:stretch/>
        </p:blipFill>
        <p:spPr bwMode="auto">
          <a:xfrm>
            <a:off x="2417564" y="3568119"/>
            <a:ext cx="4762500" cy="340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Callout 1"/>
          <p:cNvSpPr/>
          <p:nvPr/>
        </p:nvSpPr>
        <p:spPr>
          <a:xfrm>
            <a:off x="4903012" y="309647"/>
            <a:ext cx="4876867" cy="2800350"/>
          </a:xfrm>
          <a:prstGeom prst="cloudCallout">
            <a:avLst>
              <a:gd name="adj1" fmla="val -46223"/>
              <a:gd name="adj2" fmla="val 7372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43175" y="4295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232680" y="2192881"/>
            <a:ext cx="978732" cy="985081"/>
            <a:chOff x="6568379" y="4295775"/>
            <a:chExt cx="978732" cy="985081"/>
          </a:xfrm>
        </p:grpSpPr>
        <p:sp>
          <p:nvSpPr>
            <p:cNvPr id="26" name="Rectangle 25"/>
            <p:cNvSpPr/>
            <p:nvPr/>
          </p:nvSpPr>
          <p:spPr>
            <a:xfrm>
              <a:off x="6568379" y="42957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20779" y="44481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82734" y="46005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57745" y="4820940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25366" y="2151601"/>
            <a:ext cx="803721" cy="764716"/>
            <a:chOff x="6568379" y="4295775"/>
            <a:chExt cx="803721" cy="764716"/>
          </a:xfrm>
        </p:grpSpPr>
        <p:sp>
          <p:nvSpPr>
            <p:cNvPr id="43" name="Rectangle 42"/>
            <p:cNvSpPr/>
            <p:nvPr/>
          </p:nvSpPr>
          <p:spPr>
            <a:xfrm>
              <a:off x="6568379" y="42957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20779" y="44481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82734" y="46005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6960989" y="1122443"/>
            <a:ext cx="489366" cy="45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136000" y="1342808"/>
            <a:ext cx="489366" cy="45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040283" y="264245"/>
            <a:ext cx="489366" cy="45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888143" y="2880039"/>
            <a:ext cx="489366" cy="45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Callout 29"/>
          <p:cNvSpPr/>
          <p:nvPr/>
        </p:nvSpPr>
        <p:spPr>
          <a:xfrm flipH="1">
            <a:off x="-86684" y="277259"/>
            <a:ext cx="4876867" cy="2800350"/>
          </a:xfrm>
          <a:prstGeom prst="cloudCallout">
            <a:avLst>
              <a:gd name="adj1" fmla="val -23567"/>
              <a:gd name="adj2" fmla="val 7984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www.bbc.co.uk/staticarchive/c27b6050ed58b439de705460ab573ca7e56546a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2" y="724161"/>
            <a:ext cx="3599324" cy="176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2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-163351" y="973366"/>
            <a:ext cx="5075969" cy="5343996"/>
            <a:chOff x="6925859" y="1959275"/>
            <a:chExt cx="1132959" cy="1132959"/>
          </a:xfrm>
        </p:grpSpPr>
        <p:sp>
          <p:nvSpPr>
            <p:cNvPr id="55" name="Rectangle 54"/>
            <p:cNvSpPr/>
            <p:nvPr/>
          </p:nvSpPr>
          <p:spPr>
            <a:xfrm>
              <a:off x="7101271" y="2018879"/>
              <a:ext cx="483824" cy="1010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77959" y="2333035"/>
              <a:ext cx="302509" cy="704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7585080" y="2034509"/>
              <a:ext cx="294574" cy="29457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 descr="http://cdn.flaticon.com/png/256/1492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5859" y="1959275"/>
              <a:ext cx="1132959" cy="1132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7149103" y="2381772"/>
              <a:ext cx="197043" cy="393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43175" y="4295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3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09" y="3072561"/>
            <a:ext cx="3184248" cy="153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341" y="4684157"/>
            <a:ext cx="1066800" cy="1066800"/>
          </a:xfrm>
          <a:prstGeom prst="rect">
            <a:avLst/>
          </a:prstGeom>
        </p:spPr>
      </p:pic>
      <p:sp>
        <p:nvSpPr>
          <p:cNvPr id="65" name="Cloud Callout 64"/>
          <p:cNvSpPr/>
          <p:nvPr/>
        </p:nvSpPr>
        <p:spPr>
          <a:xfrm>
            <a:off x="4290970" y="381872"/>
            <a:ext cx="4876867" cy="2800350"/>
          </a:xfrm>
          <a:prstGeom prst="cloudCallout">
            <a:avLst>
              <a:gd name="adj1" fmla="val -46223"/>
              <a:gd name="adj2" fmla="val 7372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5651655" y="2078581"/>
            <a:ext cx="978732" cy="985081"/>
            <a:chOff x="6568379" y="4295775"/>
            <a:chExt cx="978732" cy="985081"/>
          </a:xfrm>
        </p:grpSpPr>
        <p:sp>
          <p:nvSpPr>
            <p:cNvPr id="67" name="Rectangle 66"/>
            <p:cNvSpPr/>
            <p:nvPr/>
          </p:nvSpPr>
          <p:spPr>
            <a:xfrm>
              <a:off x="6568379" y="42957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20779" y="44481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882734" y="46005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57745" y="4820940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044341" y="2037301"/>
            <a:ext cx="803721" cy="764716"/>
            <a:chOff x="6568379" y="4295775"/>
            <a:chExt cx="803721" cy="764716"/>
          </a:xfrm>
        </p:grpSpPr>
        <p:sp>
          <p:nvSpPr>
            <p:cNvPr id="72" name="Rectangle 71"/>
            <p:cNvSpPr/>
            <p:nvPr/>
          </p:nvSpPr>
          <p:spPr>
            <a:xfrm>
              <a:off x="6568379" y="42957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720779" y="44481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82734" y="46005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6379964" y="1189118"/>
            <a:ext cx="489366" cy="45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554975" y="1409483"/>
            <a:ext cx="489366" cy="45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459258" y="330920"/>
            <a:ext cx="489366" cy="45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307118" y="2765739"/>
            <a:ext cx="489366" cy="45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20876" y="4762246"/>
            <a:ext cx="4352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Ignore the fine print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XML allows you to structure data in trees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RDF provides extensibility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641239" y="3861409"/>
            <a:ext cx="4511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SERIALIZATION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123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067760" y="1447157"/>
            <a:ext cx="5817881" cy="4620859"/>
            <a:chOff x="481319" y="1737685"/>
            <a:chExt cx="5081281" cy="40270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756794" y="2543174"/>
              <a:ext cx="384046" cy="1081819"/>
            </a:xfrm>
            <a:prstGeom prst="rect">
              <a:avLst/>
            </a:prstGeom>
          </p:spPr>
        </p:pic>
        <p:sp>
          <p:nvSpPr>
            <p:cNvPr id="7" name="Can 6"/>
            <p:cNvSpPr/>
            <p:nvPr/>
          </p:nvSpPr>
          <p:spPr>
            <a:xfrm>
              <a:off x="2079805" y="2335063"/>
              <a:ext cx="717625" cy="574100"/>
            </a:xfrm>
            <a:prstGeom prst="can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Can 7"/>
            <p:cNvSpPr/>
            <p:nvPr/>
          </p:nvSpPr>
          <p:spPr>
            <a:xfrm>
              <a:off x="3285414" y="2464235"/>
              <a:ext cx="717625" cy="574100"/>
            </a:xfrm>
            <a:prstGeom prst="can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Can 8"/>
            <p:cNvSpPr/>
            <p:nvPr/>
          </p:nvSpPr>
          <p:spPr>
            <a:xfrm>
              <a:off x="2438617" y="3172889"/>
              <a:ext cx="717625" cy="574100"/>
            </a:xfrm>
            <a:prstGeom prst="can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927948" y="2543174"/>
              <a:ext cx="384046" cy="108181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grayscl/>
              <a:lum bright="37000" contrast="-65000"/>
            </a:blip>
            <a:srcRect/>
            <a:stretch>
              <a:fillRect/>
            </a:stretch>
          </p:blipFill>
          <p:spPr>
            <a:xfrm flipH="1">
              <a:off x="3719461" y="4343156"/>
              <a:ext cx="1259548" cy="1007695"/>
            </a:xfrm>
            <a:prstGeom prst="rect">
              <a:avLst/>
            </a:prstGeom>
          </p:spPr>
        </p:pic>
        <p:pic>
          <p:nvPicPr>
            <p:cNvPr id="17" name="Picture 16" descr="liquid-handling-robo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261" y="4257041"/>
              <a:ext cx="1607479" cy="1064955"/>
            </a:xfrm>
            <a:prstGeom prst="rect">
              <a:avLst/>
            </a:prstGeom>
          </p:spPr>
        </p:pic>
        <p:pic>
          <p:nvPicPr>
            <p:cNvPr id="19" name="Picture 18" descr="flow-cytomet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5453" y="4268164"/>
              <a:ext cx="1454385" cy="109078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81319" y="1957435"/>
              <a:ext cx="915681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User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93900" y="1737685"/>
              <a:ext cx="1971039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Repositories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8246" y="5294367"/>
              <a:ext cx="1992794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1F497D"/>
                  </a:solidFill>
                </a:rPr>
                <a:t>Automation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91425" y="5308719"/>
              <a:ext cx="1472895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1F497D"/>
                  </a:solidFill>
                </a:rPr>
                <a:t>Vendors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61188" y="1957435"/>
              <a:ext cx="901412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User</a:t>
              </a:r>
            </a:p>
          </p:txBody>
        </p:sp>
        <p:pic>
          <p:nvPicPr>
            <p:cNvPr id="18" name="Picture 17" descr="laptop_vl.png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1193800" y="2817494"/>
              <a:ext cx="577850" cy="520065"/>
            </a:xfrm>
            <a:prstGeom prst="rect">
              <a:avLst/>
            </a:prstGeom>
          </p:spPr>
        </p:pic>
        <p:pic>
          <p:nvPicPr>
            <p:cNvPr id="25" name="Picture 24" descr="laptop_vl.png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 flipH="1">
              <a:off x="4320539" y="2896463"/>
              <a:ext cx="577850" cy="520065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2907474" y="108400"/>
            <a:ext cx="4095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WORKFLOWS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524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8469" y="2280848"/>
            <a:ext cx="3467100" cy="3410604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Reuse/Share</a:t>
            </a:r>
          </a:p>
          <a:p>
            <a:endParaRPr lang="en-US" b="1"/>
          </a:p>
        </p:txBody>
      </p:sp>
      <p:grpSp>
        <p:nvGrpSpPr>
          <p:cNvPr id="29" name="Group 28"/>
          <p:cNvGrpSpPr/>
          <p:nvPr/>
        </p:nvGrpSpPr>
        <p:grpSpPr>
          <a:xfrm>
            <a:off x="3067760" y="1447157"/>
            <a:ext cx="5817881" cy="4155281"/>
            <a:chOff x="3067760" y="1447157"/>
            <a:chExt cx="5817881" cy="4155281"/>
          </a:xfrm>
        </p:grpSpPr>
        <p:grpSp>
          <p:nvGrpSpPr>
            <p:cNvPr id="3" name="Group 25"/>
            <p:cNvGrpSpPr/>
            <p:nvPr/>
          </p:nvGrpSpPr>
          <p:grpSpPr>
            <a:xfrm>
              <a:off x="3067760" y="1447157"/>
              <a:ext cx="5817881" cy="4155281"/>
              <a:chOff x="481319" y="1737685"/>
              <a:chExt cx="5081281" cy="362126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7" name="Can 6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7" name="Picture 16" descr="liquid-handling-robot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81319" y="1957435"/>
                <a:ext cx="91568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93900" y="1737685"/>
                <a:ext cx="1971039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Repositories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61188" y="1957435"/>
                <a:ext cx="901412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pic>
            <p:nvPicPr>
              <p:cNvPr id="18" name="Picture 17" descr="laptop_vl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5" name="Picture 24" descr="laptop_vl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>
              <a:endCxn id="9" idx="2"/>
            </p:cNvCxnSpPr>
            <p:nvPr/>
          </p:nvCxnSpPr>
          <p:spPr>
            <a:xfrm>
              <a:off x="4419809" y="3177533"/>
              <a:ext cx="888986" cy="245851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</p:cNvCxnSpPr>
            <p:nvPr/>
          </p:nvCxnSpPr>
          <p:spPr>
            <a:xfrm flipV="1">
              <a:off x="6130449" y="3202933"/>
              <a:ext cx="1377968" cy="220451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590925" y="5528327"/>
            <a:ext cx="228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F497D"/>
                </a:solidFill>
              </a:rPr>
              <a:t>Automation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43214" y="5544796"/>
            <a:ext cx="168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F497D"/>
                </a:solidFill>
              </a:rPr>
              <a:t>Vendors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07474" y="108400"/>
            <a:ext cx="4095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WORKFLOWS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524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8469" y="2280848"/>
            <a:ext cx="3467100" cy="3410604"/>
          </a:xfrm>
        </p:spPr>
        <p:txBody>
          <a:bodyPr/>
          <a:lstStyle/>
          <a:p>
            <a:r>
              <a:rPr lang="en-US" b="1"/>
              <a:t>Reuse/Share</a:t>
            </a:r>
          </a:p>
          <a:p>
            <a:r>
              <a:rPr lang="en-US" b="1">
                <a:solidFill>
                  <a:srgbClr val="FF0000"/>
                </a:solidFill>
              </a:rPr>
              <a:t>Visualize</a:t>
            </a:r>
          </a:p>
          <a:p>
            <a:endParaRPr lang="en-US" b="1"/>
          </a:p>
        </p:txBody>
      </p:sp>
      <p:grpSp>
        <p:nvGrpSpPr>
          <p:cNvPr id="3" name="Group 25"/>
          <p:cNvGrpSpPr/>
          <p:nvPr/>
        </p:nvGrpSpPr>
        <p:grpSpPr>
          <a:xfrm>
            <a:off x="3067760" y="1447157"/>
            <a:ext cx="5817881" cy="4155281"/>
            <a:chOff x="481319" y="1737685"/>
            <a:chExt cx="5081281" cy="3621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lum contrast="70000"/>
            </a:blip>
            <a:stretch>
              <a:fillRect/>
            </a:stretch>
          </p:blipFill>
          <p:spPr>
            <a:xfrm>
              <a:off x="756794" y="2543174"/>
              <a:ext cx="384046" cy="1081819"/>
            </a:xfrm>
            <a:prstGeom prst="rect">
              <a:avLst/>
            </a:prstGeom>
          </p:spPr>
        </p:pic>
        <p:sp>
          <p:nvSpPr>
            <p:cNvPr id="7" name="Can 6"/>
            <p:cNvSpPr/>
            <p:nvPr/>
          </p:nvSpPr>
          <p:spPr>
            <a:xfrm>
              <a:off x="2079805" y="2335063"/>
              <a:ext cx="717625" cy="574100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Can 7"/>
            <p:cNvSpPr/>
            <p:nvPr/>
          </p:nvSpPr>
          <p:spPr>
            <a:xfrm>
              <a:off x="3285414" y="2464235"/>
              <a:ext cx="717625" cy="574100"/>
            </a:xfrm>
            <a:prstGeom prst="can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Can 8"/>
            <p:cNvSpPr/>
            <p:nvPr/>
          </p:nvSpPr>
          <p:spPr>
            <a:xfrm>
              <a:off x="2438617" y="3172889"/>
              <a:ext cx="717625" cy="574100"/>
            </a:xfrm>
            <a:prstGeom prst="can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927948" y="2543174"/>
              <a:ext cx="384046" cy="108181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grayscl/>
              <a:lum bright="37000" contrast="-65000"/>
            </a:blip>
            <a:srcRect/>
            <a:stretch>
              <a:fillRect/>
            </a:stretch>
          </p:blipFill>
          <p:spPr>
            <a:xfrm flipH="1">
              <a:off x="3719461" y="4343156"/>
              <a:ext cx="1259548" cy="1007695"/>
            </a:xfrm>
            <a:prstGeom prst="rect">
              <a:avLst/>
            </a:prstGeom>
          </p:spPr>
        </p:pic>
        <p:pic>
          <p:nvPicPr>
            <p:cNvPr id="17" name="Picture 16" descr="liquid-handling-robo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261" y="4257041"/>
              <a:ext cx="1607479" cy="1064955"/>
            </a:xfrm>
            <a:prstGeom prst="rect">
              <a:avLst/>
            </a:prstGeom>
          </p:spPr>
        </p:pic>
        <p:pic>
          <p:nvPicPr>
            <p:cNvPr id="19" name="Picture 18" descr="flow-cytomet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5453" y="4268164"/>
              <a:ext cx="1454385" cy="109078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81319" y="1957435"/>
              <a:ext cx="915681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User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93900" y="1737685"/>
              <a:ext cx="1971039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Repositories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61188" y="1957435"/>
              <a:ext cx="901412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User</a:t>
              </a:r>
            </a:p>
          </p:txBody>
        </p:sp>
        <p:pic>
          <p:nvPicPr>
            <p:cNvPr id="18" name="Picture 17" descr="laptop_vl.png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800" y="2817494"/>
              <a:ext cx="577850" cy="520065"/>
            </a:xfrm>
            <a:prstGeom prst="rect">
              <a:avLst/>
            </a:prstGeom>
          </p:spPr>
        </p:pic>
        <p:pic>
          <p:nvPicPr>
            <p:cNvPr id="25" name="Picture 24" descr="laptop_vl.png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 flipH="1">
              <a:off x="4320539" y="2896463"/>
              <a:ext cx="577850" cy="520065"/>
            </a:xfrm>
            <a:prstGeom prst="rect">
              <a:avLst/>
            </a:prstGeom>
          </p:spPr>
        </p:pic>
      </p:grpSp>
      <p:cxnSp>
        <p:nvCxnSpPr>
          <p:cNvPr id="26" name="Straight Arrow Connector 25"/>
          <p:cNvCxnSpPr/>
          <p:nvPr/>
        </p:nvCxnSpPr>
        <p:spPr>
          <a:xfrm rot="10800000" flipV="1">
            <a:off x="4527480" y="2686201"/>
            <a:ext cx="370489" cy="242352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90925" y="5528327"/>
            <a:ext cx="228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F497D"/>
                </a:solidFill>
              </a:rPr>
              <a:t>Automation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3214" y="5544796"/>
            <a:ext cx="168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F497D"/>
                </a:solidFill>
              </a:rPr>
              <a:t>Vendors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07474" y="108400"/>
            <a:ext cx="4095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WORKFLOWS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464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8469" y="2280848"/>
            <a:ext cx="3467100" cy="3410604"/>
          </a:xfrm>
        </p:spPr>
        <p:txBody>
          <a:bodyPr/>
          <a:lstStyle/>
          <a:p>
            <a:r>
              <a:rPr lang="en-US" b="1"/>
              <a:t>Reuse/Share</a:t>
            </a:r>
          </a:p>
          <a:p>
            <a:r>
              <a:rPr lang="en-US" b="1"/>
              <a:t>Visualize</a:t>
            </a:r>
          </a:p>
          <a:p>
            <a:r>
              <a:rPr lang="en-US" b="1">
                <a:solidFill>
                  <a:srgbClr val="FF0000"/>
                </a:solidFill>
              </a:rPr>
              <a:t>Design/Model</a:t>
            </a:r>
          </a:p>
          <a:p>
            <a:endParaRPr lang="en-US" b="1"/>
          </a:p>
        </p:txBody>
      </p:sp>
      <p:grpSp>
        <p:nvGrpSpPr>
          <p:cNvPr id="33" name="Group 32"/>
          <p:cNvGrpSpPr/>
          <p:nvPr/>
        </p:nvGrpSpPr>
        <p:grpSpPr>
          <a:xfrm>
            <a:off x="3067760" y="1447157"/>
            <a:ext cx="5817881" cy="4155281"/>
            <a:chOff x="3067760" y="1447157"/>
            <a:chExt cx="5817881" cy="4155281"/>
          </a:xfrm>
        </p:grpSpPr>
        <p:grpSp>
          <p:nvGrpSpPr>
            <p:cNvPr id="3" name="Group 25"/>
            <p:cNvGrpSpPr/>
            <p:nvPr/>
          </p:nvGrpSpPr>
          <p:grpSpPr>
            <a:xfrm>
              <a:off x="3067760" y="1447157"/>
              <a:ext cx="5817881" cy="4155281"/>
              <a:chOff x="481319" y="1737685"/>
              <a:chExt cx="5081281" cy="362126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7" name="Can 6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7" name="Picture 16" descr="liquid-handling-robot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81319" y="1957435"/>
                <a:ext cx="91568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93900" y="1737685"/>
                <a:ext cx="1971039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Repositories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61188" y="1957435"/>
                <a:ext cx="901412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pic>
            <p:nvPicPr>
              <p:cNvPr id="18" name="Picture 17" descr="laptop_vl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5" name="Picture 24" descr="laptop_vl.png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/>
            <p:nvPr/>
          </p:nvCxnSpPr>
          <p:spPr>
            <a:xfrm rot="10800000" flipV="1">
              <a:off x="4496033" y="2860456"/>
              <a:ext cx="1774116" cy="195115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381733" y="3284172"/>
              <a:ext cx="914617" cy="132539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9" idx="3"/>
            </p:cNvCxnSpPr>
            <p:nvPr/>
          </p:nvCxnSpPr>
          <p:spPr>
            <a:xfrm rot="5400000" flipH="1" flipV="1">
              <a:off x="5386118" y="4080793"/>
              <a:ext cx="661532" cy="5475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0800000" flipV="1">
              <a:off x="4527480" y="2686201"/>
              <a:ext cx="370489" cy="24235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590925" y="5528327"/>
            <a:ext cx="228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F497D"/>
                </a:solidFill>
              </a:rPr>
              <a:t>Automation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43214" y="5544796"/>
            <a:ext cx="168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F497D"/>
                </a:solidFill>
              </a:rPr>
              <a:t>Vendors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07474" y="108400"/>
            <a:ext cx="4095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WORKFLOWS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209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8469" y="2280848"/>
            <a:ext cx="3467100" cy="3410604"/>
          </a:xfrm>
        </p:spPr>
        <p:txBody>
          <a:bodyPr/>
          <a:lstStyle/>
          <a:p>
            <a:r>
              <a:rPr lang="en-US" b="1"/>
              <a:t>Reuse/Share</a:t>
            </a:r>
          </a:p>
          <a:p>
            <a:r>
              <a:rPr lang="en-US" b="1"/>
              <a:t>Visualize</a:t>
            </a:r>
          </a:p>
          <a:p>
            <a:r>
              <a:rPr lang="en-US" b="1"/>
              <a:t>Design/Model</a:t>
            </a:r>
          </a:p>
          <a:p>
            <a:r>
              <a:rPr lang="en-US" b="1">
                <a:solidFill>
                  <a:srgbClr val="FF0000"/>
                </a:solidFill>
              </a:rPr>
              <a:t>Synthesize/Build</a:t>
            </a:r>
          </a:p>
          <a:p>
            <a:endParaRPr lang="en-US" b="1"/>
          </a:p>
        </p:txBody>
      </p:sp>
      <p:grpSp>
        <p:nvGrpSpPr>
          <p:cNvPr id="30" name="Group 29"/>
          <p:cNvGrpSpPr/>
          <p:nvPr/>
        </p:nvGrpSpPr>
        <p:grpSpPr>
          <a:xfrm>
            <a:off x="3067760" y="1447157"/>
            <a:ext cx="5817881" cy="4155281"/>
            <a:chOff x="3067760" y="1447157"/>
            <a:chExt cx="5817881" cy="4155281"/>
          </a:xfrm>
        </p:grpSpPr>
        <p:grpSp>
          <p:nvGrpSpPr>
            <p:cNvPr id="3" name="Group 25"/>
            <p:cNvGrpSpPr/>
            <p:nvPr/>
          </p:nvGrpSpPr>
          <p:grpSpPr>
            <a:xfrm>
              <a:off x="3067760" y="1447157"/>
              <a:ext cx="5817881" cy="4155281"/>
              <a:chOff x="481319" y="1737685"/>
              <a:chExt cx="5081281" cy="362126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7" name="Can 6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7" name="Picture 16" descr="liquid-handling-robot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81319" y="1957435"/>
                <a:ext cx="91568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93900" y="1737685"/>
                <a:ext cx="1971039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Repositories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61188" y="1957435"/>
                <a:ext cx="901412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pic>
            <p:nvPicPr>
              <p:cNvPr id="18" name="Picture 17" descr="laptop_vl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5" name="Picture 24" descr="laptop_vl.png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/>
            <p:nvPr/>
          </p:nvCxnSpPr>
          <p:spPr>
            <a:xfrm>
              <a:off x="6130449" y="3752766"/>
              <a:ext cx="887827" cy="734879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4483078" y="3686687"/>
              <a:ext cx="825717" cy="750158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19809" y="3177533"/>
              <a:ext cx="888986" cy="245851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590925" y="5528327"/>
            <a:ext cx="228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F497D"/>
                </a:solidFill>
              </a:rPr>
              <a:t>Automation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43214" y="5544796"/>
            <a:ext cx="168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F497D"/>
                </a:solidFill>
              </a:rPr>
              <a:t>Vendors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07474" y="108400"/>
            <a:ext cx="4095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WORKFLOWS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715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8469" y="2280848"/>
            <a:ext cx="3467100" cy="3410604"/>
          </a:xfrm>
        </p:spPr>
        <p:txBody>
          <a:bodyPr/>
          <a:lstStyle/>
          <a:p>
            <a:r>
              <a:rPr lang="en-US" b="1"/>
              <a:t>Reuse/Share</a:t>
            </a:r>
          </a:p>
          <a:p>
            <a:r>
              <a:rPr lang="en-US" b="1"/>
              <a:t>Visualize</a:t>
            </a:r>
          </a:p>
          <a:p>
            <a:r>
              <a:rPr lang="en-US" b="1"/>
              <a:t>Design/Model</a:t>
            </a:r>
          </a:p>
          <a:p>
            <a:r>
              <a:rPr lang="en-US" b="1"/>
              <a:t>Synthesize/Build</a:t>
            </a:r>
          </a:p>
          <a:p>
            <a:r>
              <a:rPr lang="en-US" b="1">
                <a:solidFill>
                  <a:srgbClr val="FF0000"/>
                </a:solidFill>
              </a:rPr>
              <a:t>Automate</a:t>
            </a:r>
          </a:p>
          <a:p>
            <a:endParaRPr lang="en-US" b="1"/>
          </a:p>
        </p:txBody>
      </p:sp>
      <p:grpSp>
        <p:nvGrpSpPr>
          <p:cNvPr id="28" name="Group 27"/>
          <p:cNvGrpSpPr/>
          <p:nvPr/>
        </p:nvGrpSpPr>
        <p:grpSpPr>
          <a:xfrm>
            <a:off x="3067760" y="1447157"/>
            <a:ext cx="5817881" cy="4155281"/>
            <a:chOff x="3067760" y="1447157"/>
            <a:chExt cx="5817881" cy="4155281"/>
          </a:xfrm>
        </p:grpSpPr>
        <p:grpSp>
          <p:nvGrpSpPr>
            <p:cNvPr id="3" name="Group 25"/>
            <p:cNvGrpSpPr/>
            <p:nvPr/>
          </p:nvGrpSpPr>
          <p:grpSpPr>
            <a:xfrm>
              <a:off x="3067760" y="1447157"/>
              <a:ext cx="5817881" cy="4155281"/>
              <a:chOff x="481319" y="1737685"/>
              <a:chExt cx="5081281" cy="362126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7" name="Can 6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7" name="Picture 16" descr="liquid-handling-robot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81319" y="1957435"/>
                <a:ext cx="91568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93900" y="1737685"/>
                <a:ext cx="1971039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Repositories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61188" y="1957435"/>
                <a:ext cx="901412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pic>
            <p:nvPicPr>
              <p:cNvPr id="18" name="Picture 17" descr="laptop_vl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5" name="Picture 24" descr="laptop_vl.png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/>
            <p:nvPr/>
          </p:nvCxnSpPr>
          <p:spPr>
            <a:xfrm rot="5400000">
              <a:off x="5420324" y="4073671"/>
              <a:ext cx="596169" cy="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V="1">
              <a:off x="4483078" y="3686687"/>
              <a:ext cx="825717" cy="750158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419809" y="3177533"/>
              <a:ext cx="888986" cy="245851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590925" y="5528327"/>
            <a:ext cx="228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F497D"/>
                </a:solidFill>
              </a:rPr>
              <a:t>Automation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43214" y="5544796"/>
            <a:ext cx="168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F497D"/>
                </a:solidFill>
              </a:rPr>
              <a:t>Vendors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07474" y="108400"/>
            <a:ext cx="4095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WORKFLOWS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165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1300" y="4335809"/>
            <a:ext cx="3268118" cy="2064843"/>
          </a:xfrm>
          <a:prstGeom prst="rect">
            <a:avLst/>
          </a:prstGeom>
          <a:gradFill flip="none" rotWithShape="1">
            <a:gsLst>
              <a:gs pos="77000">
                <a:srgbClr val="FFFFFF"/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0" y="702390"/>
            <a:ext cx="3306218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SBOLhub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noProof="0" dirty="0">
                <a:latin typeface="Arial"/>
                <a:ea typeface="ＭＳ Ｐゴシック" charset="-128"/>
                <a:cs typeface="ＭＳ Ｐゴシック" charset="-128"/>
              </a:rPr>
              <a:t>Searchable repository for public, private designs</a:t>
            </a: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>
                <a:latin typeface="Arial"/>
                <a:ea typeface="ＭＳ Ｐゴシック" charset="-128"/>
                <a:cs typeface="ＭＳ Ｐゴシック" charset="-128"/>
              </a:rPr>
              <a:t>Journal integration for "one-click" private review </a:t>
            </a:r>
            <a:r>
              <a:rPr lang="en-US" sz="2000" noProof="0" dirty="0">
                <a:latin typeface="Arial"/>
                <a:ea typeface="ＭＳ Ｐゴシック" charset="-128"/>
                <a:cs typeface="ＭＳ Ｐゴシック" charset="-128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Import SBOL/FASTA/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GenBank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,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Export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SBOL</a:t>
            </a:r>
          </a:p>
        </p:txBody>
      </p:sp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245" y="3621803"/>
            <a:ext cx="1613055" cy="57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309018" y="4335809"/>
            <a:ext cx="3200400" cy="2090828"/>
            <a:chOff x="3287528" y="2132627"/>
            <a:chExt cx="5311185" cy="3469809"/>
          </a:xfrm>
        </p:grpSpPr>
        <p:grpSp>
          <p:nvGrpSpPr>
            <p:cNvPr id="46" name="Group 25"/>
            <p:cNvGrpSpPr/>
            <p:nvPr/>
          </p:nvGrpSpPr>
          <p:grpSpPr>
            <a:xfrm>
              <a:off x="3287528" y="2132627"/>
              <a:ext cx="5311185" cy="3469809"/>
              <a:chOff x="673261" y="2335063"/>
              <a:chExt cx="4638733" cy="3023890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50" name="Can 49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1" name="Can 50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2" name="Can 51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5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55" name="Picture 54" descr="liquid-handling-robot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56" name="Picture 55" descr="flow-cytometer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pic>
            <p:nvPicPr>
              <p:cNvPr id="57" name="Picture 56" descr="laptop_vl.png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58" name="Picture 57" descr="laptop_vl.png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47" name="Straight Arrow Connector 46"/>
            <p:cNvCxnSpPr>
              <a:endCxn id="52" idx="2"/>
            </p:cNvCxnSpPr>
            <p:nvPr/>
          </p:nvCxnSpPr>
          <p:spPr>
            <a:xfrm>
              <a:off x="4419809" y="3177533"/>
              <a:ext cx="888986" cy="245851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2" idx="4"/>
            </p:cNvCxnSpPr>
            <p:nvPr/>
          </p:nvCxnSpPr>
          <p:spPr>
            <a:xfrm flipV="1">
              <a:off x="6130449" y="3202933"/>
              <a:ext cx="1377968" cy="220451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sbolhub_demo.mp4">
            <a:hlinkClick r:id="" action="ppaction://media"/>
          </p:cNvPr>
          <p:cNvPicPr/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3623718" y="1130301"/>
            <a:ext cx="5386779" cy="5410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13408" y="91466"/>
            <a:ext cx="4661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SHARE &amp; REUSE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9487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41300" y="4335809"/>
            <a:ext cx="3268118" cy="2064843"/>
          </a:xfrm>
          <a:prstGeom prst="rect">
            <a:avLst/>
          </a:prstGeom>
          <a:gradFill flip="none" rotWithShape="1">
            <a:gsLst>
              <a:gs pos="77000">
                <a:srgbClr val="FFFFFF"/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>
            <a:grpSpLocks noChangeAspect="1"/>
          </p:cNvGrpSpPr>
          <p:nvPr/>
        </p:nvGrpSpPr>
        <p:grpSpPr>
          <a:xfrm>
            <a:off x="309018" y="4329769"/>
            <a:ext cx="3200400" cy="2090831"/>
            <a:chOff x="3287527" y="2132627"/>
            <a:chExt cx="5311179" cy="3469810"/>
          </a:xfrm>
        </p:grpSpPr>
        <p:grpSp>
          <p:nvGrpSpPr>
            <p:cNvPr id="63" name="Group 25"/>
            <p:cNvGrpSpPr>
              <a:grpSpLocks noChangeAspect="1"/>
            </p:cNvGrpSpPr>
            <p:nvPr/>
          </p:nvGrpSpPr>
          <p:grpSpPr>
            <a:xfrm>
              <a:off x="3287528" y="2132626"/>
              <a:ext cx="5311185" cy="3469809"/>
              <a:chOff x="673261" y="2335063"/>
              <a:chExt cx="4638733" cy="3023890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66" name="Can 65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7" name="Can 66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8" name="Can 67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4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71" name="Picture 70" descr="liquid-handling-robot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72" name="Picture 71" descr="flow-cytometer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pic>
            <p:nvPicPr>
              <p:cNvPr id="73" name="Picture 72" descr="laptop_vl.png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74" name="Picture 73" descr="laptop_vl.png"/>
              <p:cNvPicPr>
                <a:picLocks noChangeAspect="1"/>
              </p:cNvPicPr>
              <p:nvPr/>
            </p:nvPicPr>
            <p:blipFill>
              <a:blip r:embed="rId7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64" name="Straight Arrow Connector 63"/>
            <p:cNvCxnSpPr/>
            <p:nvPr/>
          </p:nvCxnSpPr>
          <p:spPr>
            <a:xfrm rot="10800000" flipV="1">
              <a:off x="4527480" y="2686201"/>
              <a:ext cx="370489" cy="242352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324837" y="2682272"/>
            <a:ext cx="2779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8"/>
              </a:rPr>
              <a:t>http</a:t>
            </a:r>
            <a:r>
              <a:rPr lang="en-US" sz="2000" dirty="0" smtClean="0">
                <a:hlinkClick r:id="rId8"/>
              </a:rPr>
              <a:t>://visbol.org/design/ 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4338341" y="394357"/>
            <a:ext cx="3158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VISUALIZE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/>
          <a:srcRect t="11514" r="29184" b="11634"/>
          <a:stretch/>
        </p:blipFill>
        <p:spPr>
          <a:xfrm>
            <a:off x="2972899" y="1380497"/>
            <a:ext cx="6171101" cy="3767100"/>
          </a:xfrm>
          <a:prstGeom prst="rect">
            <a:avLst/>
          </a:prstGeom>
        </p:spPr>
      </p:pic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06028" y="367536"/>
            <a:ext cx="3038430" cy="2463800"/>
          </a:xfrm>
        </p:spPr>
        <p:txBody>
          <a:bodyPr/>
          <a:lstStyle/>
          <a:p>
            <a:pPr algn="ctr">
              <a:buNone/>
            </a:pPr>
            <a:r>
              <a:rPr lang="en-US" b="1" dirty="0" err="1" smtClean="0">
                <a:solidFill>
                  <a:schemeClr val="tx2"/>
                </a:solidFill>
              </a:rPr>
              <a:t>VisBOL</a:t>
            </a:r>
            <a:endParaRPr lang="en-US" b="1" dirty="0">
              <a:solidFill>
                <a:schemeClr val="tx2"/>
              </a:solidFill>
            </a:endParaRPr>
          </a:p>
          <a:p>
            <a:pPr marL="256032" indent="-256032"/>
            <a:r>
              <a:rPr lang="en-US" sz="2000" dirty="0" smtClean="0"/>
              <a:t>Multiple import formats</a:t>
            </a:r>
            <a:endParaRPr lang="en-US" sz="2000" dirty="0"/>
          </a:p>
          <a:p>
            <a:pPr marL="256032" indent="-256032"/>
            <a:r>
              <a:rPr lang="en-US" sz="2000" dirty="0"/>
              <a:t>Design visualization using SBOL glyphs</a:t>
            </a:r>
          </a:p>
        </p:txBody>
      </p:sp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1245" y="3621803"/>
            <a:ext cx="1613055" cy="57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86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cial Network Connected Custo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76" y="676276"/>
            <a:ext cx="5491099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7622" y="4578251"/>
            <a:ext cx="58478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SBOL (pronounced </a:t>
            </a:r>
            <a:r>
              <a:rPr lang="en-US" b="1" dirty="0" err="1"/>
              <a:t>e</a:t>
            </a:r>
            <a:r>
              <a:rPr lang="en-US" b="1" dirty="0" err="1" smtClean="0"/>
              <a:t>s</a:t>
            </a:r>
            <a:r>
              <a:rPr lang="en-US" b="1" dirty="0" smtClean="0"/>
              <a:t> ·</a:t>
            </a:r>
            <a:r>
              <a:rPr lang="en-US" b="1" dirty="0" err="1" smtClean="0"/>
              <a:t>bohl</a:t>
            </a:r>
            <a:r>
              <a:rPr lang="en-US" b="1" dirty="0" smtClean="0"/>
              <a:t>) is derived from the Welsh word </a:t>
            </a:r>
            <a:r>
              <a:rPr lang="en-US" b="1" i="1" dirty="0" err="1" smtClean="0"/>
              <a:t>pobol</a:t>
            </a:r>
            <a:r>
              <a:rPr lang="en-US" b="1" i="1" dirty="0" smtClean="0"/>
              <a:t> </a:t>
            </a:r>
            <a:r>
              <a:rPr lang="en-US" b="1" dirty="0" smtClean="0"/>
              <a:t>for people</a:t>
            </a:r>
            <a:endParaRPr lang="en-US" b="1" i="1" dirty="0"/>
          </a:p>
          <a:p>
            <a:pPr marL="285750" indent="-285750">
              <a:spcAft>
                <a:spcPts val="12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Data exchange standards help people collaborate and communicate</a:t>
            </a:r>
          </a:p>
          <a:p>
            <a:pPr marL="285750" indent="-285750">
              <a:spcAft>
                <a:spcPts val="12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The SBOL development process is open and public (sbolstandard.org)</a:t>
            </a:r>
          </a:p>
        </p:txBody>
      </p:sp>
    </p:spTree>
    <p:extLst>
      <p:ext uri="{BB962C8B-B14F-4D97-AF65-F5344CB8AC3E}">
        <p14:creationId xmlns:p14="http://schemas.microsoft.com/office/powerpoint/2010/main" val="25312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BioSi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30" y="1371600"/>
            <a:ext cx="5708456" cy="365501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41300" y="4335809"/>
            <a:ext cx="3268118" cy="2064843"/>
          </a:xfrm>
          <a:prstGeom prst="rect">
            <a:avLst/>
          </a:prstGeom>
          <a:gradFill flip="none" rotWithShape="1">
            <a:gsLst>
              <a:gs pos="77000">
                <a:srgbClr val="FFFFFF"/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09685" y="4335809"/>
            <a:ext cx="3199733" cy="2090391"/>
            <a:chOff x="3287528" y="2132627"/>
            <a:chExt cx="5311185" cy="3469808"/>
          </a:xfrm>
        </p:grpSpPr>
        <p:grpSp>
          <p:nvGrpSpPr>
            <p:cNvPr id="5" name="Group 25"/>
            <p:cNvGrpSpPr/>
            <p:nvPr/>
          </p:nvGrpSpPr>
          <p:grpSpPr>
            <a:xfrm>
              <a:off x="3287528" y="2132627"/>
              <a:ext cx="5311185" cy="3469808"/>
              <a:chOff x="673261" y="2335063"/>
              <a:chExt cx="4638733" cy="302389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11" name="Can 10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Can 12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6" name="Picture 15" descr="liquid-handling-robot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7" name="Picture 16" descr="flow-cytometer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pic>
            <p:nvPicPr>
              <p:cNvPr id="18" name="Picture 17" descr="laptop_vl.png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19" name="Picture 18" descr="laptop_vl.png"/>
              <p:cNvPicPr>
                <a:picLocks noChangeAspect="1"/>
              </p:cNvPicPr>
              <p:nvPr/>
            </p:nvPicPr>
            <p:blipFill>
              <a:blip r:embed="rId7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6" name="Straight Arrow Connector 5"/>
            <p:cNvCxnSpPr/>
            <p:nvPr/>
          </p:nvCxnSpPr>
          <p:spPr>
            <a:xfrm rot="10800000" flipV="1">
              <a:off x="4496033" y="2860456"/>
              <a:ext cx="1774116" cy="19511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381733" y="3284172"/>
              <a:ext cx="914617" cy="132539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13" idx="3"/>
            </p:cNvCxnSpPr>
            <p:nvPr/>
          </p:nvCxnSpPr>
          <p:spPr>
            <a:xfrm rot="5400000" flipH="1" flipV="1">
              <a:off x="5386118" y="4080793"/>
              <a:ext cx="661532" cy="547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 flipV="1">
              <a:off x="4527480" y="2686201"/>
              <a:ext cx="370489" cy="242352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223689" y="695902"/>
            <a:ext cx="3038430" cy="24638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en-US" b="1" dirty="0" err="1" smtClean="0">
                <a:solidFill>
                  <a:schemeClr val="tx2"/>
                </a:solidFill>
              </a:rPr>
              <a:t>iBioSim</a:t>
            </a:r>
            <a:endParaRPr lang="en-US" b="1" dirty="0" smtClean="0">
              <a:solidFill>
                <a:schemeClr val="tx2"/>
              </a:solidFill>
            </a:endParaRPr>
          </a:p>
          <a:p>
            <a:pPr marL="256032" indent="-256032"/>
            <a:r>
              <a:rPr lang="en-US" sz="2000" dirty="0" smtClean="0"/>
              <a:t>Graphical design of reaction networks</a:t>
            </a:r>
          </a:p>
          <a:p>
            <a:pPr marL="256032" indent="-256032"/>
            <a:r>
              <a:rPr lang="en-US" sz="2000" dirty="0" smtClean="0"/>
              <a:t>Import or export both SBML and SBOL 2.0</a:t>
            </a:r>
          </a:p>
          <a:p>
            <a:pPr marL="256032" indent="-256032"/>
            <a:r>
              <a:rPr lang="en-US" sz="2000" dirty="0" smtClean="0"/>
              <a:t>Simulate ODE, SSA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215" y="3647939"/>
            <a:ext cx="1851634" cy="47652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80138" y="3231634"/>
            <a:ext cx="3155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hlinkClick r:id="rId9"/>
              </a:rPr>
              <a:t>www.async.ece.utah.edu/iBioSim/</a:t>
            </a:r>
            <a:r>
              <a:rPr lang="en-US" sz="160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61008" y="280403"/>
            <a:ext cx="5089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DESIGN &amp; MODEL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363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ksp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543" y="1397000"/>
            <a:ext cx="5538437" cy="41783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41300" y="4335809"/>
            <a:ext cx="3268118" cy="2064843"/>
          </a:xfrm>
          <a:prstGeom prst="rect">
            <a:avLst/>
          </a:prstGeom>
          <a:gradFill flip="none" rotWithShape="1">
            <a:gsLst>
              <a:gs pos="77000">
                <a:srgbClr val="FFFFFF"/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9685" y="4335809"/>
            <a:ext cx="3199733" cy="2090391"/>
            <a:chOff x="3287528" y="2132627"/>
            <a:chExt cx="5311185" cy="3469808"/>
          </a:xfrm>
        </p:grpSpPr>
        <p:grpSp>
          <p:nvGrpSpPr>
            <p:cNvPr id="7" name="Group 25"/>
            <p:cNvGrpSpPr/>
            <p:nvPr/>
          </p:nvGrpSpPr>
          <p:grpSpPr>
            <a:xfrm>
              <a:off x="3287528" y="2132626"/>
              <a:ext cx="5311185" cy="3469807"/>
              <a:chOff x="673261" y="2335063"/>
              <a:chExt cx="4638733" cy="302389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13" name="Can 12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" name="Can 14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8" name="Picture 17" descr="liquid-handling-robot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pic>
            <p:nvPicPr>
              <p:cNvPr id="20" name="Picture 19" descr="laptop_vl.png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1" name="Picture 20" descr="laptop_vl.png"/>
              <p:cNvPicPr>
                <a:picLocks noChangeAspect="1"/>
              </p:cNvPicPr>
              <p:nvPr/>
            </p:nvPicPr>
            <p:blipFill>
              <a:blip r:embed="rId7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8" name="Straight Arrow Connector 7"/>
            <p:cNvCxnSpPr/>
            <p:nvPr/>
          </p:nvCxnSpPr>
          <p:spPr>
            <a:xfrm rot="10800000" flipV="1">
              <a:off x="4496033" y="2860456"/>
              <a:ext cx="1774116" cy="19511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81733" y="3284172"/>
              <a:ext cx="914617" cy="132539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5" idx="3"/>
            </p:cNvCxnSpPr>
            <p:nvPr/>
          </p:nvCxnSpPr>
          <p:spPr>
            <a:xfrm rot="5400000" flipH="1" flipV="1">
              <a:off x="5386118" y="4080793"/>
              <a:ext cx="661532" cy="547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 flipV="1">
              <a:off x="4527480" y="2686201"/>
              <a:ext cx="370489" cy="242352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70745" y="736974"/>
            <a:ext cx="3306218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BioCompiler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Generate GRN design from functional program</a:t>
            </a: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SBOL visualization and design output</a:t>
            </a:r>
          </a:p>
          <a:p>
            <a:pPr marL="256032" marR="0" lvl="0" indent="-256032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>
                <a:latin typeface="Arial"/>
                <a:ea typeface="ＭＳ Ｐゴシック" charset="-128"/>
                <a:cs typeface="ＭＳ Ｐゴシック" charset="-128"/>
              </a:rPr>
              <a:t>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DE simulations</a:t>
            </a:r>
          </a:p>
        </p:txBody>
      </p:sp>
      <p:pic>
        <p:nvPicPr>
          <p:cNvPr id="24" name="Picture 4" descr="RTN_BBNtech_primary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38173" y="3638551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207358" y="2987491"/>
            <a:ext cx="3249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9"/>
              </a:rPr>
              <a:t>https://synbiotools.bbn.com/</a:t>
            </a:r>
            <a:r>
              <a:rPr lang="en-US" sz="2000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85833" y="321475"/>
            <a:ext cx="5089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DESIGN &amp; MODEL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704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9654" y="621025"/>
            <a:ext cx="3387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AUTOMATE</a:t>
            </a:r>
            <a:endParaRPr lang="en-US" sz="4800" b="1" dirty="0"/>
          </a:p>
        </p:txBody>
      </p:sp>
      <p:sp>
        <p:nvSpPr>
          <p:cNvPr id="10" name="Rectangle 9"/>
          <p:cNvSpPr/>
          <p:nvPr/>
        </p:nvSpPr>
        <p:spPr>
          <a:xfrm>
            <a:off x="241300" y="4335809"/>
            <a:ext cx="3268118" cy="2064843"/>
          </a:xfrm>
          <a:prstGeom prst="rect">
            <a:avLst/>
          </a:prstGeom>
          <a:gradFill flip="none" rotWithShape="1">
            <a:gsLst>
              <a:gs pos="77000">
                <a:srgbClr val="FFFFFF"/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9685" y="4425104"/>
            <a:ext cx="3199733" cy="2001095"/>
            <a:chOff x="3287528" y="2280847"/>
            <a:chExt cx="5311185" cy="3321587"/>
          </a:xfrm>
        </p:grpSpPr>
        <p:grpSp>
          <p:nvGrpSpPr>
            <p:cNvPr id="12" name="Group 25"/>
            <p:cNvGrpSpPr/>
            <p:nvPr/>
          </p:nvGrpSpPr>
          <p:grpSpPr>
            <a:xfrm>
              <a:off x="3287528" y="2280847"/>
              <a:ext cx="5311185" cy="3321587"/>
              <a:chOff x="673261" y="2464235"/>
              <a:chExt cx="4638733" cy="2894718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19" name="Can 18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Can 19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23" name="Picture 22" descr="liquid-handling-robot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24" name="Picture 23" descr="flow-cytometer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pic>
            <p:nvPicPr>
              <p:cNvPr id="25" name="Picture 24" descr="laptop_vl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6" name="Picture 25" descr="laptop_vl.png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/>
            <p:cNvCxnSpPr/>
            <p:nvPr/>
          </p:nvCxnSpPr>
          <p:spPr>
            <a:xfrm rot="10800000" flipV="1">
              <a:off x="4496033" y="2860456"/>
              <a:ext cx="1774116" cy="19511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81733" y="3284172"/>
              <a:ext cx="914617" cy="132539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20" idx="3"/>
            </p:cNvCxnSpPr>
            <p:nvPr/>
          </p:nvCxnSpPr>
          <p:spPr>
            <a:xfrm rot="5400000" flipH="1" flipV="1">
              <a:off x="5386118" y="4080793"/>
              <a:ext cx="661532" cy="547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8464" y="3410595"/>
            <a:ext cx="1406044" cy="692683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>
          <a:xfrm>
            <a:off x="185689" y="760775"/>
            <a:ext cx="3038430" cy="24638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en-US" b="1" dirty="0" err="1" smtClean="0">
                <a:solidFill>
                  <a:schemeClr val="tx2"/>
                </a:solidFill>
              </a:rPr>
              <a:t>DNAplotlib</a:t>
            </a:r>
            <a:endParaRPr lang="en-US" b="1" dirty="0" smtClean="0">
              <a:solidFill>
                <a:schemeClr val="tx2"/>
              </a:solidFill>
            </a:endParaRPr>
          </a:p>
          <a:p>
            <a:pPr marL="256032" indent="-256032"/>
            <a:r>
              <a:rPr lang="en-US" sz="2000" dirty="0" smtClean="0"/>
              <a:t>Python package for creating custom figures</a:t>
            </a:r>
          </a:p>
          <a:p>
            <a:pPr marL="256032" indent="-256032"/>
            <a:r>
              <a:rPr lang="en-US" sz="2000" dirty="0" smtClean="0"/>
              <a:t>SBOL import/export</a:t>
            </a:r>
          </a:p>
          <a:p>
            <a:pPr marL="256032" indent="-256032"/>
            <a:r>
              <a:rPr lang="en-US" sz="2000" dirty="0" smtClean="0"/>
              <a:t>Automated sequence analysis and QC</a:t>
            </a:r>
            <a:endParaRPr lang="en-US" sz="2000" dirty="0"/>
          </a:p>
        </p:txBody>
      </p:sp>
      <p:sp>
        <p:nvSpPr>
          <p:cNvPr id="31" name="Can 30"/>
          <p:cNvSpPr/>
          <p:nvPr/>
        </p:nvSpPr>
        <p:spPr>
          <a:xfrm>
            <a:off x="1279435" y="4335809"/>
            <a:ext cx="495111" cy="396954"/>
          </a:xfrm>
          <a:prstGeom prst="can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5364" name="Picture 4" descr="https://upload.wikimedia.org/wikipedia/commons/thumb/0/0c/MIT_logo.svg/1000px-MIT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0" y="3466525"/>
            <a:ext cx="1237132" cy="63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024822" y="1928220"/>
            <a:ext cx="6117130" cy="1858103"/>
            <a:chOff x="2845320" y="1616461"/>
            <a:chExt cx="6117130" cy="185810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9"/>
            <a:srcRect l="-1" r="38626"/>
            <a:stretch/>
          </p:blipFill>
          <p:spPr>
            <a:xfrm>
              <a:off x="2845320" y="1616461"/>
              <a:ext cx="6117130" cy="1858103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7907019" y="2157864"/>
              <a:ext cx="257176" cy="244206"/>
              <a:chOff x="7886699" y="2148628"/>
              <a:chExt cx="257176" cy="244206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7886700" y="2148629"/>
                <a:ext cx="257175" cy="24420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886699" y="2148628"/>
                <a:ext cx="257175" cy="24420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8260772" y="2157863"/>
              <a:ext cx="257176" cy="244206"/>
              <a:chOff x="7886699" y="2148628"/>
              <a:chExt cx="257176" cy="24420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7886700" y="2148629"/>
                <a:ext cx="257175" cy="24420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7886699" y="2148628"/>
                <a:ext cx="257175" cy="24420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8611610" y="2157862"/>
              <a:ext cx="257176" cy="244206"/>
              <a:chOff x="7886699" y="2148628"/>
              <a:chExt cx="257176" cy="24420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886700" y="2148629"/>
                <a:ext cx="257175" cy="24420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886699" y="2148628"/>
                <a:ext cx="257175" cy="24420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ctangle 5"/>
          <p:cNvSpPr/>
          <p:nvPr/>
        </p:nvSpPr>
        <p:spPr>
          <a:xfrm>
            <a:off x="4601207" y="3907722"/>
            <a:ext cx="4113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0"/>
              </a:rPr>
              <a:t>https://github.com/SynBioDex/dnaplotlib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cial Network Connected Custo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4" y="785812"/>
            <a:ext cx="8329117" cy="557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98880" y="4361943"/>
            <a:ext cx="26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QC report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3006" y="5295900"/>
            <a:ext cx="26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 sequencing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9306" y="3076575"/>
            <a:ext cx="26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Sauro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Lab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3182" y="2265584"/>
            <a:ext cx="26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Klavins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Lab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8509" y="1531680"/>
            <a:ext cx="26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Lidstrom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Lab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6910" y="4185047"/>
            <a:ext cx="26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Carothers Lab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2146" y="1934795"/>
            <a:ext cx="268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ublish</a:t>
            </a:r>
          </a:p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6808" y="2277548"/>
            <a:ext cx="268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genetic </a:t>
            </a:r>
          </a:p>
          <a:p>
            <a:r>
              <a:rPr lang="en-US" dirty="0" smtClean="0"/>
              <a:t>parts to repo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88784" y="744022"/>
            <a:ext cx="26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JBEI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5759" y="681902"/>
            <a:ext cx="26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ACS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Syn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Bio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858" y="3756690"/>
            <a:ext cx="26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parts from repo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50074" y="3500498"/>
            <a:ext cx="26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send measurement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4218" y="3527552"/>
            <a:ext cx="26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 strains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54916" y="1162348"/>
            <a:ext cx="26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Seelig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Lab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9856" y="2025347"/>
            <a:ext cx="26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Dunham Lab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233" y="1660492"/>
            <a:ext cx="26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iGEM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Registry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1219" y="2602794"/>
            <a:ext cx="26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 strains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16" y="2296582"/>
            <a:ext cx="5981700" cy="2298699"/>
          </a:xfrm>
        </p:spPr>
        <p:txBody>
          <a:bodyPr>
            <a:noAutofit/>
          </a:bodyPr>
          <a:lstStyle/>
          <a:p>
            <a:r>
              <a:rPr lang="en-US" dirty="0" smtClean="0"/>
              <a:t>SBOL </a:t>
            </a:r>
            <a:r>
              <a:rPr lang="en-US" dirty="0"/>
              <a:t>still has a rather narrow concept of “design” </a:t>
            </a:r>
            <a:r>
              <a:rPr lang="en-US" dirty="0" smtClean="0"/>
              <a:t>…</a:t>
            </a:r>
            <a:r>
              <a:rPr lang="en-US" dirty="0"/>
              <a:t>what other designs can you imagine?</a:t>
            </a:r>
          </a:p>
          <a:p>
            <a:r>
              <a:rPr lang="en-US" dirty="0" smtClean="0"/>
              <a:t>What kind of data are you keeping in spreadsheets?</a:t>
            </a:r>
          </a:p>
          <a:p>
            <a:r>
              <a:rPr lang="en-US" dirty="0" smtClean="0"/>
              <a:t>How should biological knowledge be organized and classified?</a:t>
            </a:r>
          </a:p>
          <a:p>
            <a:r>
              <a:rPr lang="en-US" dirty="0" smtClean="0"/>
              <a:t>What are the connections between different fields of knowledge(</a:t>
            </a:r>
            <a:r>
              <a:rPr lang="en-US" dirty="0" err="1" smtClean="0"/>
              <a:t>eg</a:t>
            </a:r>
            <a:r>
              <a:rPr lang="en-US" dirty="0" smtClean="0"/>
              <a:t>, systems &amp; synthetic biology)?</a:t>
            </a:r>
          </a:p>
        </p:txBody>
      </p:sp>
      <p:pic>
        <p:nvPicPr>
          <p:cNvPr id="5" name="Picture 2" descr="Image result for We need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75" y="1649720"/>
            <a:ext cx="1886755" cy="310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07474" y="108400"/>
            <a:ext cx="3551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BEYOND 2.0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630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bol_community_June2015_l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020343"/>
            <a:ext cx="8686800" cy="47095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5697775"/>
            <a:ext cx="5041900" cy="1147527"/>
          </a:xfrm>
          <a:noFill/>
        </p:spPr>
        <p:txBody>
          <a:bodyPr>
            <a:normAutofit fontScale="92500" lnSpcReduction="10000"/>
          </a:bodyPr>
          <a:lstStyle/>
          <a:p>
            <a:pPr marL="347463" indent="-182875"/>
            <a:r>
              <a:rPr lang="en-US" sz="2000"/>
              <a:t>100+ people from all around the world</a:t>
            </a:r>
          </a:p>
          <a:p>
            <a:pPr marL="347463" indent="-182875"/>
            <a:r>
              <a:rPr lang="en-US" sz="2000"/>
              <a:t>30 universities, 14 companies, 8 others</a:t>
            </a:r>
          </a:p>
          <a:p>
            <a:pPr marL="347463" indent="-182875"/>
            <a:r>
              <a:rPr lang="en-US" sz="2000"/>
              <a:t>Ongoing development starting 2008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2947" y="5823948"/>
            <a:ext cx="889000" cy="8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0049" y="5973526"/>
            <a:ext cx="1521853" cy="6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7800" y="5859467"/>
            <a:ext cx="1246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Major</a:t>
            </a:r>
          </a:p>
          <a:p>
            <a:r>
              <a:rPr lang="en-US" sz="2400" b="1"/>
              <a:t>funders: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8141" y="95329"/>
            <a:ext cx="1681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JOIN!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76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63234"/>
            <a:ext cx="6565900" cy="2298699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visualize</a:t>
            </a:r>
          </a:p>
          <a:p>
            <a:r>
              <a:rPr lang="en-US" dirty="0" smtClean="0"/>
              <a:t>document</a:t>
            </a:r>
          </a:p>
          <a:p>
            <a:r>
              <a:rPr lang="en-US" dirty="0" smtClean="0"/>
              <a:t>work efficiently</a:t>
            </a:r>
          </a:p>
          <a:p>
            <a:r>
              <a:rPr lang="en-US" dirty="0" smtClean="0"/>
              <a:t>automate</a:t>
            </a:r>
          </a:p>
          <a:p>
            <a:r>
              <a:rPr lang="en-US" dirty="0" smtClean="0"/>
              <a:t>organize </a:t>
            </a:r>
          </a:p>
          <a:p>
            <a:r>
              <a:rPr lang="en-US" dirty="0" smtClean="0"/>
              <a:t>think about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 smtClean="0"/>
              <a:t>integrate</a:t>
            </a:r>
          </a:p>
          <a:p>
            <a:r>
              <a:rPr lang="en-US" dirty="0" smtClean="0"/>
              <a:t>reproduce someone else’s work</a:t>
            </a:r>
          </a:p>
          <a:p>
            <a:r>
              <a:rPr lang="en-US" dirty="0" smtClean="0"/>
              <a:t>imagine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837092" y="5959591"/>
            <a:ext cx="54698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>
                <a:hlinkClick r:id="rId2"/>
              </a:rPr>
              <a:t>http://sbolstandard.org/</a:t>
            </a:r>
            <a:r>
              <a:rPr lang="en-US" sz="4000" b="1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923925"/>
            <a:ext cx="77343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/>
          <p:cNvSpPr/>
          <p:nvPr/>
        </p:nvSpPr>
        <p:spPr>
          <a:xfrm>
            <a:off x="1187896" y="1301384"/>
            <a:ext cx="6893262" cy="4620299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0" name="Picture 2" descr="http://www.aviatainc.com/wp-content/uploads/2014/11/imac-computer-screen-widescree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85" y="4478395"/>
            <a:ext cx="1939576" cy="154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://www.aviatainc.com/wp-content/uploads/2014/11/imac-computer-screen-widescree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95" y="1250526"/>
            <a:ext cx="1939576" cy="154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iGEM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535" y="4792590"/>
            <a:ext cx="723308" cy="723308"/>
          </a:xfrm>
          <a:prstGeom prst="rect">
            <a:avLst/>
          </a:prstGeom>
        </p:spPr>
      </p:pic>
      <p:pic>
        <p:nvPicPr>
          <p:cNvPr id="36" name="Picture 35" descr="sbml-bad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420" y="1675880"/>
            <a:ext cx="1105365" cy="478732"/>
          </a:xfrm>
          <a:prstGeom prst="rect">
            <a:avLst/>
          </a:prstGeom>
        </p:spPr>
      </p:pic>
      <p:pic>
        <p:nvPicPr>
          <p:cNvPr id="52" name="Picture 2" descr="http://www.aviatainc.com/wp-content/uploads/2014/11/imac-computer-screen-widescree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7" y="2817127"/>
            <a:ext cx="1939576" cy="154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liquid-handling-robo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261" y="4889008"/>
            <a:ext cx="2025070" cy="134454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18" y="3178664"/>
            <a:ext cx="1182934" cy="597382"/>
          </a:xfrm>
          <a:prstGeom prst="rect">
            <a:avLst/>
          </a:prstGeom>
        </p:spPr>
      </p:pic>
      <p:pic>
        <p:nvPicPr>
          <p:cNvPr id="59" name="Picture 2" descr="http://www.aviatainc.com/wp-content/uploads/2014/11/imac-computer-screen-widescree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71" y="1690767"/>
            <a:ext cx="1939576" cy="154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397911" y="6079665"/>
            <a:ext cx="300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Repositories &amp; Databases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68768" y="2560996"/>
            <a:ext cx="40815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hlinkClick r:id="rId7" action="ppaction://hlinkfile"/>
              </a:rPr>
              <a:t>sbolstandard.org</a:t>
            </a:r>
            <a:endParaRPr lang="en-US" b="1" i="1" dirty="0" smtClean="0"/>
          </a:p>
          <a:p>
            <a:r>
              <a:rPr lang="en-US" b="1" i="1" dirty="0" smtClean="0"/>
              <a:t>SBOL documents (RDF/XML format)</a:t>
            </a:r>
          </a:p>
          <a:p>
            <a:r>
              <a:rPr lang="en-US" b="1" i="1" dirty="0" smtClean="0"/>
              <a:t>open source software libraries (</a:t>
            </a:r>
            <a:r>
              <a:rPr lang="en-US" b="1" i="1" dirty="0" err="1" smtClean="0"/>
              <a:t>libSBOL</a:t>
            </a:r>
            <a:r>
              <a:rPr lang="en-US" b="1" i="1" dirty="0" smtClean="0"/>
              <a:t>)</a:t>
            </a:r>
          </a:p>
          <a:p>
            <a:r>
              <a:rPr lang="en-US" b="1" i="1" dirty="0" smtClean="0"/>
              <a:t>images, fonts, and </a:t>
            </a:r>
            <a:r>
              <a:rPr lang="en-US" b="1" i="1" dirty="0" err="1" smtClean="0"/>
              <a:t>webtools</a:t>
            </a:r>
            <a:endParaRPr lang="en-US" b="1" i="1" dirty="0" smtClean="0"/>
          </a:p>
          <a:p>
            <a:r>
              <a:rPr lang="en-US" b="1" i="1" dirty="0" smtClean="0"/>
              <a:t>converters</a:t>
            </a:r>
          </a:p>
          <a:p>
            <a:r>
              <a:rPr lang="en-US" b="1" i="1" dirty="0" smtClean="0"/>
              <a:t>ontologies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01557" y="5448741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Publication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27347" y="1043806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CAD/Modeling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6799" y="4359433"/>
            <a:ext cx="1532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Sequencing 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&amp; </a:t>
            </a:r>
          </a:p>
          <a:p>
            <a:pPr algn="ctr"/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Synthesis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6" name="Picture 2" descr="http://www.aviatainc.com/wp-content/uploads/2014/11/imac-computer-screen-widescree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86" y="3908599"/>
            <a:ext cx="1939576" cy="154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2013.igem.org/wiki/images/d/d4/ACS_logo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71"/>
          <a:stretch/>
        </p:blipFill>
        <p:spPr bwMode="auto">
          <a:xfrm>
            <a:off x="6325654" y="4275166"/>
            <a:ext cx="1218032" cy="37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://2013.igem.org/wiki/images/d/d4/ACS_logo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9" t="22621"/>
          <a:stretch/>
        </p:blipFill>
        <p:spPr bwMode="auto">
          <a:xfrm>
            <a:off x="6325654" y="4632032"/>
            <a:ext cx="923661" cy="28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187003" y="6279720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Automation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220" name="Picture 4" descr="http://tikalon.com/blog/2011/sigmoid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65" y="2078760"/>
            <a:ext cx="1104792" cy="64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7133568" y="3254043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Measurement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0048" y="315197"/>
            <a:ext cx="3610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RESOURCES</a:t>
            </a:r>
            <a:endParaRPr lang="en-US" sz="48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588835" y="393412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1780420" y="2529108"/>
            <a:ext cx="466622" cy="1488970"/>
          </a:xfrm>
          <a:custGeom>
            <a:avLst/>
            <a:gdLst>
              <a:gd name="connsiteX0" fmla="*/ 1026583 w 1026583"/>
              <a:gd name="connsiteY0" fmla="*/ 52917 h 1437217"/>
              <a:gd name="connsiteX1" fmla="*/ 137583 w 1026583"/>
              <a:gd name="connsiteY1" fmla="*/ 230717 h 1437217"/>
              <a:gd name="connsiteX2" fmla="*/ 201083 w 1026583"/>
              <a:gd name="connsiteY2" fmla="*/ 1437217 h 1437217"/>
              <a:gd name="connsiteX0" fmla="*/ 861922 w 861922"/>
              <a:gd name="connsiteY0" fmla="*/ 26459 h 1410759"/>
              <a:gd name="connsiteX1" fmla="*/ 137583 w 861922"/>
              <a:gd name="connsiteY1" fmla="*/ 478897 h 1410759"/>
              <a:gd name="connsiteX2" fmla="*/ 36422 w 861922"/>
              <a:gd name="connsiteY2" fmla="*/ 1410759 h 1410759"/>
              <a:gd name="connsiteX0" fmla="*/ 834479 w 834479"/>
              <a:gd name="connsiteY0" fmla="*/ 26459 h 1410759"/>
              <a:gd name="connsiteX1" fmla="*/ 110140 w 834479"/>
              <a:gd name="connsiteY1" fmla="*/ 478897 h 1410759"/>
              <a:gd name="connsiteX2" fmla="*/ 173640 w 834479"/>
              <a:gd name="connsiteY2" fmla="*/ 1410759 h 141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479" h="1410759">
                <a:moveTo>
                  <a:pt x="834479" y="26459"/>
                </a:moveTo>
                <a:cubicBezTo>
                  <a:pt x="458770" y="0"/>
                  <a:pt x="220280" y="248180"/>
                  <a:pt x="110140" y="478897"/>
                </a:cubicBezTo>
                <a:cubicBezTo>
                  <a:pt x="0" y="709614"/>
                  <a:pt x="173640" y="1410759"/>
                  <a:pt x="173640" y="1410759"/>
                </a:cubicBezTo>
              </a:path>
            </a:pathLst>
          </a:custGeom>
          <a:ln w="920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53520" y="3131989"/>
            <a:ext cx="704511" cy="704511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 flipH="1" flipV="1">
            <a:off x="2556478" y="2776262"/>
            <a:ext cx="398131" cy="1720599"/>
          </a:xfrm>
          <a:custGeom>
            <a:avLst/>
            <a:gdLst>
              <a:gd name="connsiteX0" fmla="*/ 1026583 w 1026583"/>
              <a:gd name="connsiteY0" fmla="*/ 52917 h 1437217"/>
              <a:gd name="connsiteX1" fmla="*/ 137583 w 1026583"/>
              <a:gd name="connsiteY1" fmla="*/ 230717 h 1437217"/>
              <a:gd name="connsiteX2" fmla="*/ 201083 w 1026583"/>
              <a:gd name="connsiteY2" fmla="*/ 1437217 h 1437217"/>
              <a:gd name="connsiteX0" fmla="*/ 861922 w 861922"/>
              <a:gd name="connsiteY0" fmla="*/ 26459 h 1410759"/>
              <a:gd name="connsiteX1" fmla="*/ 137583 w 861922"/>
              <a:gd name="connsiteY1" fmla="*/ 478897 h 1410759"/>
              <a:gd name="connsiteX2" fmla="*/ 36422 w 861922"/>
              <a:gd name="connsiteY2" fmla="*/ 1410759 h 1410759"/>
              <a:gd name="connsiteX0" fmla="*/ 834479 w 834479"/>
              <a:gd name="connsiteY0" fmla="*/ 26459 h 1410759"/>
              <a:gd name="connsiteX1" fmla="*/ 110140 w 834479"/>
              <a:gd name="connsiteY1" fmla="*/ 478897 h 1410759"/>
              <a:gd name="connsiteX2" fmla="*/ 173640 w 834479"/>
              <a:gd name="connsiteY2" fmla="*/ 1410759 h 141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479" h="1410759">
                <a:moveTo>
                  <a:pt x="834479" y="26459"/>
                </a:moveTo>
                <a:cubicBezTo>
                  <a:pt x="458770" y="0"/>
                  <a:pt x="220280" y="248180"/>
                  <a:pt x="110140" y="478897"/>
                </a:cubicBezTo>
                <a:cubicBezTo>
                  <a:pt x="0" y="709614"/>
                  <a:pt x="173640" y="1410759"/>
                  <a:pt x="173640" y="1410759"/>
                </a:cubicBezTo>
              </a:path>
            </a:pathLst>
          </a:custGeom>
          <a:ln w="920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Oval 242"/>
          <p:cNvSpPr/>
          <p:nvPr/>
        </p:nvSpPr>
        <p:spPr>
          <a:xfrm>
            <a:off x="4854266" y="5401126"/>
            <a:ext cx="548640" cy="2926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274638"/>
            <a:ext cx="6731000" cy="6826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EVOLVING STANDARDS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54" y="824237"/>
            <a:ext cx="1943100" cy="5051688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FF"/>
                </a:solidFill>
              </a:rPr>
              <a:t>FASTA</a:t>
            </a: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FF"/>
                </a:solidFill>
              </a:rPr>
              <a:t>GenBank</a:t>
            </a: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00FF"/>
                </a:solidFill>
              </a:rPr>
              <a:t>SBOL 1.1</a:t>
            </a:r>
          </a:p>
          <a:p>
            <a:pPr>
              <a:spcAft>
                <a:spcPts val="600"/>
              </a:spcAft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spcAft>
                <a:spcPts val="1800"/>
              </a:spcAft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00FF"/>
                </a:solidFill>
              </a:rPr>
              <a:t>SBOL 2.0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9600" y="1028700"/>
            <a:ext cx="498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ACTGTGCCGTTAAACGTGATTAAATCCGTACTGATAT…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3073400" y="4970839"/>
            <a:ext cx="4949542" cy="1722061"/>
            <a:chOff x="3073400" y="4907339"/>
            <a:chExt cx="4949542" cy="1722061"/>
          </a:xfrm>
        </p:grpSpPr>
        <p:sp>
          <p:nvSpPr>
            <p:cNvPr id="10" name="Right Arrow 9"/>
            <p:cNvSpPr/>
            <p:nvPr/>
          </p:nvSpPr>
          <p:spPr>
            <a:xfrm>
              <a:off x="4161438" y="5945231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6596047" y="5943770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  <p:sp>
          <p:nvSpPr>
            <p:cNvPr id="13" name="Bent Arrow 12"/>
            <p:cNvSpPr/>
            <p:nvPr/>
          </p:nvSpPr>
          <p:spPr>
            <a:xfrm>
              <a:off x="3466313" y="574662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ord 13"/>
            <p:cNvSpPr/>
            <p:nvPr/>
          </p:nvSpPr>
          <p:spPr>
            <a:xfrm>
              <a:off x="3635713" y="6057678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Bent Arrow 14"/>
            <p:cNvSpPr/>
            <p:nvPr/>
          </p:nvSpPr>
          <p:spPr>
            <a:xfrm>
              <a:off x="5621784" y="574516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ord 15"/>
            <p:cNvSpPr/>
            <p:nvPr/>
          </p:nvSpPr>
          <p:spPr>
            <a:xfrm>
              <a:off x="6108684" y="60562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-Right-Up Arrow 16"/>
            <p:cNvSpPr/>
            <p:nvPr/>
          </p:nvSpPr>
          <p:spPr>
            <a:xfrm rot="10800000">
              <a:off x="5014280" y="5816765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-Right-Up Arrow 17"/>
            <p:cNvSpPr/>
            <p:nvPr/>
          </p:nvSpPr>
          <p:spPr>
            <a:xfrm rot="10800000">
              <a:off x="7423489" y="5812427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96913" y="6284032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>
              <a:spLocks/>
            </p:cNvSpPr>
            <p:nvPr/>
          </p:nvSpPr>
          <p:spPr>
            <a:xfrm>
              <a:off x="5353619" y="6212052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pTet</a:t>
              </a:r>
            </a:p>
          </p:txBody>
        </p:sp>
        <p:sp>
          <p:nvSpPr>
            <p:cNvPr id="148" name="TextBox 147"/>
            <p:cNvSpPr txBox="1">
              <a:spLocks/>
            </p:cNvSpPr>
            <p:nvPr/>
          </p:nvSpPr>
          <p:spPr>
            <a:xfrm>
              <a:off x="4165303" y="4942894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aTc</a:t>
              </a:r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4528835" y="5249797"/>
              <a:ext cx="287331" cy="14394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Sun 153"/>
            <p:cNvSpPr/>
            <p:nvPr/>
          </p:nvSpPr>
          <p:spPr>
            <a:xfrm>
              <a:off x="6870700" y="5171377"/>
              <a:ext cx="494375" cy="494375"/>
            </a:xfrm>
            <a:prstGeom prst="su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>
              <a:spLocks/>
            </p:cNvSpPr>
            <p:nvPr/>
          </p:nvSpPr>
          <p:spPr>
            <a:xfrm>
              <a:off x="6810724" y="5220220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GFP</a:t>
              </a:r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 rot="5400000" flipH="1" flipV="1">
              <a:off x="6814704" y="5709974"/>
              <a:ext cx="315193" cy="15240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086100" y="4954445"/>
              <a:ext cx="2959100" cy="167495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083284" y="4953887"/>
              <a:ext cx="1905016" cy="167495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>
              <a:spLocks/>
            </p:cNvSpPr>
            <p:nvPr/>
          </p:nvSpPr>
          <p:spPr>
            <a:xfrm>
              <a:off x="3073400" y="4911243"/>
              <a:ext cx="1198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aTc detector</a:t>
              </a:r>
            </a:p>
          </p:txBody>
        </p:sp>
        <p:sp>
          <p:nvSpPr>
            <p:cNvPr id="201" name="TextBox 200"/>
            <p:cNvSpPr txBox="1">
              <a:spLocks/>
            </p:cNvSpPr>
            <p:nvPr/>
          </p:nvSpPr>
          <p:spPr>
            <a:xfrm>
              <a:off x="6631008" y="4907339"/>
              <a:ext cx="1391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GFP reporter</a:t>
              </a: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3073400" y="3197978"/>
            <a:ext cx="4949542" cy="1315661"/>
            <a:chOff x="3073400" y="5313739"/>
            <a:chExt cx="4949542" cy="1315661"/>
          </a:xfrm>
        </p:grpSpPr>
        <p:sp>
          <p:nvSpPr>
            <p:cNvPr id="204" name="Right Arrow 203"/>
            <p:cNvSpPr/>
            <p:nvPr/>
          </p:nvSpPr>
          <p:spPr>
            <a:xfrm>
              <a:off x="4161438" y="5945231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205" name="Right Arrow 204"/>
            <p:cNvSpPr/>
            <p:nvPr/>
          </p:nvSpPr>
          <p:spPr>
            <a:xfrm>
              <a:off x="6596047" y="5943770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  <p:sp>
          <p:nvSpPr>
            <p:cNvPr id="206" name="Bent Arrow 205"/>
            <p:cNvSpPr/>
            <p:nvPr/>
          </p:nvSpPr>
          <p:spPr>
            <a:xfrm>
              <a:off x="3466313" y="574662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Chord 206"/>
            <p:cNvSpPr/>
            <p:nvPr/>
          </p:nvSpPr>
          <p:spPr>
            <a:xfrm>
              <a:off x="3635713" y="6057678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Bent Arrow 207"/>
            <p:cNvSpPr/>
            <p:nvPr/>
          </p:nvSpPr>
          <p:spPr>
            <a:xfrm>
              <a:off x="5621784" y="574516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Chord 208"/>
            <p:cNvSpPr/>
            <p:nvPr/>
          </p:nvSpPr>
          <p:spPr>
            <a:xfrm>
              <a:off x="6108684" y="60562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Left-Right-Up Arrow 209"/>
            <p:cNvSpPr/>
            <p:nvPr/>
          </p:nvSpPr>
          <p:spPr>
            <a:xfrm rot="10800000">
              <a:off x="5014280" y="5816765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Left-Right-Up Arrow 210"/>
            <p:cNvSpPr/>
            <p:nvPr/>
          </p:nvSpPr>
          <p:spPr>
            <a:xfrm rot="10800000">
              <a:off x="7423489" y="5812427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296913" y="6284032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>
              <a:spLocks/>
            </p:cNvSpPr>
            <p:nvPr/>
          </p:nvSpPr>
          <p:spPr>
            <a:xfrm>
              <a:off x="5353619" y="6212052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pTet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086100" y="5366961"/>
              <a:ext cx="2959100" cy="126243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083284" y="5366403"/>
              <a:ext cx="1905016" cy="126243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/>
            <p:cNvSpPr txBox="1">
              <a:spLocks/>
            </p:cNvSpPr>
            <p:nvPr/>
          </p:nvSpPr>
          <p:spPr>
            <a:xfrm>
              <a:off x="3073400" y="5317643"/>
              <a:ext cx="1198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aTc detector</a:t>
              </a:r>
            </a:p>
          </p:txBody>
        </p:sp>
        <p:sp>
          <p:nvSpPr>
            <p:cNvPr id="223" name="TextBox 222"/>
            <p:cNvSpPr txBox="1">
              <a:spLocks/>
            </p:cNvSpPr>
            <p:nvPr/>
          </p:nvSpPr>
          <p:spPr>
            <a:xfrm>
              <a:off x="6631008" y="5313739"/>
              <a:ext cx="1391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GFP reporter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3292264" y="1956659"/>
            <a:ext cx="4556280" cy="836221"/>
            <a:chOff x="3296913" y="5745163"/>
            <a:chExt cx="4556280" cy="836221"/>
          </a:xfrm>
        </p:grpSpPr>
        <p:sp>
          <p:nvSpPr>
            <p:cNvPr id="225" name="Right Arrow 224"/>
            <p:cNvSpPr/>
            <p:nvPr/>
          </p:nvSpPr>
          <p:spPr>
            <a:xfrm>
              <a:off x="4161438" y="5945231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226" name="Right Arrow 225"/>
            <p:cNvSpPr/>
            <p:nvPr/>
          </p:nvSpPr>
          <p:spPr>
            <a:xfrm>
              <a:off x="6596047" y="5943770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  <p:sp>
          <p:nvSpPr>
            <p:cNvPr id="227" name="Bent Arrow 226"/>
            <p:cNvSpPr/>
            <p:nvPr/>
          </p:nvSpPr>
          <p:spPr>
            <a:xfrm>
              <a:off x="3466313" y="574662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Chord 227"/>
            <p:cNvSpPr/>
            <p:nvPr/>
          </p:nvSpPr>
          <p:spPr>
            <a:xfrm>
              <a:off x="3635713" y="6057678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Bent Arrow 228"/>
            <p:cNvSpPr/>
            <p:nvPr/>
          </p:nvSpPr>
          <p:spPr>
            <a:xfrm>
              <a:off x="5621784" y="574516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Chord 229"/>
            <p:cNvSpPr/>
            <p:nvPr/>
          </p:nvSpPr>
          <p:spPr>
            <a:xfrm>
              <a:off x="6108684" y="60562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Left-Right-Up Arrow 230"/>
            <p:cNvSpPr/>
            <p:nvPr/>
          </p:nvSpPr>
          <p:spPr>
            <a:xfrm rot="10800000">
              <a:off x="5014280" y="5816765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Left-Right-Up Arrow 231"/>
            <p:cNvSpPr/>
            <p:nvPr/>
          </p:nvSpPr>
          <p:spPr>
            <a:xfrm rot="10800000">
              <a:off x="7423489" y="5812427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3296913" y="6284032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>
              <a:spLocks/>
            </p:cNvSpPr>
            <p:nvPr/>
          </p:nvSpPr>
          <p:spPr>
            <a:xfrm>
              <a:off x="5353619" y="6212052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pTet</a:t>
              </a:r>
            </a:p>
          </p:txBody>
        </p:sp>
      </p:grpSp>
      <p:sp>
        <p:nvSpPr>
          <p:cNvPr id="239" name="Down Arrow 238"/>
          <p:cNvSpPr/>
          <p:nvPr/>
        </p:nvSpPr>
        <p:spPr>
          <a:xfrm>
            <a:off x="5206049" y="1460500"/>
            <a:ext cx="698500" cy="3945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Down Arrow 239"/>
          <p:cNvSpPr/>
          <p:nvPr/>
        </p:nvSpPr>
        <p:spPr>
          <a:xfrm>
            <a:off x="5206049" y="4559328"/>
            <a:ext cx="698500" cy="3945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Down Arrow 240"/>
          <p:cNvSpPr/>
          <p:nvPr/>
        </p:nvSpPr>
        <p:spPr>
          <a:xfrm>
            <a:off x="5206049" y="2792880"/>
            <a:ext cx="698500" cy="3945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Arrow Connector 241"/>
          <p:cNvCxnSpPr>
            <a:endCxn id="243" idx="3"/>
          </p:cNvCxnSpPr>
          <p:nvPr/>
        </p:nvCxnSpPr>
        <p:spPr>
          <a:xfrm flipV="1">
            <a:off x="4528835" y="5650883"/>
            <a:ext cx="405777" cy="35785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43" idx="5"/>
          </p:cNvCxnSpPr>
          <p:nvPr/>
        </p:nvCxnSpPr>
        <p:spPr>
          <a:xfrm rot="16200000" flipH="1">
            <a:off x="5359651" y="5613792"/>
            <a:ext cx="225042" cy="29922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>
            <a:spLocks/>
          </p:cNvSpPr>
          <p:nvPr/>
        </p:nvSpPr>
        <p:spPr>
          <a:xfrm>
            <a:off x="4816166" y="5350326"/>
            <a:ext cx="62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TetR</a:t>
            </a:r>
          </a:p>
        </p:txBody>
      </p:sp>
    </p:spTree>
    <p:extLst>
      <p:ext uri="{BB962C8B-B14F-4D97-AF65-F5344CB8AC3E}">
        <p14:creationId xmlns:p14="http://schemas.microsoft.com/office/powerpoint/2010/main" val="27757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81" y="5118099"/>
            <a:ext cx="4779847" cy="1612901"/>
          </a:xfrm>
        </p:spPr>
        <p:txBody>
          <a:bodyPr>
            <a:normAutofit/>
          </a:bodyPr>
          <a:lstStyle/>
          <a:p>
            <a:r>
              <a:rPr lang="en-US" dirty="0" smtClean="0"/>
              <a:t>Qualitative </a:t>
            </a:r>
            <a:r>
              <a:rPr lang="en-US" dirty="0"/>
              <a:t>function</a:t>
            </a:r>
          </a:p>
          <a:p>
            <a:r>
              <a:rPr lang="en-US" dirty="0" smtClean="0"/>
              <a:t>Hierarchical composition</a:t>
            </a:r>
            <a:endParaRPr lang="en-US" dirty="0"/>
          </a:p>
          <a:p>
            <a:r>
              <a:rPr lang="en-US" dirty="0"/>
              <a:t>Incomplete </a:t>
            </a:r>
            <a:r>
              <a:rPr lang="en-US" dirty="0" smtClean="0"/>
              <a:t>designs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281498" y="2250235"/>
            <a:ext cx="3908730" cy="1131009"/>
            <a:chOff x="1281498" y="2250235"/>
            <a:chExt cx="3908730" cy="1131009"/>
          </a:xfrm>
        </p:grpSpPr>
        <p:sp>
          <p:nvSpPr>
            <p:cNvPr id="6" name="Right Arrow 5"/>
            <p:cNvSpPr/>
            <p:nvPr/>
          </p:nvSpPr>
          <p:spPr>
            <a:xfrm>
              <a:off x="2520904" y="2537057"/>
              <a:ext cx="1138913" cy="46896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8" name="Bent Arrow 7"/>
            <p:cNvSpPr/>
            <p:nvPr/>
          </p:nvSpPr>
          <p:spPr>
            <a:xfrm>
              <a:off x="1524354" y="2252328"/>
              <a:ext cx="552707" cy="753693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Chord 8"/>
            <p:cNvSpPr/>
            <p:nvPr/>
          </p:nvSpPr>
          <p:spPr>
            <a:xfrm>
              <a:off x="1767211" y="2698264"/>
              <a:ext cx="586206" cy="586206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Bent Arrow 9"/>
            <p:cNvSpPr/>
            <p:nvPr/>
          </p:nvSpPr>
          <p:spPr>
            <a:xfrm>
              <a:off x="4614495" y="2250235"/>
              <a:ext cx="552707" cy="753693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Left-Right-Up Arrow 11"/>
            <p:cNvSpPr/>
            <p:nvPr/>
          </p:nvSpPr>
          <p:spPr>
            <a:xfrm rot="10800000">
              <a:off x="3743561" y="2352885"/>
              <a:ext cx="586206" cy="6572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1498" y="3022771"/>
              <a:ext cx="3747702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4293546" y="2919579"/>
              <a:ext cx="896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pTet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61064" y="1054705"/>
            <a:ext cx="4260451" cy="2463195"/>
            <a:chOff x="961064" y="1054705"/>
            <a:chExt cx="4260451" cy="2463195"/>
          </a:xfrm>
        </p:grpSpPr>
        <p:sp>
          <p:nvSpPr>
            <p:cNvPr id="21" name="Rectangle 20"/>
            <p:cNvSpPr/>
            <p:nvPr/>
          </p:nvSpPr>
          <p:spPr>
            <a:xfrm>
              <a:off x="979271" y="1116640"/>
              <a:ext cx="4242244" cy="240126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TextBox 22"/>
            <p:cNvSpPr txBox="1">
              <a:spLocks/>
            </p:cNvSpPr>
            <p:nvPr/>
          </p:nvSpPr>
          <p:spPr>
            <a:xfrm>
              <a:off x="961064" y="1054705"/>
              <a:ext cx="171832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aTc detector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526445" y="1100081"/>
            <a:ext cx="2088049" cy="1436979"/>
            <a:chOff x="2526445" y="1100081"/>
            <a:chExt cx="2088049" cy="1436979"/>
          </a:xfrm>
        </p:grpSpPr>
        <p:sp>
          <p:nvSpPr>
            <p:cNvPr id="4" name="Oval 3"/>
            <p:cNvSpPr/>
            <p:nvPr/>
          </p:nvSpPr>
          <p:spPr>
            <a:xfrm>
              <a:off x="3514160" y="1665979"/>
              <a:ext cx="786545" cy="4194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2526445" y="1100081"/>
              <a:ext cx="896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aTc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047614" y="1540065"/>
              <a:ext cx="411925" cy="206360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047614" y="2024037"/>
              <a:ext cx="581733" cy="513023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5"/>
            </p:cNvCxnSpPr>
            <p:nvPr/>
          </p:nvCxnSpPr>
          <p:spPr>
            <a:xfrm rot="16200000" flipH="1">
              <a:off x="4238694" y="1970862"/>
              <a:ext cx="322626" cy="428975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3459539" y="1593151"/>
              <a:ext cx="896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TetR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29200" y="1049108"/>
            <a:ext cx="3027658" cy="2467992"/>
            <a:chOff x="5029200" y="1049108"/>
            <a:chExt cx="3027658" cy="2467992"/>
          </a:xfrm>
        </p:grpSpPr>
        <p:sp>
          <p:nvSpPr>
            <p:cNvPr id="7" name="Right Arrow 6"/>
            <p:cNvSpPr/>
            <p:nvPr/>
          </p:nvSpPr>
          <p:spPr>
            <a:xfrm>
              <a:off x="6011224" y="2534963"/>
              <a:ext cx="1138913" cy="46896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rgbClr val="000000"/>
                  </a:solidFill>
                </a:rPr>
                <a:t>GFP</a:t>
              </a:r>
            </a:p>
          </p:txBody>
        </p:sp>
        <p:sp>
          <p:nvSpPr>
            <p:cNvPr id="11" name="Chord 10"/>
            <p:cNvSpPr/>
            <p:nvPr/>
          </p:nvSpPr>
          <p:spPr>
            <a:xfrm>
              <a:off x="5312527" y="2696170"/>
              <a:ext cx="586206" cy="586206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Left-Right-Up Arrow 12"/>
            <p:cNvSpPr/>
            <p:nvPr/>
          </p:nvSpPr>
          <p:spPr>
            <a:xfrm rot="10800000">
              <a:off x="7197466" y="2346666"/>
              <a:ext cx="586206" cy="6572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Sun 17"/>
            <p:cNvSpPr/>
            <p:nvPr/>
          </p:nvSpPr>
          <p:spPr>
            <a:xfrm>
              <a:off x="6404973" y="1427640"/>
              <a:ext cx="708749" cy="708749"/>
            </a:xfrm>
            <a:prstGeom prst="su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6318990" y="1497662"/>
              <a:ext cx="896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GFP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6324696" y="2199787"/>
              <a:ext cx="451869" cy="218485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276113" y="1115840"/>
              <a:ext cx="2731081" cy="240126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6061345" y="1049108"/>
              <a:ext cx="199551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GFP reporter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029200" y="3024864"/>
              <a:ext cx="2797001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903070" y="1049108"/>
            <a:ext cx="7179187" cy="255769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4203277" y="5625695"/>
            <a:ext cx="4779847" cy="47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800" dirty="0">
              <a:latin typeface="Arial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08381" y="3006022"/>
            <a:ext cx="8697519" cy="2017859"/>
            <a:chOff x="433781" y="3006022"/>
            <a:chExt cx="8697519" cy="2017859"/>
          </a:xfrm>
        </p:grpSpPr>
        <p:pic>
          <p:nvPicPr>
            <p:cNvPr id="29" name="Picture 28" descr="iGEM_logo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7674" y="4139683"/>
              <a:ext cx="883920" cy="88392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878378" y="465454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GenBank</a:t>
              </a:r>
            </a:p>
          </p:txBody>
        </p:sp>
        <p:pic>
          <p:nvPicPr>
            <p:cNvPr id="31" name="Picture 30" descr="sbml-badg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781" y="3966267"/>
              <a:ext cx="1105365" cy="478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lum bright="-25000"/>
            </a:blip>
            <a:stretch>
              <a:fillRect/>
            </a:stretch>
          </p:blipFill>
          <p:spPr>
            <a:xfrm>
              <a:off x="3651371" y="4083049"/>
              <a:ext cx="673100" cy="6731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lum bright="-25000"/>
            </a:blip>
            <a:stretch>
              <a:fillRect/>
            </a:stretch>
          </p:blipFill>
          <p:spPr>
            <a:xfrm>
              <a:off x="5339073" y="3816349"/>
              <a:ext cx="673100" cy="6731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667201" y="4413249"/>
              <a:ext cx="1994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Measurement Data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18734" y="4647683"/>
              <a:ext cx="1893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Strain Information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7175" y="3829049"/>
              <a:ext cx="739140" cy="914400"/>
            </a:xfrm>
            <a:prstGeom prst="rect">
              <a:avLst/>
            </a:prstGeom>
          </p:spPr>
        </p:pic>
        <p:cxnSp>
          <p:nvCxnSpPr>
            <p:cNvPr id="50" name="Straight Arrow Connector 49"/>
            <p:cNvCxnSpPr>
              <a:endCxn id="31" idx="0"/>
            </p:cNvCxnSpPr>
            <p:nvPr/>
          </p:nvCxnSpPr>
          <p:spPr>
            <a:xfrm rot="10800000" flipV="1">
              <a:off x="986464" y="3606801"/>
              <a:ext cx="537890" cy="359465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3" idx="1"/>
            </p:cNvCxnSpPr>
            <p:nvPr/>
          </p:nvCxnSpPr>
          <p:spPr>
            <a:xfrm>
              <a:off x="4381500" y="3529800"/>
              <a:ext cx="957573" cy="62309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16200000" flipH="1">
              <a:off x="3392944" y="3732431"/>
              <a:ext cx="471833" cy="229401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8" idx="0"/>
            </p:cNvCxnSpPr>
            <p:nvPr/>
          </p:nvCxnSpPr>
          <p:spPr>
            <a:xfrm rot="5400000">
              <a:off x="2291227" y="3101541"/>
              <a:ext cx="823027" cy="63198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6200000" flipH="1">
              <a:off x="6178907" y="3372206"/>
              <a:ext cx="1126448" cy="434937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80300" y="3861491"/>
              <a:ext cx="1651000" cy="412750"/>
            </a:xfrm>
            <a:prstGeom prst="rect">
              <a:avLst/>
            </a:prstGeom>
          </p:spPr>
        </p:pic>
        <p:cxnSp>
          <p:nvCxnSpPr>
            <p:cNvPr id="63" name="Straight Arrow Connector 62"/>
            <p:cNvCxnSpPr/>
            <p:nvPr/>
          </p:nvCxnSpPr>
          <p:spPr>
            <a:xfrm>
              <a:off x="7045363" y="3517101"/>
              <a:ext cx="434940" cy="344392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ontent Placeholder 2"/>
          <p:cNvSpPr txBox="1">
            <a:spLocks/>
          </p:cNvSpPr>
          <p:nvPr/>
        </p:nvSpPr>
        <p:spPr>
          <a:xfrm>
            <a:off x="5029200" y="5150543"/>
            <a:ext cx="4779847" cy="161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Other molecule types</a:t>
            </a:r>
          </a:p>
          <a:p>
            <a:r>
              <a:rPr lang="en-US" dirty="0" smtClean="0"/>
              <a:t>Regulatory architecture</a:t>
            </a:r>
          </a:p>
          <a:p>
            <a:r>
              <a:rPr lang="en-US" dirty="0" smtClean="0"/>
              <a:t>Links to other data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07474" y="108400"/>
            <a:ext cx="4139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2.0 OVERVIEW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2384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  <p:bldP spid="47" grpId="0"/>
      <p:bldP spid="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4290970" y="381872"/>
            <a:ext cx="4876867" cy="2800350"/>
          </a:xfrm>
          <a:prstGeom prst="cloudCallout">
            <a:avLst>
              <a:gd name="adj1" fmla="val -46223"/>
              <a:gd name="adj2" fmla="val 7372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www.aviatainc.com/wp-content/uploads/2014/11/imac-computer-screen-widescree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830" y="2593381"/>
            <a:ext cx="5384202" cy="428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4295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903490" y="3704291"/>
            <a:ext cx="3161193" cy="1151496"/>
            <a:chOff x="1281498" y="1049108"/>
            <a:chExt cx="6775360" cy="2467992"/>
          </a:xfrm>
        </p:grpSpPr>
        <p:grpSp>
          <p:nvGrpSpPr>
            <p:cNvPr id="30" name="Group 29"/>
            <p:cNvGrpSpPr/>
            <p:nvPr/>
          </p:nvGrpSpPr>
          <p:grpSpPr>
            <a:xfrm>
              <a:off x="1281498" y="2250235"/>
              <a:ext cx="3908730" cy="1131009"/>
              <a:chOff x="1281498" y="2250235"/>
              <a:chExt cx="3908730" cy="1131009"/>
            </a:xfrm>
          </p:grpSpPr>
          <p:sp>
            <p:nvSpPr>
              <p:cNvPr id="31" name="Right Arrow 30"/>
              <p:cNvSpPr/>
              <p:nvPr/>
            </p:nvSpPr>
            <p:spPr>
              <a:xfrm>
                <a:off x="2520904" y="2537057"/>
                <a:ext cx="1138913" cy="468965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Bent Arrow 31"/>
              <p:cNvSpPr/>
              <p:nvPr/>
            </p:nvSpPr>
            <p:spPr>
              <a:xfrm>
                <a:off x="1524354" y="2252328"/>
                <a:ext cx="552707" cy="753693"/>
              </a:xfrm>
              <a:prstGeom prst="bentArrow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hord 32"/>
              <p:cNvSpPr/>
              <p:nvPr/>
            </p:nvSpPr>
            <p:spPr>
              <a:xfrm>
                <a:off x="1767211" y="2698264"/>
                <a:ext cx="586206" cy="586206"/>
              </a:xfrm>
              <a:prstGeom prst="chord">
                <a:avLst>
                  <a:gd name="adj1" fmla="val 10744762"/>
                  <a:gd name="adj2" fmla="val 103101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Bent Arrow 33"/>
              <p:cNvSpPr/>
              <p:nvPr/>
            </p:nvSpPr>
            <p:spPr>
              <a:xfrm>
                <a:off x="4614495" y="2250235"/>
                <a:ext cx="552707" cy="753693"/>
              </a:xfrm>
              <a:prstGeom prst="bentArrow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Left-Right-Up Arrow 34"/>
              <p:cNvSpPr/>
              <p:nvPr/>
            </p:nvSpPr>
            <p:spPr>
              <a:xfrm rot="10800000">
                <a:off x="3743561" y="2352885"/>
                <a:ext cx="586206" cy="657260"/>
              </a:xfrm>
              <a:prstGeom prst="leftRightUpArrow">
                <a:avLst>
                  <a:gd name="adj1" fmla="val 45513"/>
                  <a:gd name="adj2" fmla="val 8969"/>
                  <a:gd name="adj3" fmla="val 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1281498" y="3022771"/>
                <a:ext cx="3747702" cy="1588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4293546" y="2919579"/>
                <a:ext cx="8966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029200" y="1049108"/>
              <a:ext cx="3027658" cy="2467992"/>
              <a:chOff x="5029200" y="1049108"/>
              <a:chExt cx="3027658" cy="2467992"/>
            </a:xfrm>
          </p:grpSpPr>
          <p:sp>
            <p:nvSpPr>
              <p:cNvPr id="39" name="Right Arrow 38"/>
              <p:cNvSpPr/>
              <p:nvPr/>
            </p:nvSpPr>
            <p:spPr>
              <a:xfrm>
                <a:off x="6011224" y="2534963"/>
                <a:ext cx="1138913" cy="468965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rgbClr val="07CD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Chord 39"/>
              <p:cNvSpPr/>
              <p:nvPr/>
            </p:nvSpPr>
            <p:spPr>
              <a:xfrm>
                <a:off x="5312527" y="2696170"/>
                <a:ext cx="586206" cy="586206"/>
              </a:xfrm>
              <a:prstGeom prst="chord">
                <a:avLst>
                  <a:gd name="adj1" fmla="val 10744762"/>
                  <a:gd name="adj2" fmla="val 103101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Left-Right-Up Arrow 40"/>
              <p:cNvSpPr/>
              <p:nvPr/>
            </p:nvSpPr>
            <p:spPr>
              <a:xfrm rot="10800000">
                <a:off x="7197466" y="2346666"/>
                <a:ext cx="586206" cy="657260"/>
              </a:xfrm>
              <a:prstGeom prst="leftRightUpArrow">
                <a:avLst>
                  <a:gd name="adj1" fmla="val 45513"/>
                  <a:gd name="adj2" fmla="val 8969"/>
                  <a:gd name="adj3" fmla="val 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276113" y="1115840"/>
                <a:ext cx="2731081" cy="2401260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TextBox 45"/>
              <p:cNvSpPr txBox="1">
                <a:spLocks/>
              </p:cNvSpPr>
              <p:nvPr/>
            </p:nvSpPr>
            <p:spPr>
              <a:xfrm>
                <a:off x="6061345" y="1049108"/>
                <a:ext cx="199551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20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5029200" y="3024864"/>
                <a:ext cx="2797001" cy="1588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Rectangle 57"/>
          <p:cNvSpPr/>
          <p:nvPr/>
        </p:nvSpPr>
        <p:spPr>
          <a:xfrm>
            <a:off x="4830696" y="1307402"/>
            <a:ext cx="1010075" cy="94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84154" y="1307402"/>
            <a:ext cx="979670" cy="920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593309" y="1321689"/>
            <a:ext cx="979670" cy="920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14545" y="4804231"/>
            <a:ext cx="13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SBOL Visual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452162" y="2364412"/>
            <a:ext cx="25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SBOL Data Core 1.1, 2.0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30468" y="17428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Shine_Dalgarno_sequence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7639766" y="178204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6252363" y="1782046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1515" y="33579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61131" y="3964389"/>
            <a:ext cx="39267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SBOL is a standard built on other standards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SBOL components are associated with their icons by their Sequence Ontology term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SBOL is interoperable with several ontologies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err="1" smtClean="0"/>
              <a:t>BioPAX</a:t>
            </a:r>
            <a:r>
              <a:rPr lang="en-US" dirty="0" smtClean="0"/>
              <a:t>, </a:t>
            </a:r>
            <a:r>
              <a:rPr lang="en-US" dirty="0" err="1" smtClean="0"/>
              <a:t>ChEBI</a:t>
            </a:r>
            <a:r>
              <a:rPr lang="en-US" dirty="0" smtClean="0"/>
              <a:t>) used by public bioinformatics resources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2708" y="424813"/>
            <a:ext cx="5118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INTER-OPERABLE</a:t>
            </a:r>
            <a:endParaRPr lang="en-US" sz="4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438246" y="173992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775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447" y="3443866"/>
            <a:ext cx="41709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sequence_feature</a:t>
            </a:r>
            <a:endParaRPr lang="en-US" sz="1600" b="1" dirty="0">
              <a:solidFill>
                <a:srgbClr val="0070C0"/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70C0"/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region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biological_region</a:t>
            </a:r>
            <a:endParaRPr lang="en-US" sz="1600" b="1" dirty="0" smtClean="0">
              <a:solidFill>
                <a:srgbClr val="0070C0"/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6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Shine_Dalgarno_sequence</a:t>
            </a:r>
            <a:endParaRPr lang="en-US" sz="1600" b="1" dirty="0" smtClean="0">
              <a:solidFill>
                <a:srgbClr val="0070C0"/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70C0"/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CDS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70C0"/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terminator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70C0"/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…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experimental_feature</a:t>
            </a:r>
            <a:endParaRPr lang="en-US" sz="1600" b="1" dirty="0" smtClean="0">
              <a:solidFill>
                <a:srgbClr val="0070C0"/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6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assembly_component</a:t>
            </a:r>
            <a:endParaRPr lang="en-US" sz="1600" b="1" dirty="0" smtClean="0">
              <a:solidFill>
                <a:srgbClr val="0070C0"/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6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nucleotide_match</a:t>
            </a:r>
            <a:endParaRPr lang="en-US" sz="1600" b="1" dirty="0">
              <a:solidFill>
                <a:srgbClr val="0070C0"/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70C0"/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2941" y="1611174"/>
            <a:ext cx="7005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Biologists love to classify…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Sequence Ontology is a standardized classification system for categorizing and describing DNA sequences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Look at all the cool things!  </a:t>
            </a:r>
            <a:r>
              <a:rPr lang="en-US" dirty="0" smtClean="0">
                <a:hlinkClick r:id="rId2"/>
              </a:rPr>
              <a:t>http://www.sequenceontology.org/browser/obob.cgi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52941" y="691513"/>
            <a:ext cx="3919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ONTOLOGIES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664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4290970" y="381872"/>
            <a:ext cx="4876867" cy="2800350"/>
          </a:xfrm>
          <a:prstGeom prst="cloudCallout">
            <a:avLst>
              <a:gd name="adj1" fmla="val -46223"/>
              <a:gd name="adj2" fmla="val 7372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www.aviatainc.com/wp-content/uploads/2014/11/imac-computer-screen-widescree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830" y="2593381"/>
            <a:ext cx="5384202" cy="428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4295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903490" y="3704291"/>
            <a:ext cx="3161193" cy="1151496"/>
            <a:chOff x="1281498" y="1049108"/>
            <a:chExt cx="6775360" cy="2467992"/>
          </a:xfrm>
        </p:grpSpPr>
        <p:grpSp>
          <p:nvGrpSpPr>
            <p:cNvPr id="30" name="Group 29"/>
            <p:cNvGrpSpPr/>
            <p:nvPr/>
          </p:nvGrpSpPr>
          <p:grpSpPr>
            <a:xfrm>
              <a:off x="1281498" y="2250235"/>
              <a:ext cx="3908730" cy="1131009"/>
              <a:chOff x="1281498" y="2250235"/>
              <a:chExt cx="3908730" cy="1131009"/>
            </a:xfrm>
          </p:grpSpPr>
          <p:sp>
            <p:nvSpPr>
              <p:cNvPr id="31" name="Right Arrow 30"/>
              <p:cNvSpPr/>
              <p:nvPr/>
            </p:nvSpPr>
            <p:spPr>
              <a:xfrm>
                <a:off x="2520904" y="2537057"/>
                <a:ext cx="1138913" cy="468965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Bent Arrow 31"/>
              <p:cNvSpPr/>
              <p:nvPr/>
            </p:nvSpPr>
            <p:spPr>
              <a:xfrm>
                <a:off x="1524354" y="2252328"/>
                <a:ext cx="552707" cy="753693"/>
              </a:xfrm>
              <a:prstGeom prst="bentArrow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hord 32"/>
              <p:cNvSpPr/>
              <p:nvPr/>
            </p:nvSpPr>
            <p:spPr>
              <a:xfrm>
                <a:off x="1767211" y="2698264"/>
                <a:ext cx="586206" cy="586206"/>
              </a:xfrm>
              <a:prstGeom prst="chord">
                <a:avLst>
                  <a:gd name="adj1" fmla="val 10744762"/>
                  <a:gd name="adj2" fmla="val 103101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Bent Arrow 33"/>
              <p:cNvSpPr/>
              <p:nvPr/>
            </p:nvSpPr>
            <p:spPr>
              <a:xfrm>
                <a:off x="4614495" y="2250235"/>
                <a:ext cx="552707" cy="753693"/>
              </a:xfrm>
              <a:prstGeom prst="bentArrow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Left-Right-Up Arrow 34"/>
              <p:cNvSpPr/>
              <p:nvPr/>
            </p:nvSpPr>
            <p:spPr>
              <a:xfrm rot="10800000">
                <a:off x="3743561" y="2352885"/>
                <a:ext cx="586206" cy="657260"/>
              </a:xfrm>
              <a:prstGeom prst="leftRightUpArrow">
                <a:avLst>
                  <a:gd name="adj1" fmla="val 45513"/>
                  <a:gd name="adj2" fmla="val 8969"/>
                  <a:gd name="adj3" fmla="val 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1281498" y="3022771"/>
                <a:ext cx="3747702" cy="1588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4293546" y="2919579"/>
                <a:ext cx="8966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029200" y="1049108"/>
              <a:ext cx="3027658" cy="2467992"/>
              <a:chOff x="5029200" y="1049108"/>
              <a:chExt cx="3027658" cy="2467992"/>
            </a:xfrm>
          </p:grpSpPr>
          <p:sp>
            <p:nvSpPr>
              <p:cNvPr id="39" name="Right Arrow 38"/>
              <p:cNvSpPr/>
              <p:nvPr/>
            </p:nvSpPr>
            <p:spPr>
              <a:xfrm>
                <a:off x="6011224" y="2534963"/>
                <a:ext cx="1138913" cy="468965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rgbClr val="07CD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Chord 39"/>
              <p:cNvSpPr/>
              <p:nvPr/>
            </p:nvSpPr>
            <p:spPr>
              <a:xfrm>
                <a:off x="5312527" y="2696170"/>
                <a:ext cx="586206" cy="586206"/>
              </a:xfrm>
              <a:prstGeom prst="chord">
                <a:avLst>
                  <a:gd name="adj1" fmla="val 10744762"/>
                  <a:gd name="adj2" fmla="val 103101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Left-Right-Up Arrow 40"/>
              <p:cNvSpPr/>
              <p:nvPr/>
            </p:nvSpPr>
            <p:spPr>
              <a:xfrm rot="10800000">
                <a:off x="7197466" y="2346666"/>
                <a:ext cx="586206" cy="657260"/>
              </a:xfrm>
              <a:prstGeom prst="leftRightUpArrow">
                <a:avLst>
                  <a:gd name="adj1" fmla="val 45513"/>
                  <a:gd name="adj2" fmla="val 8969"/>
                  <a:gd name="adj3" fmla="val 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276113" y="1115840"/>
                <a:ext cx="2731081" cy="2401260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TextBox 45"/>
              <p:cNvSpPr txBox="1">
                <a:spLocks/>
              </p:cNvSpPr>
              <p:nvPr/>
            </p:nvSpPr>
            <p:spPr>
              <a:xfrm>
                <a:off x="6061345" y="1049108"/>
                <a:ext cx="199551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20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5029200" y="3024864"/>
                <a:ext cx="2797001" cy="1588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Rectangle 57"/>
          <p:cNvSpPr/>
          <p:nvPr/>
        </p:nvSpPr>
        <p:spPr>
          <a:xfrm>
            <a:off x="4830696" y="1307402"/>
            <a:ext cx="1010075" cy="94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84154" y="1307402"/>
            <a:ext cx="979670" cy="920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593309" y="1321689"/>
            <a:ext cx="979670" cy="920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5526" y="148965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atttaattaa</a:t>
            </a:r>
            <a:r>
              <a:rPr lang="en-US" dirty="0" smtClean="0"/>
              <a:t>’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39232" y="148965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atg</a:t>
            </a:r>
            <a:r>
              <a:rPr lang="en-US" dirty="0" smtClean="0"/>
              <a:t>…</a:t>
            </a:r>
            <a:r>
              <a:rPr lang="en-US" dirty="0" err="1" smtClean="0"/>
              <a:t>taa</a:t>
            </a:r>
            <a:r>
              <a:rPr lang="en-US" dirty="0" smtClean="0"/>
              <a:t>’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47544" y="1489659"/>
            <a:ext cx="141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tcggctattgg</a:t>
            </a:r>
            <a:r>
              <a:rPr lang="en-US" dirty="0" smtClean="0"/>
              <a:t>’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2458573" y="178563"/>
            <a:ext cx="1770862" cy="1125893"/>
          </a:xfrm>
          <a:prstGeom prst="cloudCallout">
            <a:avLst>
              <a:gd name="adj1" fmla="val 65227"/>
              <a:gd name="adj2" fmla="val 7434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601309" y="51757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strength: weak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7187" y="3978624"/>
            <a:ext cx="3978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synthetic biology is a young and evolving field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extensibility promotes new ideas and new ways of looking at data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core standard is stable and contains the most essential data about genetic designs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over time extensions become core</a:t>
            </a:r>
          </a:p>
        </p:txBody>
      </p:sp>
      <p:sp>
        <p:nvSpPr>
          <p:cNvPr id="70" name="Cloud Callout 69"/>
          <p:cNvSpPr/>
          <p:nvPr/>
        </p:nvSpPr>
        <p:spPr>
          <a:xfrm>
            <a:off x="5298723" y="46725"/>
            <a:ext cx="1770862" cy="1125893"/>
          </a:xfrm>
          <a:prstGeom prst="cloudCallout">
            <a:avLst>
              <a:gd name="adj1" fmla="val 28652"/>
              <a:gd name="adj2" fmla="val 89572"/>
            </a:avLst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338645" y="311596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</a:t>
            </a:r>
            <a:r>
              <a:rPr lang="en-US" dirty="0" smtClean="0"/>
              <a:t>: green</a:t>
            </a:r>
          </a:p>
          <a:p>
            <a:r>
              <a:rPr lang="en-US" dirty="0" smtClean="0"/>
              <a:t>ex: blue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185" y="1472613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EXTENSIBILE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683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viatainc.com/wp-content/uploads/2014/11/imac-computer-screen-widescree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830" y="2593381"/>
            <a:ext cx="5384202" cy="428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4295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Cloud Callout 48"/>
          <p:cNvSpPr/>
          <p:nvPr/>
        </p:nvSpPr>
        <p:spPr>
          <a:xfrm>
            <a:off x="4290970" y="381872"/>
            <a:ext cx="4876867" cy="2800350"/>
          </a:xfrm>
          <a:prstGeom prst="cloudCallout">
            <a:avLst>
              <a:gd name="adj1" fmla="val -46223"/>
              <a:gd name="adj2" fmla="val 7372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903490" y="3704291"/>
            <a:ext cx="3161193" cy="1151496"/>
            <a:chOff x="1281498" y="1049108"/>
            <a:chExt cx="6775360" cy="2467992"/>
          </a:xfrm>
        </p:grpSpPr>
        <p:grpSp>
          <p:nvGrpSpPr>
            <p:cNvPr id="73" name="Group 72"/>
            <p:cNvGrpSpPr/>
            <p:nvPr/>
          </p:nvGrpSpPr>
          <p:grpSpPr>
            <a:xfrm>
              <a:off x="1281498" y="2250235"/>
              <a:ext cx="3908730" cy="1131009"/>
              <a:chOff x="1281498" y="2250235"/>
              <a:chExt cx="3908730" cy="1131009"/>
            </a:xfrm>
          </p:grpSpPr>
          <p:sp>
            <p:nvSpPr>
              <p:cNvPr id="81" name="Right Arrow 80"/>
              <p:cNvSpPr/>
              <p:nvPr/>
            </p:nvSpPr>
            <p:spPr>
              <a:xfrm>
                <a:off x="2520904" y="2537057"/>
                <a:ext cx="1138913" cy="468965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Bent Arrow 81"/>
              <p:cNvSpPr/>
              <p:nvPr/>
            </p:nvSpPr>
            <p:spPr>
              <a:xfrm>
                <a:off x="1524354" y="2252328"/>
                <a:ext cx="552707" cy="753693"/>
              </a:xfrm>
              <a:prstGeom prst="bentArrow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Chord 82"/>
              <p:cNvSpPr/>
              <p:nvPr/>
            </p:nvSpPr>
            <p:spPr>
              <a:xfrm>
                <a:off x="1767211" y="2698264"/>
                <a:ext cx="586206" cy="586206"/>
              </a:xfrm>
              <a:prstGeom prst="chord">
                <a:avLst>
                  <a:gd name="adj1" fmla="val 10744762"/>
                  <a:gd name="adj2" fmla="val 103101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4" name="Bent Arrow 83"/>
              <p:cNvSpPr/>
              <p:nvPr/>
            </p:nvSpPr>
            <p:spPr>
              <a:xfrm>
                <a:off x="4614495" y="2250235"/>
                <a:ext cx="552707" cy="753693"/>
              </a:xfrm>
              <a:prstGeom prst="bentArrow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Left-Right-Up Arrow 84"/>
              <p:cNvSpPr/>
              <p:nvPr/>
            </p:nvSpPr>
            <p:spPr>
              <a:xfrm rot="10800000">
                <a:off x="3743561" y="2352885"/>
                <a:ext cx="586206" cy="657260"/>
              </a:xfrm>
              <a:prstGeom prst="leftRightUpArrow">
                <a:avLst>
                  <a:gd name="adj1" fmla="val 45513"/>
                  <a:gd name="adj2" fmla="val 8969"/>
                  <a:gd name="adj3" fmla="val 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1281498" y="3022771"/>
                <a:ext cx="3747702" cy="1588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>
                <a:spLocks/>
              </p:cNvSpPr>
              <p:nvPr/>
            </p:nvSpPr>
            <p:spPr>
              <a:xfrm>
                <a:off x="4293546" y="2919579"/>
                <a:ext cx="8966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029200" y="1049108"/>
              <a:ext cx="3027658" cy="2467992"/>
              <a:chOff x="5029200" y="1049108"/>
              <a:chExt cx="3027658" cy="2467992"/>
            </a:xfrm>
          </p:grpSpPr>
          <p:sp>
            <p:nvSpPr>
              <p:cNvPr id="75" name="Right Arrow 74"/>
              <p:cNvSpPr/>
              <p:nvPr/>
            </p:nvSpPr>
            <p:spPr>
              <a:xfrm>
                <a:off x="6011224" y="2534963"/>
                <a:ext cx="1138913" cy="468965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rgbClr val="07CD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Chord 75"/>
              <p:cNvSpPr/>
              <p:nvPr/>
            </p:nvSpPr>
            <p:spPr>
              <a:xfrm>
                <a:off x="5312527" y="2696170"/>
                <a:ext cx="586206" cy="586206"/>
              </a:xfrm>
              <a:prstGeom prst="chord">
                <a:avLst>
                  <a:gd name="adj1" fmla="val 10744762"/>
                  <a:gd name="adj2" fmla="val 103101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7" name="Left-Right-Up Arrow 76"/>
              <p:cNvSpPr/>
              <p:nvPr/>
            </p:nvSpPr>
            <p:spPr>
              <a:xfrm rot="10800000">
                <a:off x="7197466" y="2346666"/>
                <a:ext cx="586206" cy="657260"/>
              </a:xfrm>
              <a:prstGeom prst="leftRightUpArrow">
                <a:avLst>
                  <a:gd name="adj1" fmla="val 45513"/>
                  <a:gd name="adj2" fmla="val 8969"/>
                  <a:gd name="adj3" fmla="val 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276113" y="1115840"/>
                <a:ext cx="2731081" cy="2401260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9" name="TextBox 78"/>
              <p:cNvSpPr txBox="1">
                <a:spLocks/>
              </p:cNvSpPr>
              <p:nvPr/>
            </p:nvSpPr>
            <p:spPr>
              <a:xfrm>
                <a:off x="6061345" y="1049108"/>
                <a:ext cx="199551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20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29200" y="3024864"/>
                <a:ext cx="2797001" cy="1588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Rectangle 87"/>
          <p:cNvSpPr/>
          <p:nvPr/>
        </p:nvSpPr>
        <p:spPr>
          <a:xfrm>
            <a:off x="657225" y="3552825"/>
            <a:ext cx="3524250" cy="150643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9" name="Rectangle 88"/>
          <p:cNvSpPr/>
          <p:nvPr/>
        </p:nvSpPr>
        <p:spPr>
          <a:xfrm>
            <a:off x="789685" y="3735425"/>
            <a:ext cx="1985859" cy="112036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0" name="Group 89"/>
          <p:cNvGrpSpPr/>
          <p:nvPr/>
        </p:nvGrpSpPr>
        <p:grpSpPr>
          <a:xfrm>
            <a:off x="5651655" y="2078581"/>
            <a:ext cx="978732" cy="985081"/>
            <a:chOff x="6568379" y="4295775"/>
            <a:chExt cx="978732" cy="985081"/>
          </a:xfrm>
        </p:grpSpPr>
        <p:sp>
          <p:nvSpPr>
            <p:cNvPr id="91" name="Rectangle 90"/>
            <p:cNvSpPr/>
            <p:nvPr/>
          </p:nvSpPr>
          <p:spPr>
            <a:xfrm>
              <a:off x="6568379" y="42957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720779" y="44481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82734" y="46005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057745" y="4820940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044341" y="2037301"/>
            <a:ext cx="803721" cy="764716"/>
            <a:chOff x="6568379" y="4295775"/>
            <a:chExt cx="803721" cy="764716"/>
          </a:xfrm>
        </p:grpSpPr>
        <p:sp>
          <p:nvSpPr>
            <p:cNvPr id="96" name="Rectangle 95"/>
            <p:cNvSpPr/>
            <p:nvPr/>
          </p:nvSpPr>
          <p:spPr>
            <a:xfrm>
              <a:off x="6568379" y="42957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720779" y="44481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82734" y="4600575"/>
              <a:ext cx="489366" cy="459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6379964" y="1189118"/>
            <a:ext cx="489366" cy="45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554975" y="1409483"/>
            <a:ext cx="489366" cy="45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459258" y="330920"/>
            <a:ext cx="489366" cy="45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307118" y="2765739"/>
            <a:ext cx="489366" cy="45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175260" y="4228266"/>
            <a:ext cx="34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HIERARCHY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787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7163</TotalTime>
  <Words>663</Words>
  <Application>Microsoft Office PowerPoint</Application>
  <PresentationFormat>On-screen Show (4:3)</PresentationFormat>
  <Paragraphs>232</Paragraphs>
  <Slides>26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Corbel</vt:lpstr>
      <vt:lpstr>Helvetica</vt:lpstr>
      <vt:lpstr>ＭＳ Ｐゴシック</vt:lpstr>
      <vt:lpstr>Verdana</vt:lpstr>
      <vt:lpstr>Wingdings</vt:lpstr>
      <vt:lpstr>Parallax</vt:lpstr>
      <vt:lpstr>Synthetic Biology Open Language 2.0 Design</vt:lpstr>
      <vt:lpstr>PowerPoint Presentation</vt:lpstr>
      <vt:lpstr>PowerPoint Presentation</vt:lpstr>
      <vt:lpstr>EVOLVING 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 to Action!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Biology Open Language (SBOL): Community-Driven Standard for Communi-cation of Synthetic Biology Designs</dc:title>
  <dc:creator>Bryan Bartley</dc:creator>
  <cp:lastModifiedBy>Bryan Bartley</cp:lastModifiedBy>
  <cp:revision>91</cp:revision>
  <dcterms:created xsi:type="dcterms:W3CDTF">2015-09-30T17:38:27Z</dcterms:created>
  <dcterms:modified xsi:type="dcterms:W3CDTF">2015-10-05T17:45:23Z</dcterms:modified>
</cp:coreProperties>
</file>