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33" r:id="rId2"/>
    <p:sldId id="336" r:id="rId3"/>
    <p:sldId id="337" r:id="rId4"/>
    <p:sldId id="326" r:id="rId5"/>
    <p:sldId id="327" r:id="rId6"/>
    <p:sldId id="335" r:id="rId7"/>
    <p:sldId id="328" r:id="rId8"/>
    <p:sldId id="329" r:id="rId9"/>
    <p:sldId id="334" r:id="rId10"/>
    <p:sldId id="33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7" autoAdjust="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9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ACCAD-939A-534B-BD3C-7263FE43D5A1}" type="datetimeFigureOut">
              <a:rPr lang="en-US" smtClean="0"/>
              <a:t>8/15/16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946E9-57C7-6848-8394-4EAE9B68D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677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468E1-02D2-4C4B-B9A7-6C361D2976BF}" type="datetimeFigureOut">
              <a:rPr lang="en-US" smtClean="0"/>
              <a:pPr/>
              <a:t>8/15/16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EBDFA-F686-8442-832D-72D2A1F29B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4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I'm not picking on anybody - I just took the most recent 5 "just</a:t>
            </a:r>
            <a:r>
              <a:rPr lang="en-US" baseline="0"/>
              <a:t> publishable" </a:t>
            </a:r>
            <a:r>
              <a:rPr lang="en-US"/>
              <a:t>papers</a:t>
            </a:r>
            <a:r>
              <a:rPr lang="en-US" baseline="0"/>
              <a:t> with constructs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Image courtesy of Wikipedia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73AF7-E0BC-914D-8377-E3908ABC4C05}" type="datetime1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A2600-637B-7D4B-8C94-E25C84E28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8B0C6-4CC6-ED40-910B-593CD1FC02E9}" type="datetime1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3B4F9-6F41-A64A-9416-DCD45D958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949CB-B77C-2C4C-A531-3C4ADEF1BD6C}" type="datetime1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C6235-F8F4-A440-A97E-46A9CB709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F2883-DCAB-7A4A-918F-AFD7BE9129F1}" type="datetime1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6FA37-ABBC-1843-8D6A-5317100EE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09FF6-2158-C945-92F6-DF78D6FE5D9D}" type="datetime1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71E6E-8D70-F442-961A-4716F14FD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EC5B9-0143-C64D-8C8E-2E68337ADBDF}" type="datetime1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E7D22-707F-6C41-820E-4EC1F3E19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73F0F-5504-2E46-99C0-11C2EC79E87F}" type="datetime1">
              <a:rPr lang="en-US" smtClean="0"/>
              <a:t>8/15/16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26085-EF18-244A-B06A-D6865D40F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9A7E4-D188-6846-AD8B-5C95D5E47901}" type="datetime1">
              <a:rPr lang="en-US" smtClean="0"/>
              <a:t>8/15/16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BEF24-7E62-F54E-9774-9584E25F5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52E5C-C1BB-CB4B-BFC2-B91530A87B75}" type="datetime1">
              <a:rPr lang="en-US" smtClean="0"/>
              <a:t>8/15/16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38C7A-2DCD-A348-B123-C9BDC6E51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DB4D4-BAED-E942-BF44-35004602D142}" type="datetime1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99032-05DE-C243-9C9E-BC26BDAB2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A02B4-AC6A-9546-96C7-FF3AA91276F7}" type="datetime1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9CAE-1B8B-9943-A09B-BDA91252F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56012A7-E06D-D641-831C-11C838AF7F7B}" type="datetime1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This work is licensed under a Creative Commons Attribution 4.0 International License.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64CC4FB-8D41-3B4D-8E07-DC97EDCC2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98871" y="207963"/>
            <a:ext cx="1658557" cy="5881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ynBioDex/SBOL-visual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dl.handle.net/1721.1/78249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emf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igeoncad.org/" TargetMode="External"/><Relationship Id="rId4" Type="http://schemas.openxmlformats.org/officeDocument/2006/relationships/hyperlink" Target="http://visbol.org/design/" TargetMode="External"/><Relationship Id="rId5" Type="http://schemas.openxmlformats.org/officeDocument/2006/relationships/hyperlink" Target="http://www.graphviz.org/" TargetMode="External"/><Relationship Id="rId6" Type="http://schemas.openxmlformats.org/officeDocument/2006/relationships/hyperlink" Target="https://github.com/VoigtLab/dnaplotlib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bolstandard.org/visu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to SBOL Visual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SBOL Visual Community</a:t>
            </a:r>
          </a:p>
          <a:p>
            <a:r>
              <a:rPr lang="en-US" dirty="0" smtClean="0"/>
              <a:t>Last revised: August 2016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7502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urier"/>
                <a:cs typeface="Courier"/>
              </a:rPr>
              <a:t>http://sbolstandard.org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700"/>
            <a:ext cx="8229600" cy="4970463"/>
          </a:xfrm>
        </p:spPr>
        <p:txBody>
          <a:bodyPr/>
          <a:lstStyle/>
          <a:p>
            <a:r>
              <a:rPr lang="en-US">
                <a:solidFill>
                  <a:srgbClr val="1F497D"/>
                </a:solidFill>
              </a:rPr>
              <a:t>Use the symbols in your papers &amp; talks</a:t>
            </a:r>
          </a:p>
          <a:p>
            <a:r>
              <a:rPr lang="en-US">
                <a:solidFill>
                  <a:srgbClr val="1F497D"/>
                </a:solidFill>
              </a:rPr>
              <a:t>Contribute opinions, use cases, new symbols</a:t>
            </a: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pPr>
              <a:buNone/>
            </a:pPr>
            <a:endParaRPr lang="en-US">
              <a:solidFill>
                <a:srgbClr val="1F497D"/>
              </a:solidFill>
            </a:endParaRPr>
          </a:p>
          <a:p>
            <a:r>
              <a:rPr lang="en-US">
                <a:solidFill>
                  <a:srgbClr val="1F497D"/>
                </a:solidFill>
              </a:rPr>
              <a:t>Community is open for anyone to join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8786"/>
          <a:stretch/>
        </p:blipFill>
        <p:spPr>
          <a:xfrm>
            <a:off x="1244600" y="2263131"/>
            <a:ext cx="6921500" cy="34772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52" y="1763714"/>
            <a:ext cx="3517848" cy="35750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Problem: Communicating Gene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83300"/>
            <a:ext cx="8229600" cy="546099"/>
          </a:xfrm>
        </p:spPr>
        <p:txBody>
          <a:bodyPr/>
          <a:lstStyle/>
          <a:p>
            <a:pPr algn="ctr">
              <a:buNone/>
            </a:pPr>
            <a:r>
              <a:rPr lang="en-US" i="1" dirty="0" smtClean="0">
                <a:solidFill>
                  <a:srgbClr val="000090"/>
                </a:solidFill>
              </a:rPr>
              <a:t>Well, they're sort of similar…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rcRect l="11300" t="54720" r="37130" b="30240"/>
          <a:stretch>
            <a:fillRect/>
          </a:stretch>
        </p:blipFill>
        <p:spPr>
          <a:xfrm>
            <a:off x="1485900" y="2537495"/>
            <a:ext cx="2920978" cy="955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rcRect b="87197"/>
          <a:stretch>
            <a:fillRect/>
          </a:stretch>
        </p:blipFill>
        <p:spPr>
          <a:xfrm>
            <a:off x="241300" y="1803401"/>
            <a:ext cx="6350000" cy="4699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rcRect t="36000" r="8657" b="46080"/>
          <a:stretch>
            <a:fillRect/>
          </a:stretch>
        </p:blipFill>
        <p:spPr>
          <a:xfrm>
            <a:off x="457200" y="3539806"/>
            <a:ext cx="5214620" cy="10250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rcRect l="2880" r="2880" b="75963"/>
          <a:stretch>
            <a:fillRect/>
          </a:stretch>
        </p:blipFill>
        <p:spPr>
          <a:xfrm>
            <a:off x="241300" y="4729975"/>
            <a:ext cx="5984240" cy="13309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" y="1092200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i="1" dirty="0" smtClean="0">
                <a:solidFill>
                  <a:srgbClr val="000090"/>
                </a:solidFill>
              </a:rPr>
              <a:t>Construct diagrams from some recent ACS Syn.Bio. papers:</a:t>
            </a:r>
          </a:p>
        </p:txBody>
      </p:sp>
    </p:spTree>
    <p:extLst>
      <p:ext uri="{BB962C8B-B14F-4D97-AF65-F5344CB8AC3E}">
        <p14:creationId xmlns:p14="http://schemas.microsoft.com/office/powerpoint/2010/main" val="3328030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20800"/>
            <a:ext cx="8229600" cy="5029199"/>
          </a:xfrm>
        </p:spPr>
        <p:txBody>
          <a:bodyPr/>
          <a:lstStyle/>
          <a:p>
            <a:pPr>
              <a:buNone/>
            </a:pPr>
            <a:r>
              <a:rPr lang="en-US">
                <a:solidFill>
                  <a:srgbClr val="1F497D"/>
                </a:solidFill>
              </a:rPr>
              <a:t>Inspiration: Standard Electronic Symbols: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i="1" dirty="0" smtClean="0">
                <a:solidFill>
                  <a:schemeClr val="tx2"/>
                </a:solidFill>
              </a:rPr>
              <a:t>What is the equivalent for synthetic biology?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274638"/>
            <a:ext cx="8229600" cy="682625"/>
          </a:xfrm>
        </p:spPr>
        <p:txBody>
          <a:bodyPr/>
          <a:lstStyle/>
          <a:p>
            <a:r>
              <a:rPr lang="en-US"/>
              <a:t>Standards simplify communication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800" y="2019300"/>
            <a:ext cx="5080000" cy="330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112789" y="5295900"/>
            <a:ext cx="4011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… and many others in IEEE Std. 91/91a; IEEE Std. 315</a:t>
            </a:r>
          </a:p>
        </p:txBody>
      </p:sp>
    </p:spTree>
    <p:extLst>
      <p:ext uri="{BB962C8B-B14F-4D97-AF65-F5344CB8AC3E}">
        <p14:creationId xmlns:p14="http://schemas.microsoft.com/office/powerpoint/2010/main" val="3381422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SBOL Visual: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4800" y="5189952"/>
            <a:ext cx="5981700" cy="1300163"/>
          </a:xfrm>
        </p:spPr>
        <p:txBody>
          <a:bodyPr/>
          <a:lstStyle/>
          <a:p>
            <a:pPr>
              <a:buNone/>
            </a:pPr>
            <a:r>
              <a:rPr lang="en-US" sz="1600" dirty="0"/>
              <a:t>Synthetic Biology Open Language - Visual</a:t>
            </a:r>
          </a:p>
          <a:p>
            <a:pPr>
              <a:buNone/>
            </a:pPr>
            <a:r>
              <a:rPr lang="en-US" sz="1600" dirty="0"/>
              <a:t>Community standards in development since 2008</a:t>
            </a:r>
          </a:p>
          <a:p>
            <a:pPr>
              <a:buNone/>
            </a:pPr>
            <a:r>
              <a:rPr lang="en-US" sz="1600" dirty="0"/>
              <a:t>SBOL Visual 1.0: BBF RFC #93 </a:t>
            </a:r>
            <a:r>
              <a:rPr lang="en-US" sz="1600" dirty="0">
                <a:hlinkClick r:id="rId2"/>
              </a:rPr>
              <a:t>doi: 1721.1/78249</a:t>
            </a:r>
            <a:r>
              <a:rPr lang="en-US" sz="1600" dirty="0"/>
              <a:t>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SBOL Visual 2.0: </a:t>
            </a:r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://github.com/SynBioDex/SBOL-</a:t>
            </a:r>
            <a:r>
              <a:rPr lang="en-US" sz="1600" dirty="0" smtClean="0">
                <a:hlinkClick r:id="rId3"/>
              </a:rPr>
              <a:t>visual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00" y="5375678"/>
            <a:ext cx="2542794" cy="9017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799876" y="312641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Elbow Connector 34"/>
          <p:cNvCxnSpPr>
            <a:stCxn id="36" idx="2"/>
            <a:endCxn id="31" idx="2"/>
          </p:cNvCxnSpPr>
          <p:nvPr/>
        </p:nvCxnSpPr>
        <p:spPr>
          <a:xfrm rot="5400000" flipH="1">
            <a:off x="3486213" y="799646"/>
            <a:ext cx="207137" cy="5304509"/>
          </a:xfrm>
          <a:prstGeom prst="bentConnector3">
            <a:avLst>
              <a:gd name="adj1" fmla="val -235356"/>
            </a:avLst>
          </a:prstGeom>
          <a:ln w="38100">
            <a:solidFill>
              <a:srgbClr val="FF0000"/>
            </a:solidFill>
            <a:tailEnd type="oval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04385" y="3333547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08000" y="3215890"/>
            <a:ext cx="8283063" cy="794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2679700" y="2860290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9" name="Chord 38"/>
          <p:cNvSpPr/>
          <p:nvPr/>
        </p:nvSpPr>
        <p:spPr>
          <a:xfrm>
            <a:off x="1780794" y="2860290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Bent Arrow 39"/>
          <p:cNvSpPr/>
          <p:nvPr/>
        </p:nvSpPr>
        <p:spPr>
          <a:xfrm>
            <a:off x="816909" y="2397438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Left-Right-Up Arrow 40"/>
          <p:cNvSpPr/>
          <p:nvPr/>
        </p:nvSpPr>
        <p:spPr>
          <a:xfrm rot="10800000">
            <a:off x="3924300" y="2583620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10800000">
            <a:off x="5599590" y="3217478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chemeClr val="accent5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hord 42"/>
          <p:cNvSpPr/>
          <p:nvPr/>
        </p:nvSpPr>
        <p:spPr>
          <a:xfrm rot="10800000">
            <a:off x="6987794" y="2935412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Bent Arrow 43"/>
          <p:cNvSpPr/>
          <p:nvPr/>
        </p:nvSpPr>
        <p:spPr>
          <a:xfrm rot="10800000">
            <a:off x="7731090" y="3217478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Left-Right-Up Arrow 44"/>
          <p:cNvSpPr/>
          <p:nvPr/>
        </p:nvSpPr>
        <p:spPr>
          <a:xfrm>
            <a:off x="4735990" y="3217478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954820" y="3173798"/>
            <a:ext cx="631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tetR</a:t>
            </a:r>
            <a:endParaRPr lang="en-US" i="1" dirty="0"/>
          </a:p>
        </p:txBody>
      </p:sp>
      <p:sp>
        <p:nvSpPr>
          <p:cNvPr id="65" name="Oval 64"/>
          <p:cNvSpPr/>
          <p:nvPr/>
        </p:nvSpPr>
        <p:spPr>
          <a:xfrm>
            <a:off x="4739128" y="1948732"/>
            <a:ext cx="734572" cy="432955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GFP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8" name="Straight Connector 21"/>
          <p:cNvCxnSpPr>
            <a:endCxn id="65" idx="2"/>
          </p:cNvCxnSpPr>
          <p:nvPr/>
        </p:nvCxnSpPr>
        <p:spPr>
          <a:xfrm flipV="1">
            <a:off x="3163635" y="2165210"/>
            <a:ext cx="1575493" cy="695080"/>
          </a:xfrm>
          <a:prstGeom prst="bentConnector3">
            <a:avLst>
              <a:gd name="adj1" fmla="val -63"/>
            </a:avLst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62401" y="1151624"/>
            <a:ext cx="7662785" cy="3753236"/>
            <a:chOff x="562401" y="1151624"/>
            <a:chExt cx="7662785" cy="3753236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674758" y="3324061"/>
              <a:ext cx="117491" cy="1173728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83036" y="4475297"/>
              <a:ext cx="2343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Nucleic Acid Backbone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2401" y="1151624"/>
              <a:ext cx="3236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Nucleic Acid Component Glyphs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36830" y="4258529"/>
              <a:ext cx="29883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Reverse Complement Nucleic </a:t>
              </a:r>
            </a:p>
            <a:p>
              <a:pPr algn="ctr"/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Acid Component Glyphs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55449" y="2627678"/>
              <a:ext cx="1334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Interactions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7" name="Straight Connector 56"/>
            <p:cNvCxnSpPr>
              <a:stCxn id="54" idx="2"/>
            </p:cNvCxnSpPr>
            <p:nvPr/>
          </p:nvCxnSpPr>
          <p:spPr>
            <a:xfrm flipH="1">
              <a:off x="1443789" y="1520956"/>
              <a:ext cx="737004" cy="876482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4" idx="2"/>
            </p:cNvCxnSpPr>
            <p:nvPr/>
          </p:nvCxnSpPr>
          <p:spPr>
            <a:xfrm flipH="1">
              <a:off x="2133600" y="1520956"/>
              <a:ext cx="47193" cy="1237734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4" idx="2"/>
            </p:cNvCxnSpPr>
            <p:nvPr/>
          </p:nvCxnSpPr>
          <p:spPr>
            <a:xfrm>
              <a:off x="2180793" y="1520956"/>
              <a:ext cx="773628" cy="1187134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077370" y="2956904"/>
              <a:ext cx="961858" cy="1023794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490074" y="3629442"/>
              <a:ext cx="241303" cy="685040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44288" y="3148514"/>
              <a:ext cx="58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pTet</a:t>
              </a:r>
              <a:endParaRPr lang="en-US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 flipV="1">
              <a:off x="4424939" y="2245418"/>
              <a:ext cx="614289" cy="462672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4344954" y="1241224"/>
              <a:ext cx="2626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Other Component Glyphs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71" name="Straight Connector 70"/>
            <p:cNvCxnSpPr>
              <a:stCxn id="70" idx="2"/>
              <a:endCxn id="65" idx="7"/>
            </p:cNvCxnSpPr>
            <p:nvPr/>
          </p:nvCxnSpPr>
          <p:spPr>
            <a:xfrm flipH="1">
              <a:off x="5366124" y="1610556"/>
              <a:ext cx="291938" cy="401581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600200" y="3429000"/>
              <a:ext cx="822038" cy="211350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804120" y="3547410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Display IDs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 flipH="1">
              <a:off x="2422238" y="3063490"/>
              <a:ext cx="549562" cy="576860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6731009" y="3665008"/>
              <a:ext cx="506514" cy="655166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6731009" y="3941400"/>
              <a:ext cx="1000081" cy="378774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SBOLv Symbols: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18200"/>
            <a:ext cx="8229600" cy="576263"/>
          </a:xfrm>
        </p:spPr>
        <p:txBody>
          <a:bodyPr/>
          <a:lstStyle/>
          <a:p>
            <a:pPr algn="ctr">
              <a:buNone/>
            </a:pPr>
            <a:r>
              <a:rPr lang="en-US" sz="2400" i="1" dirty="0">
                <a:solidFill>
                  <a:srgbClr val="1F497D"/>
                </a:solidFill>
              </a:rPr>
              <a:t>New </a:t>
            </a:r>
            <a:r>
              <a:rPr lang="en-US" sz="2400" i="1" dirty="0" smtClean="0">
                <a:solidFill>
                  <a:srgbClr val="1F497D"/>
                </a:solidFill>
              </a:rPr>
              <a:t>symbols, variants </a:t>
            </a:r>
            <a:r>
              <a:rPr lang="en-US" sz="2400" i="1" dirty="0">
                <a:solidFill>
                  <a:srgbClr val="1F497D"/>
                </a:solidFill>
              </a:rPr>
              <a:t>added </a:t>
            </a:r>
            <a:r>
              <a:rPr lang="en-US" sz="2400" i="1" dirty="0" smtClean="0">
                <a:solidFill>
                  <a:srgbClr val="1F497D"/>
                </a:solidFill>
              </a:rPr>
              <a:t>by community </a:t>
            </a:r>
            <a:r>
              <a:rPr lang="en-US" sz="2400" i="1" dirty="0">
                <a:solidFill>
                  <a:srgbClr val="1F497D"/>
                </a:solidFill>
              </a:rPr>
              <a:t>consensus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1270000"/>
            <a:ext cx="5080000" cy="46482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Backing by Formal Semantics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676400"/>
            <a:ext cx="8579521" cy="38605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59996" y="2070861"/>
            <a:ext cx="662634" cy="3037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91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G_20140923_165221_874.jpg"/>
          <p:cNvPicPr>
            <a:picLocks noChangeAspect="1"/>
          </p:cNvPicPr>
          <p:nvPr/>
        </p:nvPicPr>
        <p:blipFill>
          <a:blip r:embed="rId2">
            <a:lum bright="39000" contrast="57000"/>
          </a:blip>
          <a:stretch>
            <a:fillRect/>
          </a:stretch>
        </p:blipFill>
        <p:spPr>
          <a:xfrm>
            <a:off x="5969002" y="977900"/>
            <a:ext cx="3174998" cy="1587499"/>
          </a:xfrm>
          <a:prstGeom prst="rect">
            <a:avLst/>
          </a:prstGeom>
        </p:spPr>
      </p:pic>
      <p:pic>
        <p:nvPicPr>
          <p:cNvPr id="8" name="Picture 7" descr="CRISPR-circuits.gif"/>
          <p:cNvPicPr>
            <a:picLocks noChangeAspect="1"/>
          </p:cNvPicPr>
          <p:nvPr/>
        </p:nvPicPr>
        <p:blipFill>
          <a:blip r:embed="rId3"/>
          <a:srcRect l="7024" t="10127" r="21073" b="53671"/>
          <a:stretch>
            <a:fillRect/>
          </a:stretch>
        </p:blipFill>
        <p:spPr>
          <a:xfrm>
            <a:off x="6148070" y="3714856"/>
            <a:ext cx="2843530" cy="2482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rcRect b="21356"/>
          <a:stretch>
            <a:fillRect/>
          </a:stretch>
        </p:blipFill>
        <p:spPr>
          <a:xfrm>
            <a:off x="1028700" y="4224294"/>
            <a:ext cx="2921000" cy="1831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Flexibility of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96507"/>
            <a:ext cx="8229600" cy="779463"/>
          </a:xfrm>
        </p:spPr>
        <p:txBody>
          <a:bodyPr/>
          <a:lstStyle/>
          <a:p>
            <a:pPr algn="ctr">
              <a:buNone/>
            </a:pPr>
            <a:r>
              <a:rPr lang="en-US" i="1" dirty="0">
                <a:solidFill>
                  <a:schemeClr val="tx2"/>
                </a:solidFill>
              </a:rPr>
              <a:t>Color, Text, Scaling, </a:t>
            </a:r>
            <a:r>
              <a:rPr lang="en-US" i="1" dirty="0" smtClean="0">
                <a:solidFill>
                  <a:schemeClr val="tx2"/>
                </a:solidFill>
              </a:rPr>
              <a:t>Line, Strands</a:t>
            </a:r>
            <a:r>
              <a:rPr lang="en-US" i="1" dirty="0">
                <a:solidFill>
                  <a:schemeClr val="tx2"/>
                </a:solidFill>
              </a:rPr>
              <a:t>: all your choice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rcRect l="16951" t="23677" r="36323" b="48430"/>
          <a:stretch>
            <a:fillRect/>
          </a:stretch>
        </p:blipFill>
        <p:spPr>
          <a:xfrm>
            <a:off x="450194" y="1384952"/>
            <a:ext cx="3849411" cy="1723394"/>
          </a:xfrm>
          <a:prstGeom prst="rect">
            <a:avLst/>
          </a:prstGeom>
        </p:spPr>
      </p:pic>
      <p:pic>
        <p:nvPicPr>
          <p:cNvPr id="10" name="Picture 9" descr="simplenot.pdf"/>
          <p:cNvPicPr>
            <a:picLocks noChangeAspect="1"/>
          </p:cNvPicPr>
          <p:nvPr/>
        </p:nvPicPr>
        <p:blipFill>
          <a:blip r:embed="rId6"/>
          <a:srcRect l="5688" t="15584" r="5688" b="15584"/>
          <a:stretch>
            <a:fillRect/>
          </a:stretch>
        </p:blipFill>
        <p:spPr>
          <a:xfrm>
            <a:off x="141369" y="3448501"/>
            <a:ext cx="5751431" cy="1164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9600" y="2239529"/>
            <a:ext cx="3124200" cy="207366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368040" y="1981200"/>
            <a:ext cx="232283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68040" y="2070100"/>
            <a:ext cx="232283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4241492" y="1854200"/>
            <a:ext cx="1047095" cy="331788"/>
          </a:xfrm>
          <a:prstGeom prst="rightArrow">
            <a:avLst>
              <a:gd name="adj1" fmla="val 100000"/>
              <a:gd name="adj2" fmla="val 52194"/>
            </a:avLst>
          </a:prstGeom>
          <a:solidFill>
            <a:schemeClr val="accent3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>
            <a:off x="3717945" y="1274762"/>
            <a:ext cx="551795" cy="708025"/>
          </a:xfrm>
          <a:prstGeom prst="bentArrow">
            <a:avLst/>
          </a:prstGeom>
          <a:solidFill>
            <a:srgbClr val="9BBB59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896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This work is licensed under a Creative Commons Attribution 4.0 International License.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anything prohibited?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68837"/>
            <a:ext cx="8229600" cy="728663"/>
          </a:xfrm>
        </p:spPr>
        <p:txBody>
          <a:bodyPr/>
          <a:lstStyle/>
          <a:p>
            <a:pPr algn="ctr">
              <a:buNone/>
            </a:pPr>
            <a:r>
              <a:rPr lang="en-US" sz="4400" b="1">
                <a:solidFill>
                  <a:schemeClr val="accent2">
                    <a:lumMod val="75000"/>
                  </a:schemeClr>
                </a:solidFill>
              </a:rPr>
              <a:t>Yes.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565400"/>
            <a:ext cx="7620000" cy="13716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aking SBOL Visual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your favorite graphics editor:</a:t>
            </a:r>
          </a:p>
          <a:p>
            <a:pPr lvl="1"/>
            <a:r>
              <a:rPr lang="en-US" dirty="0" smtClean="0"/>
              <a:t>Many icons can be drawn directly</a:t>
            </a:r>
          </a:p>
          <a:p>
            <a:pPr lvl="1"/>
            <a:r>
              <a:rPr lang="en-US" dirty="0" smtClean="0"/>
              <a:t>Icons </a:t>
            </a:r>
            <a:r>
              <a:rPr lang="en-US" dirty="0"/>
              <a:t>available from: </a:t>
            </a:r>
            <a:r>
              <a:rPr lang="en-US" dirty="0">
                <a:hlinkClick r:id="rId2"/>
              </a:rPr>
              <a:t>http://sbolstandard.org/visual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Specialized visualization tools:</a:t>
            </a:r>
          </a:p>
          <a:p>
            <a:pPr lvl="1"/>
            <a:r>
              <a:rPr lang="en-US" dirty="0"/>
              <a:t>Pigeon: </a:t>
            </a:r>
            <a:r>
              <a:rPr lang="en-US" dirty="0">
                <a:hlinkClick r:id="rId3"/>
              </a:rPr>
              <a:t>http://pigeoncad.org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VisBOL</a:t>
            </a:r>
            <a:r>
              <a:rPr lang="en-US" smtClean="0"/>
              <a:t>:</a:t>
            </a:r>
            <a:r>
              <a:rPr lang="en-US" dirty="0"/>
              <a:t> </a:t>
            </a:r>
            <a:r>
              <a:rPr lang="en-US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://visbol.org/design/</a:t>
            </a:r>
            <a:endParaRPr lang="en-US" dirty="0" smtClean="0"/>
          </a:p>
          <a:p>
            <a:pPr lvl="1"/>
            <a:r>
              <a:rPr lang="en-US" dirty="0" err="1" smtClean="0"/>
              <a:t>GraphViz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http://www.graphviz.org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DNAPlotLib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https://github.com/VoigtLab/</a:t>
            </a:r>
            <a:r>
              <a:rPr lang="en-US" dirty="0" smtClean="0">
                <a:hlinkClick r:id="rId6"/>
              </a:rPr>
              <a:t>dnaplotlib</a:t>
            </a:r>
            <a:r>
              <a:rPr lang="en-US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8434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b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bbn_template.potx</Template>
  <TotalTime>18154</TotalTime>
  <Words>367</Words>
  <Application>Microsoft Macintosh PowerPoint</Application>
  <PresentationFormat>On-screen Show (4:3)</PresentationFormat>
  <Paragraphs>73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bbn_template</vt:lpstr>
      <vt:lpstr>Introduction to SBOL Visual</vt:lpstr>
      <vt:lpstr>Problem: Communicating Gene Constructs</vt:lpstr>
      <vt:lpstr>Standards simplify communication</vt:lpstr>
      <vt:lpstr>Elements of SBOL Visual:</vt:lpstr>
      <vt:lpstr>Current SBOLv Symbols:</vt:lpstr>
      <vt:lpstr>Backing by Formal Semantics</vt:lpstr>
      <vt:lpstr>Flexibility of Style</vt:lpstr>
      <vt:lpstr>Is anything prohibited?</vt:lpstr>
      <vt:lpstr>Making SBOL Visual Diagrams</vt:lpstr>
      <vt:lpstr>http://sbolstandard.org</vt:lpstr>
    </vt:vector>
  </TitlesOfParts>
  <Company>BBN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Jake Beal</dc:creator>
  <cp:lastModifiedBy>Jake Beal</cp:lastModifiedBy>
  <cp:revision>60</cp:revision>
  <dcterms:created xsi:type="dcterms:W3CDTF">2014-09-25T19:50:53Z</dcterms:created>
  <dcterms:modified xsi:type="dcterms:W3CDTF">2016-08-15T09:39:14Z</dcterms:modified>
</cp:coreProperties>
</file>