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67" r:id="rId4"/>
    <p:sldId id="273" r:id="rId5"/>
    <p:sldId id="274" r:id="rId6"/>
    <p:sldId id="272" r:id="rId7"/>
    <p:sldId id="275" r:id="rId8"/>
    <p:sldId id="276" r:id="rId9"/>
    <p:sldId id="277" r:id="rId10"/>
    <p:sldId id="258" r:id="rId11"/>
    <p:sldId id="278" r:id="rId12"/>
    <p:sldId id="265" r:id="rId13"/>
    <p:sldId id="264" r:id="rId14"/>
    <p:sldId id="280" r:id="rId15"/>
    <p:sldId id="281" r:id="rId16"/>
    <p:sldId id="279" r:id="rId17"/>
    <p:sldId id="262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 autoAdjust="0"/>
    <p:restoredTop sz="94660"/>
  </p:normalViewPr>
  <p:slideViewPr>
    <p:cSldViewPr>
      <p:cViewPr>
        <p:scale>
          <a:sx n="62" d="100"/>
          <a:sy n="62" d="100"/>
        </p:scale>
        <p:origin x="-64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66B5E-82C2-465D-B790-4C32614133C1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6C28C-7C9D-4619-9821-B9AE8103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82C81-F2E6-4328-A136-6AACA193B443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E7F9-1B09-43F1-B4A3-814F7962C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 cell contains a genome, 2</a:t>
            </a:r>
            <a:r>
              <a:rPr lang="en-US" baseline="0" dirty="0" smtClean="0"/>
              <a:t> plasmids, a </a:t>
            </a:r>
            <a:r>
              <a:rPr lang="en-US" baseline="0" dirty="0" err="1" smtClean="0"/>
              <a:t>lacI</a:t>
            </a:r>
            <a:r>
              <a:rPr lang="en-US" baseline="0" dirty="0" smtClean="0"/>
              <a:t> deficient host is required</a:t>
            </a:r>
          </a:p>
          <a:p>
            <a:r>
              <a:rPr lang="en-US" baseline="0" dirty="0" smtClean="0"/>
              <a:t>Needs:  To reproduce the design / to reproduce the function</a:t>
            </a:r>
          </a:p>
          <a:p>
            <a:r>
              <a:rPr lang="en-US" baseline="0" dirty="0" smtClean="0"/>
              <a:t>Why is needed:</a:t>
            </a:r>
          </a:p>
          <a:p>
            <a:r>
              <a:rPr lang="en-US" baseline="0" dirty="0" smtClean="0"/>
              <a:t>Potentially different copy #’s or </a:t>
            </a:r>
            <a:r>
              <a:rPr lang="en-US" baseline="0" dirty="0" err="1" smtClean="0"/>
              <a:t>oriR’s</a:t>
            </a:r>
            <a:endParaRPr lang="en-US" baseline="0" dirty="0" smtClean="0"/>
          </a:p>
          <a:p>
            <a:r>
              <a:rPr lang="en-US" baseline="0" dirty="0" smtClean="0"/>
              <a:t>Specific host type</a:t>
            </a:r>
          </a:p>
          <a:p>
            <a:r>
              <a:rPr lang="en-US" baseline="0" dirty="0" smtClean="0"/>
              <a:t>Plasmids need circularity for plasmid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E7F9-1B09-43F1-B4A3-814F7962C9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 cell contains a genome, 2</a:t>
            </a:r>
            <a:r>
              <a:rPr lang="en-US" baseline="0" dirty="0" smtClean="0"/>
              <a:t> plasmids, a </a:t>
            </a:r>
            <a:r>
              <a:rPr lang="en-US" baseline="0" dirty="0" err="1" smtClean="0"/>
              <a:t>lacI</a:t>
            </a:r>
            <a:r>
              <a:rPr lang="en-US" baseline="0" dirty="0" smtClean="0"/>
              <a:t> deficient host is required</a:t>
            </a:r>
          </a:p>
          <a:p>
            <a:r>
              <a:rPr lang="en-US" baseline="0" dirty="0" smtClean="0"/>
              <a:t>Needs:  To reproduce the design / to reproduce the function</a:t>
            </a:r>
          </a:p>
          <a:p>
            <a:r>
              <a:rPr lang="en-US" baseline="0" dirty="0" smtClean="0"/>
              <a:t>Why is needed:</a:t>
            </a:r>
          </a:p>
          <a:p>
            <a:r>
              <a:rPr lang="en-US" baseline="0" dirty="0" smtClean="0"/>
              <a:t>Potentially different copy #’s or </a:t>
            </a:r>
            <a:r>
              <a:rPr lang="en-US" baseline="0" dirty="0" err="1" smtClean="0"/>
              <a:t>oriR’s</a:t>
            </a:r>
            <a:endParaRPr lang="en-US" baseline="0" dirty="0" smtClean="0"/>
          </a:p>
          <a:p>
            <a:r>
              <a:rPr lang="en-US" baseline="0" dirty="0" smtClean="0"/>
              <a:t>Specific host type</a:t>
            </a:r>
          </a:p>
          <a:p>
            <a:r>
              <a:rPr lang="en-US" baseline="0" dirty="0" smtClean="0"/>
              <a:t>Plasmids need circularity for plasmid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E7F9-1B09-43F1-B4A3-814F7962C9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 cell contains a genome, 2</a:t>
            </a:r>
            <a:r>
              <a:rPr lang="en-US" baseline="0" dirty="0" smtClean="0"/>
              <a:t> plasmids, a </a:t>
            </a:r>
            <a:r>
              <a:rPr lang="en-US" baseline="0" dirty="0" err="1" smtClean="0"/>
              <a:t>lacI</a:t>
            </a:r>
            <a:r>
              <a:rPr lang="en-US" baseline="0" dirty="0" smtClean="0"/>
              <a:t> deficient host is required</a:t>
            </a:r>
          </a:p>
          <a:p>
            <a:r>
              <a:rPr lang="en-US" baseline="0" dirty="0" smtClean="0"/>
              <a:t>Needs:  To reproduce the design / to reproduce the function</a:t>
            </a:r>
          </a:p>
          <a:p>
            <a:r>
              <a:rPr lang="en-US" baseline="0" dirty="0" smtClean="0"/>
              <a:t>Why is needed:</a:t>
            </a:r>
          </a:p>
          <a:p>
            <a:r>
              <a:rPr lang="en-US" baseline="0" dirty="0" smtClean="0"/>
              <a:t>Potentially different copy #’s or </a:t>
            </a:r>
            <a:r>
              <a:rPr lang="en-US" baseline="0" dirty="0" err="1" smtClean="0"/>
              <a:t>oriR’s</a:t>
            </a:r>
            <a:endParaRPr lang="en-US" baseline="0" dirty="0" smtClean="0"/>
          </a:p>
          <a:p>
            <a:r>
              <a:rPr lang="en-US" baseline="0" dirty="0" smtClean="0"/>
              <a:t>Specific host type</a:t>
            </a:r>
          </a:p>
          <a:p>
            <a:r>
              <a:rPr lang="en-US" baseline="0" dirty="0" smtClean="0"/>
              <a:t>Plasmids need circularity for plasmid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E7F9-1B09-43F1-B4A3-814F7962C9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 cell contains a genome, 2</a:t>
            </a:r>
            <a:r>
              <a:rPr lang="en-US" baseline="0" dirty="0" smtClean="0"/>
              <a:t> plasmids, a </a:t>
            </a:r>
            <a:r>
              <a:rPr lang="en-US" baseline="0" dirty="0" err="1" smtClean="0"/>
              <a:t>lacI</a:t>
            </a:r>
            <a:r>
              <a:rPr lang="en-US" baseline="0" dirty="0" smtClean="0"/>
              <a:t> deficient host is required</a:t>
            </a:r>
          </a:p>
          <a:p>
            <a:r>
              <a:rPr lang="en-US" baseline="0" dirty="0" smtClean="0"/>
              <a:t>Needs:  To reproduce the design / to reproduce the function</a:t>
            </a:r>
          </a:p>
          <a:p>
            <a:r>
              <a:rPr lang="en-US" baseline="0" dirty="0" smtClean="0"/>
              <a:t>Why is needed:</a:t>
            </a:r>
          </a:p>
          <a:p>
            <a:r>
              <a:rPr lang="en-US" baseline="0" dirty="0" smtClean="0"/>
              <a:t>Potentially different copy #’s or </a:t>
            </a:r>
            <a:r>
              <a:rPr lang="en-US" baseline="0" dirty="0" err="1" smtClean="0"/>
              <a:t>oriR’s</a:t>
            </a:r>
            <a:endParaRPr lang="en-US" baseline="0" dirty="0" smtClean="0"/>
          </a:p>
          <a:p>
            <a:r>
              <a:rPr lang="en-US" baseline="0" dirty="0" smtClean="0"/>
              <a:t>Specific host type</a:t>
            </a:r>
          </a:p>
          <a:p>
            <a:r>
              <a:rPr lang="en-US" baseline="0" dirty="0" smtClean="0"/>
              <a:t>Plasmids need circularity for plasmid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E7F9-1B09-43F1-B4A3-814F7962C9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distinct strains,</a:t>
            </a:r>
            <a:r>
              <a:rPr lang="en-US" baseline="0" dirty="0" smtClean="0"/>
              <a:t> s</a:t>
            </a:r>
            <a:r>
              <a:rPr lang="en-US" dirty="0" smtClean="0"/>
              <a:t>ame container.  Distinct populations</a:t>
            </a:r>
            <a:r>
              <a:rPr lang="en-US" baseline="0" dirty="0" smtClean="0"/>
              <a:t> interacting thru media</a:t>
            </a:r>
          </a:p>
          <a:p>
            <a:r>
              <a:rPr lang="en-US" baseline="0" dirty="0" smtClean="0"/>
              <a:t>Regulatory relationships between the two strains</a:t>
            </a:r>
          </a:p>
          <a:p>
            <a:r>
              <a:rPr lang="en-US" baseline="0" dirty="0" smtClean="0"/>
              <a:t>Output/Input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E7F9-1B09-43F1-B4A3-814F7962C9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 cell contains a genome, 2</a:t>
            </a:r>
            <a:r>
              <a:rPr lang="en-US" baseline="0" dirty="0" smtClean="0"/>
              <a:t> plasmids, a </a:t>
            </a:r>
            <a:r>
              <a:rPr lang="en-US" baseline="0" dirty="0" err="1" smtClean="0"/>
              <a:t>lacI</a:t>
            </a:r>
            <a:r>
              <a:rPr lang="en-US" baseline="0" dirty="0" smtClean="0"/>
              <a:t> deficient host is required</a:t>
            </a:r>
          </a:p>
          <a:p>
            <a:r>
              <a:rPr lang="en-US" baseline="0" dirty="0" smtClean="0"/>
              <a:t>Needs:  To reproduce the design / to reproduce the function</a:t>
            </a:r>
          </a:p>
          <a:p>
            <a:r>
              <a:rPr lang="en-US" baseline="0" dirty="0" smtClean="0"/>
              <a:t>Why is needed:</a:t>
            </a:r>
          </a:p>
          <a:p>
            <a:r>
              <a:rPr lang="en-US" baseline="0" dirty="0" smtClean="0"/>
              <a:t>Potentially different copy #’s or </a:t>
            </a:r>
            <a:r>
              <a:rPr lang="en-US" baseline="0" dirty="0" err="1" smtClean="0"/>
              <a:t>oriR’s</a:t>
            </a:r>
            <a:endParaRPr lang="en-US" baseline="0" dirty="0" smtClean="0"/>
          </a:p>
          <a:p>
            <a:r>
              <a:rPr lang="en-US" baseline="0" dirty="0" smtClean="0"/>
              <a:t>Specific host type</a:t>
            </a:r>
          </a:p>
          <a:p>
            <a:r>
              <a:rPr lang="en-US" baseline="0" dirty="0" smtClean="0"/>
              <a:t>Plasmids need circularity for plasmid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E7F9-1B09-43F1-B4A3-814F7962C9A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25F3-D1BD-46D1-9EEA-7860B0966057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980F-D774-4B2D-9375-2C881ECBD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Host Context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Bartley, Michal </a:t>
            </a:r>
            <a:r>
              <a:rPr lang="en-US" dirty="0" err="1" smtClean="0"/>
              <a:t>Galdzicki</a:t>
            </a:r>
            <a:endParaRPr lang="en-US" dirty="0" smtClean="0"/>
          </a:p>
          <a:p>
            <a:r>
              <a:rPr lang="en-US" dirty="0" smtClean="0"/>
              <a:t>Newcastle University</a:t>
            </a:r>
          </a:p>
          <a:p>
            <a:r>
              <a:rPr lang="en-US" dirty="0" smtClean="0"/>
              <a:t>4/24/2013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7578"/>
          <a:stretch>
            <a:fillRect/>
          </a:stretch>
        </p:blipFill>
        <p:spPr bwMode="auto">
          <a:xfrm>
            <a:off x="5638800" y="1079500"/>
            <a:ext cx="3336925" cy="539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410200" y="9906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 smtClean="0">
                <a:latin typeface="Arial" charset="0"/>
                <a:ea typeface="msgothic" charset="0"/>
                <a:cs typeface="msgothic" charset="0"/>
              </a:rPr>
              <a:t>Multicellular</a:t>
            </a:r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 </a:t>
            </a:r>
            <a:r>
              <a:rPr lang="en-GB" sz="2400" b="1" dirty="0" err="1" smtClean="0">
                <a:latin typeface="Arial" charset="0"/>
                <a:ea typeface="msgothic" charset="0"/>
                <a:cs typeface="msgothic" charset="0"/>
              </a:rPr>
              <a:t>synbio</a:t>
            </a:r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 EX: </a:t>
            </a:r>
            <a:r>
              <a:rPr lang="en-GB" sz="2400" dirty="0" err="1" smtClean="0">
                <a:latin typeface="Arial" charset="0"/>
                <a:ea typeface="msgothic" charset="0"/>
                <a:cs typeface="msgothic" charset="0"/>
              </a:rPr>
              <a:t>CoSMO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Shou</a:t>
            </a:r>
            <a:r>
              <a:rPr lang="en-US" dirty="0" smtClean="0"/>
              <a:t> W, Ram S, </a:t>
            </a:r>
            <a:r>
              <a:rPr lang="en-US" dirty="0" err="1" smtClean="0"/>
              <a:t>Vilar</a:t>
            </a:r>
            <a:r>
              <a:rPr lang="en-US" dirty="0" smtClean="0"/>
              <a:t> JM.  Synthetic cooperation in engineered yeast </a:t>
            </a:r>
            <a:r>
              <a:rPr lang="en-US" dirty="0" err="1" smtClean="0"/>
              <a:t>populations.Proc</a:t>
            </a:r>
            <a:r>
              <a:rPr lang="en-US" dirty="0" smtClean="0"/>
              <a:t> </a:t>
            </a:r>
            <a:r>
              <a:rPr lang="en-US" dirty="0" err="1" smtClean="0"/>
              <a:t>Natl</a:t>
            </a:r>
            <a:r>
              <a:rPr lang="en-US" dirty="0" smtClean="0"/>
              <a:t> </a:t>
            </a:r>
            <a:r>
              <a:rPr lang="en-US" dirty="0" err="1" smtClean="0"/>
              <a:t>Acad</a:t>
            </a:r>
            <a:r>
              <a:rPr lang="en-US" dirty="0" smtClean="0"/>
              <a:t> </a:t>
            </a:r>
            <a:r>
              <a:rPr lang="en-US" dirty="0" err="1" smtClean="0"/>
              <a:t>Sci</a:t>
            </a:r>
            <a:r>
              <a:rPr lang="en-US" dirty="0" smtClean="0"/>
              <a:t> U S A. 2007 Feb 6;104(6):1877-82.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 flipH="1">
            <a:off x="685800" y="1905000"/>
            <a:ext cx="834081" cy="4114800"/>
            <a:chOff x="2107172" y="1143000"/>
            <a:chExt cx="1143000" cy="5638800"/>
          </a:xfrm>
        </p:grpSpPr>
        <p:sp>
          <p:nvSpPr>
            <p:cNvPr id="21" name="Oval 20"/>
            <p:cNvSpPr/>
            <p:nvPr/>
          </p:nvSpPr>
          <p:spPr>
            <a:xfrm>
              <a:off x="2107172" y="61722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2183372" y="56388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07172" y="51816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flipV="1">
              <a:off x="2183372" y="46482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107172" y="417195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183372" y="36576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07172" y="31623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flipV="1">
              <a:off x="2183372" y="26670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07172" y="215265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flipV="1">
              <a:off x="2183372" y="16002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107172" y="11430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76400" y="1981200"/>
            <a:ext cx="22195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Measurement Device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Environment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Container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Medium</a:t>
            </a:r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Host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Composition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3895918" y="1981200"/>
            <a:ext cx="495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FACS </a:t>
            </a:r>
            <a:r>
              <a:rPr lang="en-US" dirty="0" err="1" smtClean="0"/>
              <a:t>Calibur</a:t>
            </a:r>
            <a:r>
              <a:rPr lang="en-US" dirty="0" smtClean="0"/>
              <a:t> (BD Biosciences)</a:t>
            </a:r>
          </a:p>
          <a:p>
            <a:endParaRPr lang="en-US" dirty="0" smtClean="0"/>
          </a:p>
          <a:p>
            <a:r>
              <a:rPr lang="en-US" dirty="0" smtClean="0"/>
              <a:t>Not specified</a:t>
            </a:r>
          </a:p>
          <a:p>
            <a:endParaRPr lang="en-US" dirty="0" smtClean="0"/>
          </a:p>
          <a:p>
            <a:r>
              <a:rPr lang="en-US" dirty="0" smtClean="0"/>
              <a:t>Not specified</a:t>
            </a:r>
          </a:p>
          <a:p>
            <a:endParaRPr lang="en-US" dirty="0" smtClean="0"/>
          </a:p>
          <a:p>
            <a:r>
              <a:rPr lang="en-US" dirty="0" smtClean="0"/>
              <a:t>SD minimal media lacking lysine and adenine</a:t>
            </a:r>
          </a:p>
          <a:p>
            <a:r>
              <a:rPr lang="en-US" dirty="0" smtClean="0"/>
              <a:t>minimum initial cell density of both strains</a:t>
            </a:r>
          </a:p>
          <a:p>
            <a:endParaRPr lang="en-US" dirty="0" smtClean="0"/>
          </a:p>
          <a:p>
            <a:r>
              <a:rPr lang="en-US" dirty="0" smtClean="0"/>
              <a:t>2 independent genomes</a:t>
            </a:r>
          </a:p>
          <a:p>
            <a:endParaRPr lang="en-US" dirty="0" smtClean="0"/>
          </a:p>
          <a:p>
            <a:r>
              <a:rPr lang="en-US" i="1" dirty="0" smtClean="0"/>
              <a:t>S. </a:t>
            </a:r>
            <a:r>
              <a:rPr lang="en-US" i="1" dirty="0" err="1" smtClean="0"/>
              <a:t>cerevisiae</a:t>
            </a:r>
            <a:r>
              <a:rPr lang="en-US" i="1" dirty="0" smtClean="0"/>
              <a:t> </a:t>
            </a:r>
            <a:r>
              <a:rPr lang="en-US" dirty="0" smtClean="0"/>
              <a:t>strains WY811 and WY833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 smtClean="0">
                <a:latin typeface="Arial" charset="0"/>
                <a:ea typeface="msgothic" charset="0"/>
                <a:cs typeface="msgothic" charset="0"/>
              </a:rPr>
              <a:t>Multicellular</a:t>
            </a:r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 </a:t>
            </a:r>
            <a:r>
              <a:rPr lang="en-GB" sz="2400" b="1" dirty="0" err="1" smtClean="0">
                <a:latin typeface="Arial" charset="0"/>
                <a:ea typeface="msgothic" charset="0"/>
                <a:cs typeface="msgothic" charset="0"/>
              </a:rPr>
              <a:t>synbio</a:t>
            </a:r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 EX: </a:t>
            </a:r>
            <a:r>
              <a:rPr lang="en-GB" sz="2400" dirty="0" err="1" smtClean="0">
                <a:latin typeface="Arial" charset="0"/>
                <a:ea typeface="msgothic" charset="0"/>
                <a:cs typeface="msgothic" charset="0"/>
              </a:rPr>
              <a:t>CoSMO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791200" y="3897868"/>
            <a:ext cx="176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- </a:t>
            </a:r>
            <a:r>
              <a:rPr lang="en-US" b="1" dirty="0" err="1" smtClean="0"/>
              <a:t>subComponent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58000" y="4191000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[0..*]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838200" y="2819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sourceURI</a:t>
            </a:r>
            <a:r>
              <a:rPr lang="en-US" dirty="0" smtClean="0">
                <a:solidFill>
                  <a:srgbClr val="FF0000"/>
                </a:solidFill>
              </a:rPr>
              <a:t> points to local repo, online repo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,  CGSC) , or vendor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9600" y="1295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specifies level in the contextual  hierarchy:  host, container, environment, etc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81400" y="838200"/>
            <a:ext cx="4267200" cy="281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Context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- </a:t>
            </a:r>
            <a:r>
              <a:rPr lang="en-US" dirty="0" err="1" smtClean="0">
                <a:solidFill>
                  <a:prstClr val="black"/>
                </a:solidFill>
              </a:rPr>
              <a:t>uri</a:t>
            </a:r>
            <a:r>
              <a:rPr lang="en-US" dirty="0" smtClean="0">
                <a:solidFill>
                  <a:prstClr val="black"/>
                </a:solidFill>
              </a:rPr>
              <a:t>[1]: URI()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- </a:t>
            </a:r>
            <a:r>
              <a:rPr lang="en-US" dirty="0" err="1" smtClean="0">
                <a:solidFill>
                  <a:prstClr val="black"/>
                </a:solidFill>
              </a:rPr>
              <a:t>displayID</a:t>
            </a:r>
            <a:r>
              <a:rPr lang="en-US" dirty="0" smtClean="0">
                <a:solidFill>
                  <a:prstClr val="black"/>
                </a:solidFill>
              </a:rPr>
              <a:t>[1]: string()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- name[0..1]: string()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- description[0..1]: string()</a:t>
            </a:r>
          </a:p>
          <a:p>
            <a:pPr lvl="0">
              <a:buFontTx/>
              <a:buChar char="-"/>
            </a:pPr>
            <a:r>
              <a:rPr lang="en-US" smtClean="0">
                <a:solidFill>
                  <a:prstClr val="black"/>
                </a:solidFill>
              </a:rPr>
              <a:t> type[0</a:t>
            </a:r>
            <a:r>
              <a:rPr lang="en-US" dirty="0" smtClean="0">
                <a:solidFill>
                  <a:prstClr val="black"/>
                </a:solidFill>
              </a:rPr>
              <a:t>..*]:  URI()</a:t>
            </a:r>
          </a:p>
          <a:p>
            <a:pPr lvl="0"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sourceURI</a:t>
            </a:r>
            <a:r>
              <a:rPr lang="en-US" dirty="0" smtClean="0">
                <a:solidFill>
                  <a:prstClr val="black"/>
                </a:solidFill>
              </a:rPr>
              <a:t>[1]: URI()</a:t>
            </a:r>
          </a:p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8200" y="4191000"/>
            <a:ext cx="4191000" cy="243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31" name="Straight Connector 30"/>
          <p:cNvCxnSpPr>
            <a:stCxn id="21" idx="4"/>
          </p:cNvCxnSpPr>
          <p:nvPr/>
        </p:nvCxnSpPr>
        <p:spPr>
          <a:xfrm flipH="1">
            <a:off x="4648200" y="3657600"/>
            <a:ext cx="1066800" cy="10668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5715000" y="2590800"/>
            <a:ext cx="2286000" cy="2286000"/>
          </a:xfrm>
          <a:prstGeom prst="arc">
            <a:avLst>
              <a:gd name="adj1" fmla="val 18859939"/>
              <a:gd name="adj2" fmla="val 11127390"/>
            </a:avLst>
          </a:prstGeom>
          <a:ln w="254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124200" y="2971800"/>
            <a:ext cx="990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24200" y="2057400"/>
            <a:ext cx="914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Proposed “Context” Class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38200" y="4191000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MC4100 genome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505200" y="3581400"/>
            <a:ext cx="1752600" cy="9906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00400" y="5261956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</a:t>
            </a:r>
            <a:r>
              <a:rPr lang="en-US" dirty="0" err="1" smtClean="0">
                <a:solidFill>
                  <a:prstClr val="black"/>
                </a:solidFill>
              </a:rPr>
              <a:t>Repressilator</a:t>
            </a:r>
            <a:r>
              <a:rPr lang="en-US" dirty="0" smtClean="0">
                <a:solidFill>
                  <a:prstClr val="black"/>
                </a:solidFill>
              </a:rPr>
              <a:t> plasmid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4114800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reporter plasmid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endCxn id="9" idx="0"/>
          </p:cNvCxnSpPr>
          <p:nvPr/>
        </p:nvCxnSpPr>
        <p:spPr>
          <a:xfrm flipH="1">
            <a:off x="4572000" y="3733800"/>
            <a:ext cx="838200" cy="1528156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3657600"/>
            <a:ext cx="762000" cy="381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95800" y="1905000"/>
            <a:ext cx="2743200" cy="1812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Context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type:  host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E. coli MC4100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 smtClean="0">
                <a:latin typeface="Arial" charset="0"/>
                <a:ea typeface="msgothic" charset="0"/>
                <a:cs typeface="msgothic" charset="0"/>
              </a:rPr>
              <a:t>Repressilator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81000" y="3124200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Catalyst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86200" y="533400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Context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Type: media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 TE buffer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57600" y="3657600"/>
            <a:ext cx="2743200" cy="1812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Fuel</a:t>
            </a:r>
          </a:p>
        </p:txBody>
      </p:sp>
      <p:sp>
        <p:nvSpPr>
          <p:cNvPr id="15" name="Oval 14"/>
          <p:cNvSpPr/>
          <p:nvPr/>
        </p:nvSpPr>
        <p:spPr>
          <a:xfrm>
            <a:off x="6400800" y="2895600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reporter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590800" y="1828800"/>
            <a:ext cx="1524000" cy="14478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0"/>
          </p:cNvCxnSpPr>
          <p:nvPr/>
        </p:nvCxnSpPr>
        <p:spPr>
          <a:xfrm flipH="1">
            <a:off x="5029200" y="2133600"/>
            <a:ext cx="152400" cy="1524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0" y="1981200"/>
            <a:ext cx="914400" cy="10668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DNA Amplifier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447800" y="2514600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Context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Type: Host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WY811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86200" y="533400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Context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Type: media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 SD minimal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1000" y="4953000"/>
            <a:ext cx="2743200" cy="1812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WY811 genome</a:t>
            </a:r>
          </a:p>
        </p:txBody>
      </p:sp>
      <p:sp>
        <p:nvSpPr>
          <p:cNvPr id="15" name="Oval 14"/>
          <p:cNvSpPr/>
          <p:nvPr/>
        </p:nvSpPr>
        <p:spPr>
          <a:xfrm>
            <a:off x="5943600" y="2362200"/>
            <a:ext cx="2743200" cy="15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Context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Type: Host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WY811</a:t>
            </a:r>
          </a:p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505200" y="1828800"/>
            <a:ext cx="609600" cy="762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752600" y="4038600"/>
            <a:ext cx="381000" cy="854529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0" y="1981200"/>
            <a:ext cx="381000" cy="5334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 smtClean="0">
                <a:latin typeface="Arial" charset="0"/>
                <a:ea typeface="msgothic" charset="0"/>
                <a:cs typeface="msgothic" charset="0"/>
              </a:rPr>
              <a:t>CoSMO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15200" y="3962400"/>
            <a:ext cx="381000" cy="9906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72200" y="4969329"/>
            <a:ext cx="2743200" cy="1812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DNA component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Name: WY833 genome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RCC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838200"/>
            <a:ext cx="6667500" cy="30003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0" y="399567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disconnected (DC)</a:t>
            </a:r>
          </a:p>
          <a:p>
            <a:r>
              <a:rPr lang="en-US" dirty="0" smtClean="0"/>
              <a:t>externally connected (EC)</a:t>
            </a:r>
          </a:p>
          <a:p>
            <a:r>
              <a:rPr lang="en-US" dirty="0" smtClean="0"/>
              <a:t>equal (EQ)</a:t>
            </a:r>
          </a:p>
          <a:p>
            <a:r>
              <a:rPr lang="en-US" dirty="0" smtClean="0"/>
              <a:t>partially overlapping (PO)</a:t>
            </a:r>
          </a:p>
          <a:p>
            <a:r>
              <a:rPr lang="en-US" dirty="0" smtClean="0"/>
              <a:t>tangential proper part (TPP)</a:t>
            </a:r>
          </a:p>
          <a:p>
            <a:r>
              <a:rPr lang="en-US" dirty="0" smtClean="0"/>
              <a:t>tangential proper part inverse (</a:t>
            </a:r>
            <a:r>
              <a:rPr lang="en-US" dirty="0" err="1" smtClean="0"/>
              <a:t>TPPi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non-tangential proper part (NTPP)</a:t>
            </a:r>
          </a:p>
          <a:p>
            <a:r>
              <a:rPr lang="en-US" dirty="0" smtClean="0"/>
              <a:t>non-tangential proper part inverse (</a:t>
            </a:r>
            <a:r>
              <a:rPr lang="en-US" dirty="0" err="1" smtClean="0"/>
              <a:t>NTPPi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Regional Connection Calculus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3438" t="21875" r="24218" b="15625"/>
          <a:stretch>
            <a:fillRect/>
          </a:stretch>
        </p:blipFill>
        <p:spPr bwMode="auto">
          <a:xfrm>
            <a:off x="4114800" y="1981200"/>
            <a:ext cx="5105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5800" y="6581001"/>
            <a:ext cx="518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Osmoni</a:t>
            </a:r>
            <a:r>
              <a:rPr lang="en-US" sz="1200" dirty="0" smtClean="0"/>
              <a:t>, </a:t>
            </a:r>
            <a:r>
              <a:rPr lang="en-US" sz="1200" dirty="0" err="1" smtClean="0"/>
              <a:t>Aomar</a:t>
            </a:r>
            <a:r>
              <a:rPr lang="en-US" sz="1200" dirty="0" smtClean="0"/>
              <a:t>.  </a:t>
            </a:r>
            <a:r>
              <a:rPr lang="en-US" sz="1200" i="1" dirty="0" smtClean="0"/>
              <a:t>Introduction to Reasoning about Cyclic Intervals.</a:t>
            </a:r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3" cstate="print"/>
          <a:srcRect l="17969" t="22917" r="35156" b="22917"/>
          <a:stretch>
            <a:fillRect/>
          </a:stretch>
        </p:blipFill>
        <p:spPr bwMode="auto">
          <a:xfrm>
            <a:off x="0" y="2286000"/>
            <a:ext cx="457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752600"/>
            <a:ext cx="302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Allen’s Linear Interval Algebra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55160" y="1676400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Cyclic Interval Algebra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752600"/>
            <a:ext cx="5247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Examples</a:t>
            </a:r>
          </a:p>
          <a:p>
            <a:r>
              <a:rPr lang="en-US" sz="2400" dirty="0" smtClean="0"/>
              <a:t>	- Canonical </a:t>
            </a:r>
            <a:r>
              <a:rPr lang="en-US" sz="2400" dirty="0" err="1" smtClean="0"/>
              <a:t>synbio</a:t>
            </a:r>
            <a:r>
              <a:rPr lang="en-US" sz="2400" dirty="0" smtClean="0"/>
              <a:t> (</a:t>
            </a:r>
            <a:r>
              <a:rPr lang="en-US" sz="2400" dirty="0" err="1" smtClean="0"/>
              <a:t>Repressilator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	- Cell-free synthetic biology</a:t>
            </a:r>
          </a:p>
          <a:p>
            <a:r>
              <a:rPr lang="en-US" sz="2400" dirty="0" smtClean="0"/>
              <a:t>	- Multi-cellular (</a:t>
            </a:r>
            <a:r>
              <a:rPr lang="en-US" sz="2400" dirty="0" err="1" smtClean="0"/>
              <a:t>CoSMO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Proposed: “Context” Object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93172" y="3733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Context: </a:t>
            </a:r>
            <a:r>
              <a:rPr lang="en-US" dirty="0" smtClean="0"/>
              <a:t>What is needed to reproduce the intended function of a DNA 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143000"/>
            <a:ext cx="15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 </a:t>
            </a:r>
          </a:p>
          <a:p>
            <a:pPr algn="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515" y="2297668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3864" y="3276600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0372" y="42026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13" y="5257800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107172" y="617220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4431" y="626006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 flipV="1">
            <a:off x="2183372" y="56388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7172" y="518160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flipV="1">
            <a:off x="2183372" y="46482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07172" y="417195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flipV="1">
            <a:off x="2183372" y="36576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07172" y="316230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flipV="1">
            <a:off x="2183372" y="26670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172" y="215265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V="1">
            <a:off x="2183372" y="16002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07172" y="114300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3631172" y="1371600"/>
            <a:ext cx="762000" cy="518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400" y="228600"/>
            <a:ext cx="814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Hierarchy of Contexts Must be Specified for Proper Function 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>
            <a:off x="2819400" y="5401270"/>
            <a:ext cx="1981200" cy="990600"/>
          </a:xfrm>
          <a:prstGeom prst="arc">
            <a:avLst>
              <a:gd name="adj1" fmla="val 413831"/>
              <a:gd name="adj2" fmla="val 5982399"/>
            </a:avLst>
          </a:prstGeom>
          <a:ln w="38100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00600" y="56298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DNA Component class is good at specifying some elements of </a:t>
            </a:r>
            <a:r>
              <a:rPr lang="en-US" b="1" dirty="0" smtClean="0">
                <a:solidFill>
                  <a:srgbClr val="FF0000"/>
                </a:solidFill>
              </a:rPr>
              <a:t>composition</a:t>
            </a:r>
            <a:r>
              <a:rPr lang="en-US" dirty="0" smtClean="0">
                <a:solidFill>
                  <a:srgbClr val="FF0000"/>
                </a:solidFill>
              </a:rPr>
              <a:t> but is still limited.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3172" y="3733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Context: </a:t>
            </a:r>
            <a:r>
              <a:rPr lang="en-US" dirty="0" smtClean="0"/>
              <a:t>What is needed to reproduce the intended function of a DNA design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1143000"/>
            <a:ext cx="15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 </a:t>
            </a:r>
          </a:p>
          <a:p>
            <a:pPr algn="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2515" y="2297668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3864" y="3276600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40372" y="42026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13" y="5257800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107172" y="617220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44431" y="626006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44" name="Isosceles Triangle 43"/>
          <p:cNvSpPr/>
          <p:nvPr/>
        </p:nvSpPr>
        <p:spPr>
          <a:xfrm flipV="1">
            <a:off x="2183372" y="56388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107172" y="518160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flipV="1">
            <a:off x="2183372" y="46482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07172" y="417195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flipV="1">
            <a:off x="2183372" y="36576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07172" y="316230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2183372" y="26670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7172" y="215265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flipV="1">
            <a:off x="2183372" y="1600200"/>
            <a:ext cx="990600" cy="8382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07172" y="1143000"/>
            <a:ext cx="1143000" cy="609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>
            <a:off x="3631172" y="1371600"/>
            <a:ext cx="762000" cy="518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3400" y="228600"/>
            <a:ext cx="827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Hierarchy of Contexts Must be Specified for Proper Function 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267200" y="4953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Cardinale</a:t>
            </a:r>
            <a:r>
              <a:rPr lang="en-US" b="1" dirty="0" smtClean="0"/>
              <a:t> S and </a:t>
            </a:r>
            <a:r>
              <a:rPr lang="en-US" b="1" dirty="0" err="1" smtClean="0"/>
              <a:t>Arkin</a:t>
            </a:r>
            <a:r>
              <a:rPr lang="en-US" b="1" dirty="0" smtClean="0"/>
              <a:t> AP. </a:t>
            </a:r>
            <a:r>
              <a:rPr lang="en-US" b="1" i="1" dirty="0" smtClean="0"/>
              <a:t>Contextualizing context for synthetic biology – identifying causes of failure of synthetic biological systems</a:t>
            </a:r>
            <a:r>
              <a:rPr lang="en-US" b="1" dirty="0" smtClean="0"/>
              <a:t>.  </a:t>
            </a:r>
            <a:r>
              <a:rPr lang="en-US" b="1" dirty="0" err="1" smtClean="0"/>
              <a:t>Biotechnol</a:t>
            </a:r>
            <a:r>
              <a:rPr lang="en-US" b="1" dirty="0" smtClean="0"/>
              <a:t> J. 2012 July; 7(7): 856–866. 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93172" y="3733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Context: </a:t>
            </a:r>
            <a:r>
              <a:rPr lang="en-US" dirty="0" smtClean="0"/>
              <a:t>What is needed to reproduce the intended function of a DNA design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1143000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</a:t>
            </a:r>
          </a:p>
          <a:p>
            <a:pPr algn="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" y="2297668"/>
            <a:ext cx="1554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Environment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13864" y="3276600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40372" y="42026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60910" y="5257800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9116" y="6260068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Composition</a:t>
            </a:r>
            <a:endParaRPr lang="en-US" sz="2000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07172" y="1143000"/>
            <a:ext cx="1143000" cy="5638800"/>
            <a:chOff x="2107172" y="1143000"/>
            <a:chExt cx="1143000" cy="5638800"/>
          </a:xfrm>
        </p:grpSpPr>
        <p:sp>
          <p:nvSpPr>
            <p:cNvPr id="42" name="Oval 41"/>
            <p:cNvSpPr/>
            <p:nvPr/>
          </p:nvSpPr>
          <p:spPr>
            <a:xfrm>
              <a:off x="2107172" y="61722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2183372" y="56388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7172" y="51816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2183372" y="46482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107172" y="417195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2183372" y="36576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107172" y="31623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flipV="1">
              <a:off x="2183372" y="26670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107172" y="215265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flipV="1">
              <a:off x="2183372" y="16002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107172" y="11430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ight Brace 53"/>
          <p:cNvSpPr/>
          <p:nvPr/>
        </p:nvSpPr>
        <p:spPr>
          <a:xfrm>
            <a:off x="3631172" y="1371600"/>
            <a:ext cx="762000" cy="518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3400" y="228600"/>
            <a:ext cx="827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Hierarchy of Contexts Must be Specified for Proper Function 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upload.wikimedia.org/wikipedia/en/b/bb/Repressilator_plasm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76400"/>
            <a:ext cx="5715000" cy="34956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304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Canonical EX:  </a:t>
            </a:r>
            <a:r>
              <a:rPr lang="en-GB" sz="2400" i="1" dirty="0" err="1" smtClean="0">
                <a:latin typeface="Arial" charset="0"/>
                <a:ea typeface="msgothic" charset="0"/>
                <a:cs typeface="msgothic" charset="0"/>
              </a:rPr>
              <a:t>Repressilator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50292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Elowitz</a:t>
            </a:r>
            <a:r>
              <a:rPr lang="en-US" sz="1200" dirty="0" smtClean="0"/>
              <a:t> MB, </a:t>
            </a:r>
            <a:r>
              <a:rPr lang="en-US" sz="1200" dirty="0" err="1" smtClean="0"/>
              <a:t>Leibler</a:t>
            </a:r>
            <a:r>
              <a:rPr lang="en-US" sz="1200" dirty="0" smtClean="0"/>
              <a:t> S. A synthetic oscillatory network of transcriptional regulators. Nature. 2000 Jan 20;403(6767):335-8.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304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Canonical EX:  </a:t>
            </a:r>
            <a:r>
              <a:rPr lang="en-GB" sz="2400" i="1" dirty="0" err="1" smtClean="0">
                <a:latin typeface="Arial" charset="0"/>
                <a:ea typeface="msgothic" charset="0"/>
                <a:cs typeface="msgothic" charset="0"/>
              </a:rPr>
              <a:t>Repressilator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 flipH="1">
            <a:off x="685800" y="1905000"/>
            <a:ext cx="834081" cy="4114800"/>
            <a:chOff x="2107172" y="1143000"/>
            <a:chExt cx="1143000" cy="5638800"/>
          </a:xfrm>
        </p:grpSpPr>
        <p:sp>
          <p:nvSpPr>
            <p:cNvPr id="20" name="Oval 19"/>
            <p:cNvSpPr/>
            <p:nvPr/>
          </p:nvSpPr>
          <p:spPr>
            <a:xfrm>
              <a:off x="2107172" y="61722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flipV="1">
              <a:off x="2183372" y="56388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107172" y="51816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183372" y="46482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07172" y="417195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flipV="1">
              <a:off x="2183372" y="36576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107172" y="31623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2183372" y="26670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07172" y="215265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2183372" y="16002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107172" y="11430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191000" y="1219200"/>
            <a:ext cx="495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Zeiss</a:t>
            </a:r>
            <a:r>
              <a:rPr lang="en-US" dirty="0" smtClean="0"/>
              <a:t> </a:t>
            </a:r>
            <a:r>
              <a:rPr lang="en-US" dirty="0" err="1" smtClean="0"/>
              <a:t>Axiovert</a:t>
            </a:r>
            <a:r>
              <a:rPr lang="en-US" dirty="0" smtClean="0"/>
              <a:t> 135TV microscope </a:t>
            </a:r>
          </a:p>
          <a:p>
            <a:endParaRPr lang="en-US" dirty="0" smtClean="0"/>
          </a:p>
          <a:p>
            <a:r>
              <a:rPr lang="en-US" dirty="0" smtClean="0"/>
              <a:t>The temperature of the samples was maintained at 30–32 °C by using </a:t>
            </a:r>
            <a:r>
              <a:rPr lang="en-US" dirty="0" err="1" smtClean="0"/>
              <a:t>Peltier</a:t>
            </a:r>
            <a:r>
              <a:rPr lang="en-US" dirty="0" smtClean="0"/>
              <a:t> devices (</a:t>
            </a:r>
            <a:r>
              <a:rPr lang="en-US" dirty="0" err="1" smtClean="0"/>
              <a:t>Melcor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coverslip</a:t>
            </a:r>
            <a:r>
              <a:rPr lang="en-US" dirty="0" smtClean="0"/>
              <a:t> and microscope slide</a:t>
            </a:r>
          </a:p>
          <a:p>
            <a:endParaRPr lang="en-US" dirty="0" smtClean="0"/>
          </a:p>
          <a:p>
            <a:r>
              <a:rPr lang="en-US" dirty="0" smtClean="0"/>
              <a:t>minimal media </a:t>
            </a:r>
          </a:p>
          <a:p>
            <a:r>
              <a:rPr lang="en-US" dirty="0" smtClean="0"/>
              <a:t>1 ml of liquid 2% </a:t>
            </a:r>
            <a:r>
              <a:rPr lang="en-US" dirty="0" err="1" smtClean="0"/>
              <a:t>SeaPlaque</a:t>
            </a:r>
            <a:r>
              <a:rPr lang="en-US" dirty="0" smtClean="0"/>
              <a:t> low-melt </a:t>
            </a:r>
            <a:r>
              <a:rPr lang="en-US" dirty="0" err="1" smtClean="0"/>
              <a:t>agarose</a:t>
            </a:r>
            <a:r>
              <a:rPr lang="en-US" dirty="0" smtClean="0"/>
              <a:t> (FMC) in media</a:t>
            </a:r>
          </a:p>
          <a:p>
            <a:r>
              <a:rPr lang="en-US" dirty="0" smtClean="0"/>
              <a:t>100 </a:t>
            </a:r>
            <a:r>
              <a:rPr lang="en-US" dirty="0" err="1" smtClean="0"/>
              <a:t>uM</a:t>
            </a:r>
            <a:r>
              <a:rPr lang="en-US" dirty="0" smtClean="0"/>
              <a:t> IPTG inducer</a:t>
            </a:r>
          </a:p>
          <a:p>
            <a:r>
              <a:rPr lang="en-US" dirty="0" smtClean="0"/>
              <a:t>antibiotic 20 g ml-1 </a:t>
            </a:r>
            <a:r>
              <a:rPr lang="en-US" dirty="0" err="1" smtClean="0"/>
              <a:t>kanamycin</a:t>
            </a:r>
            <a:r>
              <a:rPr lang="en-US" dirty="0" smtClean="0"/>
              <a:t> or 20 g ml -1 </a:t>
            </a:r>
            <a:r>
              <a:rPr lang="en-US" dirty="0" err="1" smtClean="0"/>
              <a:t>ampicillin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minimum initial cell density OD = 0.1</a:t>
            </a:r>
          </a:p>
          <a:p>
            <a:endParaRPr lang="en-US" dirty="0" smtClean="0"/>
          </a:p>
          <a:p>
            <a:r>
              <a:rPr lang="en-US" i="1" dirty="0" smtClean="0"/>
              <a:t>E. coli </a:t>
            </a:r>
            <a:r>
              <a:rPr lang="en-US" dirty="0" err="1" smtClean="0"/>
              <a:t>lac</a:t>
            </a:r>
            <a:r>
              <a:rPr lang="en-US" dirty="0" smtClean="0"/>
              <a:t>- strain MC4100</a:t>
            </a:r>
          </a:p>
          <a:p>
            <a:endParaRPr lang="en-US" dirty="0" smtClean="0"/>
          </a:p>
          <a:p>
            <a:r>
              <a:rPr lang="en-US" dirty="0" smtClean="0"/>
              <a:t>Genome, </a:t>
            </a:r>
            <a:r>
              <a:rPr lang="en-US" dirty="0" err="1" smtClean="0"/>
              <a:t>Repressilator</a:t>
            </a:r>
            <a:r>
              <a:rPr lang="en-US" dirty="0" smtClean="0"/>
              <a:t> and Reporter plasmids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95282" y="1219200"/>
            <a:ext cx="22195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Measurement Device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Environment</a:t>
            </a:r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Container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Medium</a:t>
            </a:r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Host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Composition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Cell-free synthetic biology EX:  </a:t>
            </a:r>
            <a:r>
              <a:rPr lang="en-GB" sz="2400" i="1" dirty="0" smtClean="0">
                <a:latin typeface="Arial" charset="0"/>
                <a:ea typeface="msgothic" charset="0"/>
                <a:cs typeface="msgothic" charset="0"/>
              </a:rPr>
              <a:t>DNA amplifier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5600" y="914400"/>
            <a:ext cx="6019800" cy="4828401"/>
            <a:chOff x="685800" y="914400"/>
            <a:chExt cx="6019800" cy="4828401"/>
          </a:xfrm>
        </p:grpSpPr>
        <p:grpSp>
          <p:nvGrpSpPr>
            <p:cNvPr id="6" name="Group 8"/>
            <p:cNvGrpSpPr/>
            <p:nvPr/>
          </p:nvGrpSpPr>
          <p:grpSpPr>
            <a:xfrm>
              <a:off x="685800" y="942201"/>
              <a:ext cx="6019800" cy="4800600"/>
              <a:chOff x="1143000" y="685800"/>
              <a:chExt cx="6019800" cy="4800600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2500" r="57031" b="39583"/>
              <a:stretch>
                <a:fillRect/>
              </a:stretch>
            </p:blipFill>
            <p:spPr bwMode="auto">
              <a:xfrm>
                <a:off x="1143000" y="685800"/>
                <a:ext cx="5739848" cy="48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867400" y="3581400"/>
                <a:ext cx="1295400" cy="1905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914400" y="914400"/>
              <a:ext cx="129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6000" y="595080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Zhang DY, </a:t>
            </a:r>
            <a:r>
              <a:rPr lang="en-US" sz="1200" dirty="0" err="1" smtClean="0"/>
              <a:t>Winfree</a:t>
            </a:r>
            <a:r>
              <a:rPr lang="en-US" sz="1200" dirty="0" smtClean="0"/>
              <a:t> E. Robustness and Modularity Properties of a Non-covalent DNA Catalytic Reaction. </a:t>
            </a:r>
            <a:r>
              <a:rPr lang="en-US" sz="1200" dirty="0" err="1" smtClean="0"/>
              <a:t>Nuc</a:t>
            </a:r>
            <a:r>
              <a:rPr lang="en-US" sz="1200" dirty="0" smtClean="0"/>
              <a:t>. Acids Res. 38: 4182-4197 (2010)</a:t>
            </a:r>
            <a:endParaRPr lang="en-US" sz="12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43750" t="46875" r="42969" b="30208"/>
          <a:stretch>
            <a:fillRect/>
          </a:stretch>
        </p:blipFill>
        <p:spPr bwMode="auto">
          <a:xfrm>
            <a:off x="914400" y="4876800"/>
            <a:ext cx="1447800" cy="187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3810000" y="5105400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52800" y="54102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l="20312" t="45833" r="69531" b="30208"/>
          <a:stretch>
            <a:fillRect/>
          </a:stretch>
        </p:blipFill>
        <p:spPr bwMode="auto">
          <a:xfrm>
            <a:off x="3505200" y="4876800"/>
            <a:ext cx="1219200" cy="215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2057400" y="4908176"/>
            <a:ext cx="1295400" cy="1676400"/>
            <a:chOff x="1828800" y="4648200"/>
            <a:chExt cx="1295400" cy="16764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31250" t="46875" r="55469" b="30208"/>
            <a:stretch>
              <a:fillRect/>
            </a:stretch>
          </p:blipFill>
          <p:spPr bwMode="auto">
            <a:xfrm flipH="1">
              <a:off x="1828800" y="4648200"/>
              <a:ext cx="12954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2362200" y="5029200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xplosion 1 19"/>
          <p:cNvSpPr/>
          <p:nvPr/>
        </p:nvSpPr>
        <p:spPr>
          <a:xfrm>
            <a:off x="817880" y="4602480"/>
            <a:ext cx="1468120" cy="1295400"/>
          </a:xfrm>
          <a:prstGeom prst="irregularSeal1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30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Arial" charset="0"/>
                <a:ea typeface="msgothic" charset="0"/>
                <a:cs typeface="msgothic" charset="0"/>
              </a:rPr>
              <a:t>Cell-free synthetic biology EX:  </a:t>
            </a:r>
            <a:r>
              <a:rPr lang="en-GB" sz="2400" i="1" dirty="0" smtClean="0">
                <a:latin typeface="Arial" charset="0"/>
                <a:ea typeface="msgothic" charset="0"/>
                <a:cs typeface="msgothic" charset="0"/>
              </a:rPr>
              <a:t>DNA amplifier</a:t>
            </a:r>
            <a:endParaRPr lang="en-GB" sz="2400" dirty="0" smtClean="0">
              <a:latin typeface="Arial" charset="0"/>
              <a:ea typeface="msgothic" charset="0"/>
              <a:cs typeface="msgothic" charset="0"/>
            </a:endParaRPr>
          </a:p>
        </p:txBody>
      </p:sp>
      <p:grpSp>
        <p:nvGrpSpPr>
          <p:cNvPr id="17" name="Group 18"/>
          <p:cNvGrpSpPr/>
          <p:nvPr/>
        </p:nvGrpSpPr>
        <p:grpSpPr>
          <a:xfrm flipH="1">
            <a:off x="685800" y="1905000"/>
            <a:ext cx="834081" cy="4114800"/>
            <a:chOff x="2107172" y="1143000"/>
            <a:chExt cx="1143000" cy="5638800"/>
          </a:xfrm>
        </p:grpSpPr>
        <p:sp>
          <p:nvSpPr>
            <p:cNvPr id="21" name="Oval 20"/>
            <p:cNvSpPr/>
            <p:nvPr/>
          </p:nvSpPr>
          <p:spPr>
            <a:xfrm>
              <a:off x="2107172" y="61722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2183372" y="56388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07172" y="51816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flipV="1">
              <a:off x="2183372" y="46482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107172" y="417195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2183372" y="36576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07172" y="31623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flipV="1">
              <a:off x="2183372" y="26670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07172" y="215265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flipV="1">
              <a:off x="2183372" y="1600200"/>
              <a:ext cx="990600" cy="8382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107172" y="1143000"/>
              <a:ext cx="1143000" cy="6096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76400" y="1981200"/>
            <a:ext cx="22195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Measurement Device</a:t>
            </a:r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Environment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Container</a:t>
            </a:r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Medium</a:t>
            </a:r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Host</a:t>
            </a:r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Composition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3895918" y="19812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Spectroﬂuorimetry</a:t>
            </a:r>
            <a:r>
              <a:rPr lang="en-US" dirty="0" smtClean="0"/>
              <a:t> studies were done using a SPEX</a:t>
            </a:r>
          </a:p>
          <a:p>
            <a:r>
              <a:rPr lang="en-US" dirty="0" smtClean="0"/>
              <a:t>Fluorolog-3 (Horiba)</a:t>
            </a:r>
          </a:p>
          <a:p>
            <a:endParaRPr lang="en-US" dirty="0" smtClean="0"/>
          </a:p>
          <a:p>
            <a:r>
              <a:rPr lang="en-US" dirty="0" smtClean="0"/>
              <a:t>25C</a:t>
            </a:r>
          </a:p>
          <a:p>
            <a:endParaRPr lang="en-US" dirty="0" smtClean="0"/>
          </a:p>
          <a:p>
            <a:r>
              <a:rPr lang="en-US" dirty="0" smtClean="0"/>
              <a:t>1.6 ml synthetic quartz cells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Hellma</a:t>
            </a:r>
            <a:r>
              <a:rPr lang="en-US" dirty="0" smtClean="0"/>
              <a:t> catalog number 119-004F)</a:t>
            </a:r>
          </a:p>
          <a:p>
            <a:endParaRPr lang="en-US" dirty="0" smtClean="0"/>
          </a:p>
          <a:p>
            <a:r>
              <a:rPr lang="en-US" dirty="0" smtClean="0"/>
              <a:t>TE (10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Tris–HCl</a:t>
            </a:r>
            <a:r>
              <a:rPr lang="en-US" dirty="0" smtClean="0"/>
              <a:t>, pH balanced to 8.0, 1 </a:t>
            </a:r>
            <a:r>
              <a:rPr lang="en-US" dirty="0" err="1" smtClean="0"/>
              <a:t>mM</a:t>
            </a:r>
            <a:r>
              <a:rPr lang="en-US" dirty="0" smtClean="0"/>
              <a:t> EDTA) with 12.5 </a:t>
            </a:r>
            <a:r>
              <a:rPr lang="en-US" dirty="0" err="1" smtClean="0"/>
              <a:t>mM</a:t>
            </a:r>
            <a:r>
              <a:rPr lang="en-US" dirty="0" smtClean="0"/>
              <a:t> MgCl2 added.</a:t>
            </a:r>
          </a:p>
          <a:p>
            <a:endParaRPr lang="en-US" dirty="0" smtClean="0"/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/>
              <a:t>fuel, catalyst, reporter strands,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936</Words>
  <Application>Microsoft Office PowerPoint</Application>
  <PresentationFormat>On-screen Show (4:3)</PresentationFormat>
  <Paragraphs>251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Host Context Working Group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Bryan</cp:lastModifiedBy>
  <cp:revision>12</cp:revision>
  <dcterms:created xsi:type="dcterms:W3CDTF">2013-04-18T18:36:55Z</dcterms:created>
  <dcterms:modified xsi:type="dcterms:W3CDTF">2013-04-25T11:00:08Z</dcterms:modified>
</cp:coreProperties>
</file>