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1" r:id="rId2"/>
  </p:sldMasterIdLst>
  <p:notesMasterIdLst>
    <p:notesMasterId r:id="rId10"/>
  </p:notesMasterIdLst>
  <p:handoutMasterIdLst>
    <p:handoutMasterId r:id="rId11"/>
  </p:handoutMasterIdLst>
  <p:sldIdLst>
    <p:sldId id="553" r:id="rId3"/>
    <p:sldId id="556" r:id="rId4"/>
    <p:sldId id="559" r:id="rId5"/>
    <p:sldId id="567" r:id="rId6"/>
    <p:sldId id="566" r:id="rId7"/>
    <p:sldId id="565" r:id="rId8"/>
    <p:sldId id="438" r:id="rId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999FF"/>
    <a:srgbClr val="EFDBD6"/>
    <a:srgbClr val="99FFCC"/>
    <a:srgbClr val="99FF99"/>
    <a:srgbClr val="D4D4D4"/>
    <a:srgbClr val="D5D5D5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2" autoAdjust="0"/>
    <p:restoredTop sz="94716" autoAdjust="0"/>
  </p:normalViewPr>
  <p:slideViewPr>
    <p:cSldViewPr snapToGrid="0">
      <p:cViewPr>
        <p:scale>
          <a:sx n="90" d="100"/>
          <a:sy n="90" d="100"/>
        </p:scale>
        <p:origin x="-132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95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95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95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5DB784A-DF2C-4E1F-B58A-1736141BE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1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C2C2F6D-A40C-456F-93AE-FBCE09161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19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06851-081C-490A-BA1B-27295F3EBA4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0800" y="50800"/>
            <a:ext cx="9040813" cy="6754813"/>
          </a:xfrm>
          <a:prstGeom prst="rect">
            <a:avLst/>
          </a:prstGeom>
          <a:noFill/>
          <a:ln w="1016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10"/>
          <p:cNvSpPr>
            <a:spLocks noChangeArrowheads="1"/>
          </p:cNvSpPr>
          <p:nvPr userDrawn="1"/>
        </p:nvSpPr>
        <p:spPr bwMode="auto">
          <a:xfrm>
            <a:off x="862013" y="3124200"/>
            <a:ext cx="7885112" cy="130175"/>
          </a:xfrm>
          <a:prstGeom prst="parallelogram">
            <a:avLst>
              <a:gd name="adj" fmla="val 102638"/>
            </a:avLst>
          </a:prstGeom>
          <a:gradFill rotWithShape="0">
            <a:gsLst>
              <a:gs pos="0">
                <a:srgbClr val="339966">
                  <a:gamma/>
                  <a:tint val="0"/>
                  <a:invGamma/>
                </a:srgbClr>
              </a:gs>
              <a:gs pos="50000">
                <a:srgbClr val="339966"/>
              </a:gs>
              <a:gs pos="100000">
                <a:srgbClr val="339966">
                  <a:gamma/>
                  <a:tint val="0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449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43075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449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76400" y="3648075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174625" y="62198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C8212-6D1A-463C-A5EF-9FF9AE887D2F}" type="datetime1">
              <a:rPr lang="en-US"/>
              <a:pPr>
                <a:defRPr/>
              </a:pPr>
              <a:t>4/24/2013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19, 2009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8E114-310B-40DB-B748-B03408420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7838" y="171450"/>
            <a:ext cx="2138362" cy="5972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171450"/>
            <a:ext cx="6264275" cy="5972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19, 2009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BBEFF-0277-4398-940D-AB5EC7AD1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438" y="171450"/>
            <a:ext cx="7878762" cy="819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384300"/>
            <a:ext cx="4171950" cy="4759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513" y="1384300"/>
            <a:ext cx="4171950" cy="4759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19, 2009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CFAB-374E-440C-9A72-B14757A34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438" y="171450"/>
            <a:ext cx="7878762" cy="819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384300"/>
            <a:ext cx="8496300" cy="47593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19, 2009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01A60-05CE-4B7C-96F3-D060C5C47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C1F60-C934-4A7E-AA6E-7FE2F7FCD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09961-0C93-4108-A1E8-5034B69CA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E68B9-0753-400F-A971-C268F98FC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CAD28-F86C-4A98-B237-8FB135591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D7C1C-8E4D-4A85-80DB-1A7439DE7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E727F-2E5D-4B95-A610-1B8AE1412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DF406-C8BB-4189-A5D2-6DF8E884A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411E4-4959-42C2-B91B-07ED4663D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36843-E7EB-40B3-8CE2-8E5C11502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C74F7-A6AC-4F07-BC9D-3311EED68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0AFB4-7B84-4D61-A081-595EAEE5E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5DA07-0161-4D49-BAD6-092BBAFCA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19, 2009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E96A7-8F48-4E38-8CD0-1A22B75C2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384300"/>
            <a:ext cx="417195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513" y="1384300"/>
            <a:ext cx="417195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19, 2009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09F30-9DB8-4AA3-9306-0BF6696C2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19, 2009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35D13-73F8-4863-B767-D39B604F4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19, 2009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53895-6D78-4374-AE1E-D9821369B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1CFE5-E95B-4D76-B0F4-958FAB7B6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19, 2009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2238F-6ACA-4D40-9389-BA01BC2DA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19, 2009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AE0B2-A850-4A4F-8238-922083C2C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123950" y="171450"/>
            <a:ext cx="78422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384300"/>
            <a:ext cx="84963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4395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37300"/>
            <a:ext cx="190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/>
              <a:t>May 19, 2009</a:t>
            </a:r>
          </a:p>
        </p:txBody>
      </p:sp>
      <p:sp>
        <p:nvSpPr>
          <p:cNvPr id="234395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395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39E37D5-7686-4B1C-8D62-E4E64B4BC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43957" name="Rectangle 21"/>
          <p:cNvSpPr>
            <a:spLocks noChangeArrowheads="1"/>
          </p:cNvSpPr>
          <p:nvPr/>
        </p:nvSpPr>
        <p:spPr bwMode="auto">
          <a:xfrm>
            <a:off x="50800" y="50800"/>
            <a:ext cx="9040813" cy="6754813"/>
          </a:xfrm>
          <a:prstGeom prst="rect">
            <a:avLst/>
          </a:prstGeom>
          <a:noFill/>
          <a:ln w="1016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24" descr="bhi_logo_rgb"/>
          <p:cNvPicPr>
            <a:picLocks noChangeAspect="1" noChangeArrowheads="1"/>
          </p:cNvPicPr>
          <p:nvPr userDrawn="1"/>
        </p:nvPicPr>
        <p:blipFill>
          <a:blip r:embed="rId15"/>
          <a:srcRect l="1970" t="1706"/>
          <a:stretch>
            <a:fillRect/>
          </a:stretch>
        </p:blipFill>
        <p:spPr bwMode="auto">
          <a:xfrm>
            <a:off x="168275" y="187325"/>
            <a:ext cx="9477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43956" name="AutoShape 20"/>
          <p:cNvSpPr>
            <a:spLocks noChangeArrowheads="1"/>
          </p:cNvSpPr>
          <p:nvPr/>
        </p:nvSpPr>
        <p:spPr bwMode="auto">
          <a:xfrm>
            <a:off x="976313" y="952500"/>
            <a:ext cx="7885112" cy="130175"/>
          </a:xfrm>
          <a:prstGeom prst="parallelogram">
            <a:avLst>
              <a:gd name="adj" fmla="val 102638"/>
            </a:avLst>
          </a:prstGeom>
          <a:gradFill rotWithShape="0">
            <a:gsLst>
              <a:gs pos="0">
                <a:srgbClr val="339966">
                  <a:gamma/>
                  <a:tint val="0"/>
                  <a:invGamma/>
                </a:srgbClr>
              </a:gs>
              <a:gs pos="50000">
                <a:srgbClr val="339966"/>
              </a:gs>
              <a:gs pos="100000">
                <a:srgbClr val="339966">
                  <a:gamma/>
                  <a:tint val="0"/>
                  <a:invGamma/>
                </a:srgbClr>
              </a:gs>
            </a:gsLst>
            <a:lin ang="0" scaled="1"/>
          </a:gradFill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90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Char char="o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Monotype Sorts" pitchFamily="2" charset="2"/>
        <a:buChar char="u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Monotype Sorts" pitchFamily="2" charset="2"/>
        <a:buChar char="u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Monotype Sorts" pitchFamily="2" charset="2"/>
        <a:buChar char="u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Monotype Sorts" pitchFamily="2" charset="2"/>
        <a:buChar char="u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Monotype Sorts" pitchFamily="2" charset="2"/>
        <a:buChar char="u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Monotype Sorts" pitchFamily="2" charset="2"/>
        <a:buChar char="u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Monotype Sorts" pitchFamily="2" charset="2"/>
        <a:buChar char="u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9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50184C0-CB8D-41AD-BF5C-0A1DCF6F5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45987" name="Rectangle 3"/>
          <p:cNvSpPr>
            <a:spLocks noChangeArrowheads="1"/>
          </p:cNvSpPr>
          <p:nvPr/>
        </p:nvSpPr>
        <p:spPr bwMode="auto">
          <a:xfrm>
            <a:off x="50800" y="50800"/>
            <a:ext cx="9040813" cy="6754813"/>
          </a:xfrm>
          <a:prstGeom prst="rect">
            <a:avLst/>
          </a:prstGeom>
          <a:noFill/>
          <a:ln w="1016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8473" y="1286539"/>
            <a:ext cx="8432800" cy="145068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Demo of Version </a:t>
            </a:r>
            <a:r>
              <a:rPr lang="en-US" sz="3600" smtClean="0"/>
              <a:t>Control using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the “SBOL Designer”</a:t>
            </a:r>
            <a:r>
              <a:rPr lang="en-US" dirty="0" smtClean="0"/>
              <a:t>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6850" y="3648075"/>
            <a:ext cx="6400800" cy="2476278"/>
          </a:xfrm>
        </p:spPr>
        <p:txBody>
          <a:bodyPr/>
          <a:lstStyle/>
          <a:p>
            <a:pPr eaLnBrk="1" hangingPunct="1"/>
            <a:r>
              <a:rPr lang="en-US" dirty="0" smtClean="0"/>
              <a:t>Michal Galdzicki</a:t>
            </a:r>
          </a:p>
          <a:p>
            <a:pPr eaLnBrk="1" hangingPunct="1"/>
            <a:r>
              <a:rPr lang="en-US" dirty="0" smtClean="0"/>
              <a:t>Bryan Bartley</a:t>
            </a:r>
          </a:p>
          <a:p>
            <a:pPr eaLnBrk="1" hangingPunct="1"/>
            <a:r>
              <a:rPr lang="en-US" dirty="0" err="1" smtClean="0"/>
              <a:t>Evren</a:t>
            </a:r>
            <a:r>
              <a:rPr lang="en-US" dirty="0" smtClean="0"/>
              <a:t> </a:t>
            </a:r>
            <a:r>
              <a:rPr lang="en-US" dirty="0" err="1" smtClean="0"/>
              <a:t>Sirin</a:t>
            </a:r>
            <a:endParaRPr lang="en-US" dirty="0" smtClean="0"/>
          </a:p>
          <a:p>
            <a:pPr eaLnBrk="1" hangingPunct="1"/>
            <a:r>
              <a:rPr lang="en-US" dirty="0" smtClean="0"/>
              <a:t>Nikhil </a:t>
            </a:r>
            <a:r>
              <a:rPr lang="en-US" dirty="0" err="1" smtClean="0"/>
              <a:t>Gopal</a:t>
            </a:r>
            <a:endParaRPr lang="en-US" dirty="0" smtClean="0"/>
          </a:p>
          <a:p>
            <a:pPr eaLnBrk="1" hangingPunct="1"/>
            <a:r>
              <a:rPr lang="en-US" dirty="0"/>
              <a:t>John </a:t>
            </a:r>
            <a:r>
              <a:rPr lang="en-US" dirty="0" err="1"/>
              <a:t>Gennari</a:t>
            </a:r>
            <a:endParaRPr lang="en-US" dirty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18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dirty="0"/>
              <a:t>Using semantics to better support design </a:t>
            </a:r>
            <a:r>
              <a:rPr lang="en-US" sz="2800" dirty="0" smtClean="0"/>
              <a:t>tasks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11163" y="1554162"/>
            <a:ext cx="8496300" cy="46871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Demonstration:</a:t>
            </a:r>
          </a:p>
          <a:p>
            <a:pPr lvl="1"/>
            <a:r>
              <a:rPr lang="en-US" dirty="0" smtClean="0"/>
              <a:t>Retrieval of DNA components from multiple repositories</a:t>
            </a:r>
          </a:p>
          <a:p>
            <a:pPr lvl="2"/>
            <a:r>
              <a:rPr lang="en-US" dirty="0" smtClean="0"/>
              <a:t>Updated </a:t>
            </a:r>
            <a:r>
              <a:rPr lang="en-US" dirty="0" err="1" smtClean="0"/>
              <a:t>SBPkb</a:t>
            </a:r>
            <a:r>
              <a:rPr lang="en-US" dirty="0" smtClean="0"/>
              <a:t> to SBOL v1.1.0</a:t>
            </a:r>
          </a:p>
          <a:p>
            <a:pPr lvl="1"/>
            <a:r>
              <a:rPr lang="en-US" dirty="0" smtClean="0"/>
              <a:t>Version control for synthetic biology</a:t>
            </a:r>
          </a:p>
          <a:p>
            <a:pPr lvl="1"/>
            <a:r>
              <a:rPr lang="en-US" dirty="0"/>
              <a:t>Nested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Capabilities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Branch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history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“Clone” to </a:t>
            </a:r>
            <a:r>
              <a:rPr lang="en-US" dirty="0" smtClean="0"/>
              <a:t>import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99C028-DDEB-49EA-93C2-57BDABE28FDD}" type="slidenum">
              <a:rPr lang="en-US" sz="1400" smtClean="0"/>
              <a:pPr/>
              <a:t>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42060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Demo of Version Control within SBOL-designer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Re-creating </a:t>
            </a:r>
            <a:r>
              <a:rPr lang="en-US" dirty="0"/>
              <a:t>the CMY construct with</a:t>
            </a:r>
            <a:br>
              <a:rPr lang="en-US" dirty="0"/>
            </a:br>
            <a:r>
              <a:rPr lang="en-US" dirty="0" smtClean="0"/>
              <a:t>SBOL Designer </a:t>
            </a:r>
            <a:r>
              <a:rPr lang="en-US" dirty="0"/>
              <a:t>and version </a:t>
            </a:r>
            <a:r>
              <a:rPr lang="en-US" dirty="0" smtClean="0"/>
              <a:t>control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inducible reporter genes, and each of these reporter proteins producing a different color (such as cyan, magenta and yellow; hence “CMY”).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DF406-C8BB-4189-A5D2-6DF8E884A2B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17" y="4408967"/>
            <a:ext cx="47339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86973" y="6096000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Sean Sleight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95026" y="15240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Master</a:t>
            </a:r>
            <a:endParaRPr lang="en-US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800600" y="1371600"/>
            <a:ext cx="0" cy="228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972863" y="415733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“Merge”</a:t>
            </a:r>
            <a:endParaRPr lang="en-US" sz="1600" b="1" dirty="0"/>
          </a:p>
        </p:txBody>
      </p:sp>
      <p:grpSp>
        <p:nvGrpSpPr>
          <p:cNvPr id="2" name="Group 80"/>
          <p:cNvGrpSpPr/>
          <p:nvPr/>
        </p:nvGrpSpPr>
        <p:grpSpPr>
          <a:xfrm>
            <a:off x="6763557" y="3490209"/>
            <a:ext cx="2199335" cy="764202"/>
            <a:chOff x="3896665" y="4311908"/>
            <a:chExt cx="2199335" cy="764202"/>
          </a:xfrm>
        </p:grpSpPr>
        <p:pic>
          <p:nvPicPr>
            <p:cNvPr id="82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0181" t="8458" r="30055" b="39458"/>
            <a:stretch/>
          </p:blipFill>
          <p:spPr bwMode="auto">
            <a:xfrm>
              <a:off x="4650602" y="4383341"/>
              <a:ext cx="1443046" cy="357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3" name="TextBox 82"/>
            <p:cNvSpPr txBox="1"/>
            <p:nvPr/>
          </p:nvSpPr>
          <p:spPr>
            <a:xfrm>
              <a:off x="4527202" y="473755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R0010</a:t>
              </a:r>
            </a:p>
            <a:p>
              <a:r>
                <a:rPr lang="en-US" sz="800" dirty="0" err="1" smtClean="0"/>
                <a:t>pLac</a:t>
              </a:r>
              <a:endParaRPr 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97047" y="4737556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B0034</a:t>
              </a:r>
              <a:endParaRPr lang="en-US" sz="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79677" y="4737556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E1010</a:t>
              </a:r>
            </a:p>
            <a:p>
              <a:r>
                <a:rPr lang="en-US" sz="800" dirty="0" err="1" smtClean="0"/>
                <a:t>mRFP</a:t>
              </a:r>
              <a:endParaRPr lang="en-US" sz="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50044" y="4737556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B0015</a:t>
              </a:r>
              <a:endParaRPr lang="en-US" sz="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896665" y="4311908"/>
              <a:ext cx="938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ir-m.1</a:t>
              </a:r>
              <a:endParaRPr lang="en-US" dirty="0"/>
            </a:p>
          </p:txBody>
        </p:sp>
        <p:pic>
          <p:nvPicPr>
            <p:cNvPr id="88" name="Picture 2" descr="C:\Users\mgaldzic\Pictures\SBOLvisual\sbol-cds.wmf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9814" y="4525897"/>
              <a:ext cx="209020" cy="19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6" name="Straight Arrow Connector 125"/>
          <p:cNvCxnSpPr/>
          <p:nvPr/>
        </p:nvCxnSpPr>
        <p:spPr>
          <a:xfrm>
            <a:off x="6741323" y="2362200"/>
            <a:ext cx="0" cy="25181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1"/>
          <p:cNvGrpSpPr/>
          <p:nvPr/>
        </p:nvGrpSpPr>
        <p:grpSpPr>
          <a:xfrm>
            <a:off x="6831408" y="4800600"/>
            <a:ext cx="2027628" cy="764202"/>
            <a:chOff x="4068372" y="4311908"/>
            <a:chExt cx="2027628" cy="764202"/>
          </a:xfrm>
        </p:grpSpPr>
        <p:pic>
          <p:nvPicPr>
            <p:cNvPr id="133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0181" t="8458" r="30055" b="39458"/>
            <a:stretch/>
          </p:blipFill>
          <p:spPr bwMode="auto">
            <a:xfrm>
              <a:off x="4650602" y="4383341"/>
              <a:ext cx="1443046" cy="357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4527202" y="473755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R0040</a:t>
              </a:r>
            </a:p>
            <a:p>
              <a:r>
                <a:rPr lang="en-US" sz="800" dirty="0" err="1" smtClean="0"/>
                <a:t>pTet</a:t>
              </a:r>
              <a:endParaRPr lang="en-US" sz="8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897047" y="4737556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B0034</a:t>
              </a:r>
              <a:endParaRPr lang="en-US" sz="8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79677" y="4737556"/>
              <a:ext cx="3994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eGFP</a:t>
              </a:r>
              <a:endParaRPr lang="en-US" sz="800" dirty="0" smtClean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650044" y="4737556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B0011</a:t>
              </a:r>
              <a:endParaRPr lang="en-US" sz="8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068372" y="4311908"/>
              <a:ext cx="65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ir-y.1</a:t>
              </a:r>
              <a:endParaRPr lang="en-US" dirty="0"/>
            </a:p>
          </p:txBody>
        </p:sp>
        <p:pic>
          <p:nvPicPr>
            <p:cNvPr id="139" name="Picture 2" descr="C:\Users\mgaldzic\Pictures\SBOLvisual\sbol-cds.wmf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9814" y="4525897"/>
              <a:ext cx="209020" cy="19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4" name="Straight Arrow Connector 123"/>
          <p:cNvCxnSpPr/>
          <p:nvPr/>
        </p:nvCxnSpPr>
        <p:spPr>
          <a:xfrm flipH="1">
            <a:off x="6172200" y="2362200"/>
            <a:ext cx="13208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782513" y="2038290"/>
            <a:ext cx="216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/>
              <a:t>ir</a:t>
            </a:r>
            <a:r>
              <a:rPr lang="en-US" sz="2000" dirty="0" smtClean="0"/>
              <a:t>-m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858000" y="2057400"/>
            <a:ext cx="1348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ir</a:t>
            </a:r>
            <a:r>
              <a:rPr lang="en-US" sz="2000" dirty="0" smtClean="0"/>
              <a:t>-y</a:t>
            </a:r>
            <a:endParaRPr lang="en-US" dirty="0"/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5349240" y="990600"/>
            <a:ext cx="12954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291" idx="0"/>
          </p:cNvCxnSpPr>
          <p:nvPr/>
        </p:nvCxnSpPr>
        <p:spPr>
          <a:xfrm>
            <a:off x="5257800" y="975360"/>
            <a:ext cx="914400" cy="12344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-595060" y="1752600"/>
            <a:ext cx="2034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ir</a:t>
            </a:r>
            <a:r>
              <a:rPr lang="en-US" sz="2000" dirty="0" smtClean="0"/>
              <a:t>-c</a:t>
            </a:r>
            <a:endParaRPr lang="en-US" sz="2000" dirty="0"/>
          </a:p>
        </p:txBody>
      </p:sp>
      <p:grpSp>
        <p:nvGrpSpPr>
          <p:cNvPr id="4" name="Group 17"/>
          <p:cNvGrpSpPr/>
          <p:nvPr/>
        </p:nvGrpSpPr>
        <p:grpSpPr>
          <a:xfrm>
            <a:off x="228600" y="1676400"/>
            <a:ext cx="2057400" cy="887432"/>
            <a:chOff x="2138997" y="2362200"/>
            <a:chExt cx="2209800" cy="953168"/>
          </a:xfrm>
        </p:grpSpPr>
        <p:grpSp>
          <p:nvGrpSpPr>
            <p:cNvPr id="5" name="Group 73"/>
            <p:cNvGrpSpPr/>
            <p:nvPr/>
          </p:nvGrpSpPr>
          <p:grpSpPr>
            <a:xfrm>
              <a:off x="2138997" y="2362200"/>
              <a:ext cx="2209800" cy="953168"/>
              <a:chOff x="2221153" y="1727716"/>
              <a:chExt cx="3637394" cy="1568941"/>
            </a:xfrm>
          </p:grpSpPr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l="30181" t="8458" r="30055" b="39458"/>
              <a:stretch/>
            </p:blipFill>
            <p:spPr bwMode="auto">
              <a:xfrm>
                <a:off x="2952749" y="1727716"/>
                <a:ext cx="2886075" cy="714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2221153" y="2435422"/>
                <a:ext cx="1657562" cy="861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“Inducible”</a:t>
                </a:r>
              </a:p>
              <a:p>
                <a:r>
                  <a:rPr lang="en-US" sz="1400" dirty="0" smtClean="0"/>
                  <a:t>Promoter</a:t>
                </a:r>
                <a:endParaRPr lang="en-US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67538" y="2435423"/>
                <a:ext cx="4619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RBS</a:t>
                </a:r>
                <a:endParaRPr lang="en-US" sz="1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2650" y="2435422"/>
                <a:ext cx="1179977" cy="861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“Cyan”</a:t>
                </a:r>
              </a:p>
              <a:p>
                <a:r>
                  <a:rPr lang="en-US" sz="1400" dirty="0" smtClean="0"/>
                  <a:t>Protein</a:t>
                </a:r>
                <a:endParaRPr lang="en-US" sz="14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49397" y="2494587"/>
                <a:ext cx="409150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Ter</a:t>
                </a:r>
                <a:endParaRPr lang="en-US" sz="1400" dirty="0"/>
              </a:p>
            </p:txBody>
          </p:sp>
        </p:grpSp>
        <p:pic>
          <p:nvPicPr>
            <p:cNvPr id="72" name="Picture 2" descr="C:\Users\mgaldzic\Pictures\SBOLvisual\sbol-cds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014" y="2529471"/>
              <a:ext cx="253968" cy="232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250"/>
          <p:cNvGrpSpPr/>
          <p:nvPr/>
        </p:nvGrpSpPr>
        <p:grpSpPr>
          <a:xfrm>
            <a:off x="170558" y="3578660"/>
            <a:ext cx="2194903" cy="621185"/>
            <a:chOff x="1010245" y="3618601"/>
            <a:chExt cx="2194903" cy="621185"/>
          </a:xfrm>
        </p:grpSpPr>
        <p:pic>
          <p:nvPicPr>
            <p:cNvPr id="99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0181" t="8458" r="30055" b="39458"/>
            <a:stretch/>
          </p:blipFill>
          <p:spPr bwMode="auto">
            <a:xfrm>
              <a:off x="1759750" y="3670127"/>
              <a:ext cx="1443046" cy="357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0" name="TextBox 99"/>
            <p:cNvSpPr txBox="1"/>
            <p:nvPr/>
          </p:nvSpPr>
          <p:spPr>
            <a:xfrm>
              <a:off x="1636350" y="4024342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R0012</a:t>
              </a:r>
              <a:endParaRPr lang="en-US" sz="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06195" y="4024342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B0034</a:t>
              </a:r>
              <a:endParaRPr lang="en-US" sz="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388825" y="402434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eCFP</a:t>
              </a:r>
              <a:endParaRPr lang="en-US" sz="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59192" y="4024342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B0014</a:t>
              </a:r>
              <a:endParaRPr lang="en-US" sz="8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10245" y="3618601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ir-c.2</a:t>
              </a:r>
              <a:endParaRPr lang="en-US" dirty="0"/>
            </a:p>
          </p:txBody>
        </p:sp>
        <p:pic>
          <p:nvPicPr>
            <p:cNvPr id="105" name="Picture 2" descr="C:\Users\mgaldzic\Pictures\SBOLvisual\sbol-cds.wmf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962" y="3812683"/>
              <a:ext cx="209020" cy="19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249"/>
          <p:cNvGrpSpPr/>
          <p:nvPr/>
        </p:nvGrpSpPr>
        <p:grpSpPr>
          <a:xfrm>
            <a:off x="136460" y="2743200"/>
            <a:ext cx="2219476" cy="569659"/>
            <a:chOff x="976147" y="2704775"/>
            <a:chExt cx="2219476" cy="569659"/>
          </a:xfrm>
        </p:grpSpPr>
        <p:pic>
          <p:nvPicPr>
            <p:cNvPr id="92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0181" t="8458" r="30055" b="39458"/>
            <a:stretch/>
          </p:blipFill>
          <p:spPr bwMode="auto">
            <a:xfrm>
              <a:off x="1750225" y="2704775"/>
              <a:ext cx="1443046" cy="357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3" name="TextBox 92"/>
            <p:cNvSpPr txBox="1"/>
            <p:nvPr/>
          </p:nvSpPr>
          <p:spPr>
            <a:xfrm>
              <a:off x="1626825" y="3058990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R0012</a:t>
              </a:r>
              <a:endParaRPr 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96670" y="3058990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B0034</a:t>
              </a:r>
              <a:endParaRPr lang="en-US" sz="8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79300" y="3058990"/>
              <a:ext cx="4716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amilCP</a:t>
              </a:r>
              <a:endParaRPr lang="en-US" sz="8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49667" y="3058990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B0014</a:t>
              </a:r>
              <a:endParaRPr lang="en-US" sz="800" dirty="0"/>
            </a:p>
          </p:txBody>
        </p:sp>
        <p:pic>
          <p:nvPicPr>
            <p:cNvPr id="97" name="Picture 2" descr="C:\Users\mgaldzic\Pictures\SBOLvisual\sbol-cds.wmf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437" y="2847331"/>
              <a:ext cx="209020" cy="19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976147" y="2797380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r-c.1</a:t>
              </a:r>
              <a:endParaRPr lang="en-US" dirty="0"/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 flipH="1">
            <a:off x="2438400" y="2057400"/>
            <a:ext cx="6626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432520" y="3076728"/>
            <a:ext cx="5880" cy="7955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27"/>
          <p:cNvGrpSpPr/>
          <p:nvPr/>
        </p:nvGrpSpPr>
        <p:grpSpPr>
          <a:xfrm>
            <a:off x="4114800" y="533400"/>
            <a:ext cx="1295400" cy="748737"/>
            <a:chOff x="4114800" y="533400"/>
            <a:chExt cx="1295400" cy="748737"/>
          </a:xfrm>
        </p:grpSpPr>
        <p:grpSp>
          <p:nvGrpSpPr>
            <p:cNvPr id="10" name="Group 211"/>
            <p:cNvGrpSpPr/>
            <p:nvPr/>
          </p:nvGrpSpPr>
          <p:grpSpPr>
            <a:xfrm>
              <a:off x="4114800" y="533400"/>
              <a:ext cx="1295400" cy="619077"/>
              <a:chOff x="3581400" y="550863"/>
              <a:chExt cx="2514600" cy="1201737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36495" r="37289" b="74408"/>
              <a:stretch>
                <a:fillRect/>
              </a:stretch>
            </p:blipFill>
            <p:spPr bwMode="auto">
              <a:xfrm>
                <a:off x="3581400" y="550863"/>
                <a:ext cx="2514600" cy="1201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3" name="Rectangle 202"/>
              <p:cNvSpPr/>
              <p:nvPr/>
            </p:nvSpPr>
            <p:spPr>
              <a:xfrm>
                <a:off x="4038600" y="103682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709410" y="102058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5410200" y="102058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4267200" y="974360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</a:t>
              </a:r>
              <a:endParaRPr lang="en-US" sz="14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97556" y="974360"/>
              <a:ext cx="341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</a:t>
              </a:r>
              <a:endParaRPr lang="en-US" sz="1400" b="1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969240" y="974360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Y</a:t>
              </a:r>
              <a:endParaRPr lang="en-US" sz="1400" b="1" dirty="0"/>
            </a:p>
          </p:txBody>
        </p:sp>
      </p:grpSp>
      <p:grpSp>
        <p:nvGrpSpPr>
          <p:cNvPr id="11" name="Group 228"/>
          <p:cNvGrpSpPr/>
          <p:nvPr/>
        </p:nvGrpSpPr>
        <p:grpSpPr>
          <a:xfrm>
            <a:off x="4114800" y="3657600"/>
            <a:ext cx="1295400" cy="748737"/>
            <a:chOff x="4114800" y="533400"/>
            <a:chExt cx="1295400" cy="748737"/>
          </a:xfrm>
        </p:grpSpPr>
        <p:grpSp>
          <p:nvGrpSpPr>
            <p:cNvPr id="12" name="Group 211"/>
            <p:cNvGrpSpPr/>
            <p:nvPr/>
          </p:nvGrpSpPr>
          <p:grpSpPr>
            <a:xfrm>
              <a:off x="4114800" y="533400"/>
              <a:ext cx="1295400" cy="619077"/>
              <a:chOff x="3581400" y="550863"/>
              <a:chExt cx="2514600" cy="1201737"/>
            </a:xfrm>
          </p:grpSpPr>
          <p:pic>
            <p:nvPicPr>
              <p:cNvPr id="23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36495" r="37289" b="74408"/>
              <a:stretch>
                <a:fillRect/>
              </a:stretch>
            </p:blipFill>
            <p:spPr bwMode="auto">
              <a:xfrm>
                <a:off x="3581400" y="550863"/>
                <a:ext cx="2514600" cy="1201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36" name="Rectangle 235"/>
              <p:cNvSpPr/>
              <p:nvPr/>
            </p:nvSpPr>
            <p:spPr>
              <a:xfrm>
                <a:off x="4709410" y="102058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5410200" y="102058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1" name="TextBox 230"/>
            <p:cNvSpPr txBox="1"/>
            <p:nvPr/>
          </p:nvSpPr>
          <p:spPr>
            <a:xfrm>
              <a:off x="4267200" y="974360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</a:t>
              </a:r>
              <a:endParaRPr lang="en-US" sz="1400" b="1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597556" y="974360"/>
              <a:ext cx="341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</a:t>
              </a:r>
              <a:endParaRPr lang="en-US" sz="1400" b="1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969240" y="974360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Y</a:t>
              </a:r>
              <a:endParaRPr lang="en-US" sz="1400" b="1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0" y="2590800"/>
            <a:ext cx="8915401" cy="0"/>
          </a:xfrm>
          <a:prstGeom prst="line">
            <a:avLst/>
          </a:prstGeom>
          <a:ln w="44450" cmpd="sng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37"/>
          <p:cNvGrpSpPr/>
          <p:nvPr/>
        </p:nvGrpSpPr>
        <p:grpSpPr>
          <a:xfrm>
            <a:off x="4114800" y="4724400"/>
            <a:ext cx="1295400" cy="748737"/>
            <a:chOff x="4114800" y="533400"/>
            <a:chExt cx="1295400" cy="748737"/>
          </a:xfrm>
        </p:grpSpPr>
        <p:pic>
          <p:nvPicPr>
            <p:cNvPr id="24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l="36495" r="37289" b="74408"/>
            <a:stretch>
              <a:fillRect/>
            </a:stretch>
          </p:blipFill>
          <p:spPr bwMode="auto">
            <a:xfrm>
              <a:off x="4114800" y="533400"/>
              <a:ext cx="1295400" cy="619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0" name="TextBox 239"/>
            <p:cNvSpPr txBox="1"/>
            <p:nvPr/>
          </p:nvSpPr>
          <p:spPr>
            <a:xfrm>
              <a:off x="4267200" y="974360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</a:t>
              </a:r>
              <a:endParaRPr lang="en-US" sz="1400" b="1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597556" y="974360"/>
              <a:ext cx="341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</a:t>
              </a:r>
              <a:endParaRPr lang="en-US" sz="1400" b="1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969240" y="974360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Y</a:t>
              </a:r>
              <a:endParaRPr lang="en-US" sz="1400" b="1" dirty="0"/>
            </a:p>
          </p:txBody>
        </p:sp>
      </p:grpSp>
      <p:cxnSp>
        <p:nvCxnSpPr>
          <p:cNvPr id="246" name="Straight Arrow Connector 245"/>
          <p:cNvCxnSpPr/>
          <p:nvPr/>
        </p:nvCxnSpPr>
        <p:spPr>
          <a:xfrm>
            <a:off x="2667000" y="3962400"/>
            <a:ext cx="1600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2904445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362200" y="3895045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111240" y="4343400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6659880" y="4892040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Arrow Connector 264"/>
          <p:cNvCxnSpPr/>
          <p:nvPr/>
        </p:nvCxnSpPr>
        <p:spPr>
          <a:xfrm>
            <a:off x="4770120" y="438912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243" idx="3"/>
          </p:cNvCxnSpPr>
          <p:nvPr/>
        </p:nvCxnSpPr>
        <p:spPr>
          <a:xfrm flipH="1">
            <a:off x="5410200" y="4495800"/>
            <a:ext cx="762000" cy="5381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59" idx="1"/>
          </p:cNvCxnSpPr>
          <p:nvPr/>
        </p:nvCxnSpPr>
        <p:spPr>
          <a:xfrm flipH="1">
            <a:off x="5775960" y="4968240"/>
            <a:ext cx="8839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169198" y="1472625"/>
            <a:ext cx="1050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Sub-</a:t>
            </a:r>
          </a:p>
          <a:p>
            <a:r>
              <a:rPr lang="en-US" sz="1600" b="1" dirty="0" smtClean="0"/>
              <a:t>module</a:t>
            </a:r>
          </a:p>
          <a:p>
            <a:r>
              <a:rPr lang="en-US" sz="1600" b="1" dirty="0" smtClean="0"/>
              <a:t>“Branch”</a:t>
            </a:r>
            <a:endParaRPr lang="en-US" sz="1600" b="1" dirty="0"/>
          </a:p>
        </p:txBody>
      </p:sp>
      <p:sp>
        <p:nvSpPr>
          <p:cNvPr id="285" name="Rectangle 284"/>
          <p:cNvSpPr/>
          <p:nvPr/>
        </p:nvSpPr>
        <p:spPr>
          <a:xfrm>
            <a:off x="2377440" y="19050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6096000" y="22098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6629400" y="22098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1" name="Straight Arrow Connector 300"/>
          <p:cNvCxnSpPr>
            <a:endCxn id="285" idx="0"/>
          </p:cNvCxnSpPr>
          <p:nvPr/>
        </p:nvCxnSpPr>
        <p:spPr>
          <a:xfrm flipH="1">
            <a:off x="2453640" y="990600"/>
            <a:ext cx="173736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305"/>
          <p:cNvGrpSpPr/>
          <p:nvPr/>
        </p:nvGrpSpPr>
        <p:grpSpPr>
          <a:xfrm>
            <a:off x="4089402" y="5924200"/>
            <a:ext cx="1568798" cy="692769"/>
            <a:chOff x="4527202" y="4383341"/>
            <a:chExt cx="1568798" cy="692769"/>
          </a:xfrm>
        </p:grpSpPr>
        <p:pic>
          <p:nvPicPr>
            <p:cNvPr id="307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0181" t="8458" r="30055" b="39458"/>
            <a:stretch/>
          </p:blipFill>
          <p:spPr bwMode="auto">
            <a:xfrm>
              <a:off x="4650602" y="4383341"/>
              <a:ext cx="1443046" cy="357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8" name="TextBox 307"/>
            <p:cNvSpPr txBox="1"/>
            <p:nvPr/>
          </p:nvSpPr>
          <p:spPr>
            <a:xfrm>
              <a:off x="4527202" y="473755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R0010</a:t>
              </a:r>
            </a:p>
            <a:p>
              <a:r>
                <a:rPr lang="en-US" sz="800" dirty="0" err="1" smtClean="0"/>
                <a:t>pLac</a:t>
              </a:r>
              <a:endParaRPr lang="en-US" sz="80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897047" y="4737556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B0034</a:t>
              </a:r>
              <a:endParaRPr lang="en-US" sz="800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279677" y="4737556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E1010</a:t>
              </a:r>
            </a:p>
            <a:p>
              <a:r>
                <a:rPr lang="en-US" sz="800" dirty="0" err="1" smtClean="0"/>
                <a:t>mRFP</a:t>
              </a:r>
              <a:endParaRPr lang="en-US" sz="800" dirty="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650044" y="4737556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B0015</a:t>
              </a:r>
              <a:endParaRPr lang="en-US" sz="800" dirty="0"/>
            </a:p>
          </p:txBody>
        </p:sp>
        <p:pic>
          <p:nvPicPr>
            <p:cNvPr id="312" name="Picture 2" descr="C:\Users\mgaldzic\Pictures\SBOLvisual\sbol-cds.wmf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9814" y="4525897"/>
              <a:ext cx="209020" cy="19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312"/>
          <p:cNvGrpSpPr/>
          <p:nvPr/>
        </p:nvGrpSpPr>
        <p:grpSpPr>
          <a:xfrm>
            <a:off x="2637322" y="5927644"/>
            <a:ext cx="1568798" cy="569659"/>
            <a:chOff x="1255350" y="4432127"/>
            <a:chExt cx="1568798" cy="569659"/>
          </a:xfrm>
        </p:grpSpPr>
        <p:pic>
          <p:nvPicPr>
            <p:cNvPr id="314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0181" t="8458" r="30055" b="39458"/>
            <a:stretch/>
          </p:blipFill>
          <p:spPr bwMode="auto">
            <a:xfrm>
              <a:off x="1378750" y="4432127"/>
              <a:ext cx="1443046" cy="357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15" name="TextBox 314"/>
            <p:cNvSpPr txBox="1"/>
            <p:nvPr/>
          </p:nvSpPr>
          <p:spPr>
            <a:xfrm>
              <a:off x="1255350" y="4786342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R0012</a:t>
              </a:r>
              <a:endParaRPr lang="en-US" sz="800" dirty="0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1625195" y="4786342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B0034</a:t>
              </a:r>
              <a:endParaRPr lang="en-US" sz="800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2007825" y="478634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eCFP</a:t>
              </a:r>
              <a:endParaRPr lang="en-US" sz="800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2378192" y="4786342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B0014</a:t>
              </a:r>
              <a:endParaRPr lang="en-US" sz="800" dirty="0"/>
            </a:p>
          </p:txBody>
        </p:sp>
        <p:pic>
          <p:nvPicPr>
            <p:cNvPr id="319" name="Picture 2" descr="C:\Users\mgaldzic\Pictures\SBOLvisual\sbol-cds.wmf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962" y="4574683"/>
              <a:ext cx="209020" cy="19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322"/>
          <p:cNvGrpSpPr/>
          <p:nvPr/>
        </p:nvGrpSpPr>
        <p:grpSpPr>
          <a:xfrm>
            <a:off x="5517802" y="5936631"/>
            <a:ext cx="1568798" cy="692769"/>
            <a:chOff x="4527202" y="4383341"/>
            <a:chExt cx="1568798" cy="692769"/>
          </a:xfrm>
        </p:grpSpPr>
        <p:pic>
          <p:nvPicPr>
            <p:cNvPr id="324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0181" t="8458" r="30055" b="39458"/>
            <a:stretch/>
          </p:blipFill>
          <p:spPr bwMode="auto">
            <a:xfrm>
              <a:off x="4650602" y="4383341"/>
              <a:ext cx="1443046" cy="357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5" name="TextBox 324"/>
            <p:cNvSpPr txBox="1"/>
            <p:nvPr/>
          </p:nvSpPr>
          <p:spPr>
            <a:xfrm>
              <a:off x="4527202" y="473755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R0040</a:t>
              </a:r>
            </a:p>
            <a:p>
              <a:r>
                <a:rPr lang="en-US" sz="800" dirty="0" err="1" smtClean="0"/>
                <a:t>pTet</a:t>
              </a:r>
              <a:endParaRPr lang="en-US" sz="8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4897047" y="4737556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B0034</a:t>
              </a:r>
              <a:endParaRPr lang="en-US" sz="8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5279677" y="4737556"/>
              <a:ext cx="3994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eGFP</a:t>
              </a:r>
              <a:endParaRPr lang="en-US" sz="800" dirty="0" smtClean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5650044" y="4737556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B0011</a:t>
              </a:r>
              <a:endParaRPr lang="en-US" sz="800" dirty="0"/>
            </a:p>
          </p:txBody>
        </p:sp>
        <p:pic>
          <p:nvPicPr>
            <p:cNvPr id="329" name="Picture 2" descr="C:\Users\mgaldzic\Pictures\SBOLvisual\sbol-cds.wmf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9814" y="4525897"/>
              <a:ext cx="209020" cy="19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0" name="Isosceles Triangle 329"/>
          <p:cNvSpPr/>
          <p:nvPr/>
        </p:nvSpPr>
        <p:spPr>
          <a:xfrm>
            <a:off x="2776450" y="5486400"/>
            <a:ext cx="3962400" cy="457200"/>
          </a:xfrm>
          <a:prstGeom prst="triangle">
            <a:avLst/>
          </a:prstGeom>
          <a:gradFill>
            <a:gsLst>
              <a:gs pos="0">
                <a:schemeClr val="tx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87" idx="2"/>
          </p:cNvCxnSpPr>
          <p:nvPr/>
        </p:nvCxnSpPr>
        <p:spPr bwMode="auto">
          <a:xfrm flipV="1">
            <a:off x="6362725" y="3951874"/>
            <a:ext cx="869999" cy="3248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3516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28600" y="6337300"/>
            <a:ext cx="1905000" cy="336550"/>
          </a:xfrm>
        </p:spPr>
        <p:txBody>
          <a:bodyPr/>
          <a:lstStyle/>
          <a:p>
            <a:pPr>
              <a:defRPr/>
            </a:pPr>
            <a:r>
              <a:rPr lang="en-US" smtClean="0"/>
              <a:t>April 21,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DF406-C8BB-4189-A5D2-6DF8E884A2B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79880" y="2438400"/>
            <a:ext cx="8501062" cy="70788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000" i="1" dirty="0" smtClean="0">
                <a:latin typeface="Arial" charset="0"/>
              </a:rPr>
              <a:t>(Switch to Demo)</a:t>
            </a:r>
            <a:endParaRPr lang="en-US" sz="4000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Introducing design </a:t>
            </a:r>
            <a:r>
              <a:rPr lang="en-US" sz="2800" dirty="0"/>
              <a:t>t</a:t>
            </a:r>
            <a:r>
              <a:rPr lang="en-US" sz="2800" dirty="0" smtClean="0"/>
              <a:t>ools into synthetic </a:t>
            </a:r>
            <a:r>
              <a:rPr lang="en-US" sz="2800" dirty="0"/>
              <a:t>b</a:t>
            </a:r>
            <a:r>
              <a:rPr lang="en-US" sz="2800" dirty="0" smtClean="0"/>
              <a:t>iologist’s workflow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DF406-C8BB-4189-A5D2-6DF8E884A2B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730044" y="4118661"/>
            <a:ext cx="2419296" cy="68192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442349" y="1646179"/>
            <a:ext cx="988931" cy="39598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LIMS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1043940" y="4121244"/>
            <a:ext cx="2511288" cy="681925"/>
            <a:chOff x="2270760" y="4045044"/>
            <a:chExt cx="2511288" cy="681925"/>
          </a:xfrm>
        </p:grpSpPr>
        <p:sp>
          <p:nvSpPr>
            <p:cNvPr id="7" name="Rectangle 6"/>
            <p:cNvSpPr/>
            <p:nvPr/>
          </p:nvSpPr>
          <p:spPr bwMode="auto">
            <a:xfrm>
              <a:off x="2270760" y="4045044"/>
              <a:ext cx="2511288" cy="68192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74429" y="4144970"/>
              <a:ext cx="2324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SBOL</a:t>
              </a:r>
              <a:r>
                <a:rPr lang="en-US" i="1" dirty="0">
                  <a:latin typeface="+mn-lt"/>
                </a:rPr>
                <a:t> </a:t>
              </a:r>
              <a:r>
                <a:rPr lang="en-US" dirty="0" smtClean="0">
                  <a:latin typeface="+mn-lt"/>
                </a:rPr>
                <a:t>Designer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03320" y="4224583"/>
            <a:ext cx="252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Seq</a:t>
            </a:r>
            <a:r>
              <a:rPr lang="en-US" dirty="0" smtClean="0">
                <a:latin typeface="+mn-lt"/>
              </a:rPr>
              <a:t> Verification</a:t>
            </a:r>
            <a:endParaRPr lang="en-US" dirty="0">
              <a:latin typeface="+mn-lt"/>
            </a:endParaRPr>
          </a:p>
        </p:txBody>
      </p:sp>
      <p:cxnSp>
        <p:nvCxnSpPr>
          <p:cNvPr id="21" name="Straight Arrow Connector 20"/>
          <p:cNvCxnSpPr>
            <a:stCxn id="24" idx="0"/>
          </p:cNvCxnSpPr>
          <p:nvPr/>
        </p:nvCxnSpPr>
        <p:spPr bwMode="auto">
          <a:xfrm rot="16200000" flipV="1">
            <a:off x="1341926" y="2635715"/>
            <a:ext cx="714669" cy="135636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DD2B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28" name="Picture 2" descr="http://3.bp.blogspot.com/-bPeYL_f4gJw/T4659R_cAEI/AAAAAAAAF5M/UbOaHPDgcWg/s1600/DbFileExplorer_Log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8729" y="1917916"/>
            <a:ext cx="924975" cy="902776"/>
          </a:xfrm>
          <a:prstGeom prst="rect">
            <a:avLst/>
          </a:prstGeom>
          <a:noFill/>
        </p:spPr>
      </p:pic>
      <p:grpSp>
        <p:nvGrpSpPr>
          <p:cNvPr id="9" name="Group 56"/>
          <p:cNvGrpSpPr/>
          <p:nvPr/>
        </p:nvGrpSpPr>
        <p:grpSpPr>
          <a:xfrm>
            <a:off x="1051560" y="4901348"/>
            <a:ext cx="5097780" cy="1240372"/>
            <a:chOff x="1051560" y="4901348"/>
            <a:chExt cx="5097780" cy="1240372"/>
          </a:xfrm>
        </p:grpSpPr>
        <p:sp>
          <p:nvSpPr>
            <p:cNvPr id="6" name="Rectangle 5"/>
            <p:cNvSpPr/>
            <p:nvPr/>
          </p:nvSpPr>
          <p:spPr bwMode="auto">
            <a:xfrm>
              <a:off x="1051560" y="4901348"/>
              <a:ext cx="5097780" cy="124037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66562" name="Picture 2" descr="http://upload.wikimedia.org/wikipedia/en/8/89/Geneious_Logo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42602" y="4984706"/>
              <a:ext cx="2591897" cy="1073101"/>
            </a:xfrm>
            <a:prstGeom prst="rect">
              <a:avLst/>
            </a:prstGeom>
            <a:noFill/>
          </p:spPr>
        </p:pic>
      </p:grpSp>
      <p:pic>
        <p:nvPicPr>
          <p:cNvPr id="31" name="Picture 2" descr="http://3.bp.blogspot.com/-bPeYL_f4gJw/T4659R_cAEI/AAAAAAAAF5M/UbOaHPDgcWg/s1600/DbFileExplorer_Logo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7551" y="1961312"/>
            <a:ext cx="975259" cy="951853"/>
          </a:xfrm>
          <a:prstGeom prst="rect">
            <a:avLst/>
          </a:prstGeom>
          <a:noFill/>
        </p:spPr>
      </p:pic>
      <p:pic>
        <p:nvPicPr>
          <p:cNvPr id="32" name="Picture 2" descr="http://3.bp.blogspot.com/-bPeYL_f4gJw/T4659R_cAEI/AAAAAAAAF5M/UbOaHPDgcWg/s1600/DbFileExplorer_Logo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1251" y="1968673"/>
            <a:ext cx="946147" cy="923440"/>
          </a:xfrm>
          <a:prstGeom prst="rect">
            <a:avLst/>
          </a:prstGeom>
          <a:noFill/>
        </p:spPr>
      </p:pic>
      <p:pic>
        <p:nvPicPr>
          <p:cNvPr id="66564" name="Picture 4" descr="Montage_7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468425" y="1999928"/>
            <a:ext cx="944803" cy="892736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3603340" y="1470660"/>
            <a:ext cx="15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Local Lab repository</a:t>
            </a:r>
            <a:endParaRPr lang="en-US" sz="1800" dirty="0">
              <a:latin typeface="+mn-lt"/>
            </a:endParaRPr>
          </a:p>
        </p:txBody>
      </p:sp>
      <p:pic>
        <p:nvPicPr>
          <p:cNvPr id="24" name="Picture 23" descr="galdzicki_sbol_logo_sb5.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4000" y="3671229"/>
            <a:ext cx="1706879" cy="550355"/>
          </a:xfrm>
          <a:prstGeom prst="rect">
            <a:avLst/>
          </a:prstGeom>
        </p:spPr>
      </p:pic>
      <p:cxnSp>
        <p:nvCxnSpPr>
          <p:cNvPr id="65" name="Straight Arrow Connector 64"/>
          <p:cNvCxnSpPr>
            <a:stCxn id="24" idx="0"/>
            <a:endCxn id="28" idx="2"/>
          </p:cNvCxnSpPr>
          <p:nvPr/>
        </p:nvCxnSpPr>
        <p:spPr bwMode="auto">
          <a:xfrm rot="16200000" flipV="1">
            <a:off x="1769061" y="3062849"/>
            <a:ext cx="850537" cy="36622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DD2B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Straight Arrow Connector 65"/>
          <p:cNvCxnSpPr>
            <a:stCxn id="24" idx="0"/>
            <a:endCxn id="31" idx="2"/>
          </p:cNvCxnSpPr>
          <p:nvPr/>
        </p:nvCxnSpPr>
        <p:spPr bwMode="auto">
          <a:xfrm rot="5400000" flipH="1" flipV="1">
            <a:off x="2257278" y="3033327"/>
            <a:ext cx="758064" cy="517741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DD2B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7" name="Straight Arrow Connector 66"/>
          <p:cNvCxnSpPr>
            <a:stCxn id="24" idx="0"/>
            <a:endCxn id="32" idx="2"/>
          </p:cNvCxnSpPr>
          <p:nvPr/>
        </p:nvCxnSpPr>
        <p:spPr bwMode="auto">
          <a:xfrm rot="5400000" flipH="1" flipV="1">
            <a:off x="2986324" y="2283229"/>
            <a:ext cx="779116" cy="199688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DD2B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V="1">
            <a:off x="4732020" y="2049780"/>
            <a:ext cx="723900" cy="41148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DD2B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77" name="Straight Arrow Connector 76"/>
          <p:cNvCxnSpPr>
            <a:stCxn id="8" idx="0"/>
            <a:endCxn id="32" idx="2"/>
          </p:cNvCxnSpPr>
          <p:nvPr/>
        </p:nvCxnSpPr>
        <p:spPr bwMode="auto">
          <a:xfrm rot="16200000" flipV="1">
            <a:off x="4043735" y="3222703"/>
            <a:ext cx="1226548" cy="565367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DD2B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639160" y="1402080"/>
            <a:ext cx="15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On-line parts repository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A2CB8D-4DDD-458C-B2A4-B1AE2A6802BA}" type="datetime1">
              <a:rPr lang="en-US" smtClean="0"/>
              <a:pPr/>
              <a:t>4/24/2013</a:t>
            </a:fld>
            <a:endParaRPr lang="en-US" smtClean="0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3184525" y="2147888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290513" y="2438400"/>
            <a:ext cx="8501062" cy="1920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000" dirty="0">
                <a:latin typeface="Arial" charset="0"/>
              </a:rPr>
              <a:t>Thank you!</a:t>
            </a:r>
          </a:p>
          <a:p>
            <a:r>
              <a:rPr lang="en-US" sz="4000" dirty="0">
                <a:latin typeface="Arial" charset="0"/>
              </a:rPr>
              <a:t> </a:t>
            </a:r>
          </a:p>
          <a:p>
            <a:r>
              <a:rPr lang="en-US" sz="4000" dirty="0">
                <a:latin typeface="Arial" charset="0"/>
              </a:rPr>
              <a:t>Questions / Suggestions?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ilomar">
  <a:themeElements>
    <a:clrScheme name="">
      <a:dk1>
        <a:srgbClr val="000000"/>
      </a:dk1>
      <a:lt1>
        <a:srgbClr val="FFFFFF"/>
      </a:lt1>
      <a:dk2>
        <a:srgbClr val="000000"/>
      </a:dk2>
      <a:lt2>
        <a:srgbClr val="2A004E"/>
      </a:lt2>
      <a:accent1>
        <a:srgbClr val="D60093"/>
      </a:accent1>
      <a:accent2>
        <a:srgbClr val="0000FF"/>
      </a:accent2>
      <a:accent3>
        <a:srgbClr val="FFFFFF"/>
      </a:accent3>
      <a:accent4>
        <a:srgbClr val="000000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Asiloma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DD2B00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DD2B00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silomar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lomar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lomar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lomar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lomar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lomar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lomar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silomar">
  <a:themeElements>
    <a:clrScheme name="">
      <a:dk1>
        <a:srgbClr val="000000"/>
      </a:dk1>
      <a:lt1>
        <a:srgbClr val="FFFFFF"/>
      </a:lt1>
      <a:dk2>
        <a:srgbClr val="000000"/>
      </a:dk2>
      <a:lt2>
        <a:srgbClr val="2A004E"/>
      </a:lt2>
      <a:accent1>
        <a:srgbClr val="D60093"/>
      </a:accent1>
      <a:accent2>
        <a:srgbClr val="0000FF"/>
      </a:accent2>
      <a:accent3>
        <a:srgbClr val="FFFFFF"/>
      </a:accent3>
      <a:accent4>
        <a:srgbClr val="000000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1_Asiloma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DD2B00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DD2B00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Asilomar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silomar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silomar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silomar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silomar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silomar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silomar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82511</TotalTime>
  <Words>180</Words>
  <Application>Microsoft Office PowerPoint</Application>
  <PresentationFormat>On-screen Show (4:3)</PresentationFormat>
  <Paragraphs>101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Asilomar</vt:lpstr>
      <vt:lpstr>1_Asilomar</vt:lpstr>
      <vt:lpstr>Demo of Version Control using the “SBOL Designer” </vt:lpstr>
      <vt:lpstr>Using semantics to better support design tasks</vt:lpstr>
      <vt:lpstr>Demo of Version Control within SBOL-designer</vt:lpstr>
      <vt:lpstr>PowerPoint Presentation</vt:lpstr>
      <vt:lpstr>PowerPoint Presentation</vt:lpstr>
      <vt:lpstr>Introducing design tools into synthetic biologist’s workflow</vt:lpstr>
      <vt:lpstr>PowerPoint Presentation</vt:lpstr>
    </vt:vector>
  </TitlesOfParts>
  <Company>ћ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Cook</dc:creator>
  <cp:lastModifiedBy>mgaldzic</cp:lastModifiedBy>
  <cp:revision>940</cp:revision>
  <cp:lastPrinted>1999-10-11T20:25:07Z</cp:lastPrinted>
  <dcterms:created xsi:type="dcterms:W3CDTF">2004-08-20T22:57:51Z</dcterms:created>
  <dcterms:modified xsi:type="dcterms:W3CDTF">2013-04-24T10:41:41Z</dcterms:modified>
</cp:coreProperties>
</file>