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tiff" ContentType="image/tiff"/>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6"/>
  </p:notesMasterIdLst>
  <p:handoutMasterIdLst>
    <p:handoutMasterId r:id="rId27"/>
  </p:handoutMasterIdLst>
  <p:sldIdLst>
    <p:sldId id="258" r:id="rId5"/>
    <p:sldId id="275" r:id="rId6"/>
    <p:sldId id="257" r:id="rId7"/>
    <p:sldId id="277" r:id="rId8"/>
    <p:sldId id="278" r:id="rId9"/>
    <p:sldId id="279" r:id="rId10"/>
    <p:sldId id="260" r:id="rId11"/>
    <p:sldId id="264" r:id="rId12"/>
    <p:sldId id="261" r:id="rId13"/>
    <p:sldId id="263" r:id="rId14"/>
    <p:sldId id="262" r:id="rId15"/>
    <p:sldId id="270" r:id="rId16"/>
    <p:sldId id="266" r:id="rId17"/>
    <p:sldId id="267" r:id="rId18"/>
    <p:sldId id="271" r:id="rId19"/>
    <p:sldId id="268" r:id="rId20"/>
    <p:sldId id="273" r:id="rId21"/>
    <p:sldId id="269" r:id="rId22"/>
    <p:sldId id="272" r:id="rId23"/>
    <p:sldId id="276" r:id="rId24"/>
    <p:sldId id="274" r:id="rId25"/>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32399A"/>
    <a:srgbClr val="151F47"/>
    <a:srgbClr val="D600AF"/>
    <a:srgbClr val="41A5D7"/>
    <a:srgbClr val="53AEDB"/>
    <a:srgbClr val="37A1D5"/>
    <a:srgbClr val="0266A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1395" autoAdjust="0"/>
    <p:restoredTop sz="62754" autoAdjust="0"/>
  </p:normalViewPr>
  <p:slideViewPr>
    <p:cSldViewPr snapToGrid="0">
      <p:cViewPr varScale="1">
        <p:scale>
          <a:sx n="71" d="100"/>
          <a:sy n="71" d="100"/>
        </p:scale>
        <p:origin x="-27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02"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65603" name="Rectangle 3"/>
          <p:cNvSpPr>
            <a:spLocks noGrp="1" noChangeArrowheads="1"/>
          </p:cNvSpPr>
          <p:nvPr>
            <p:ph type="dt" sz="quarter"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65604" name="Rectangle 4"/>
          <p:cNvSpPr>
            <a:spLocks noGrp="1" noChangeArrowheads="1"/>
          </p:cNvSpPr>
          <p:nvPr>
            <p:ph type="ftr" sz="quarter" idx="2"/>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65605" name="Rectangle 5"/>
          <p:cNvSpPr>
            <a:spLocks noGrp="1" noChangeArrowheads="1"/>
          </p:cNvSpPr>
          <p:nvPr>
            <p:ph type="sldNum" sz="quarter" idx="3"/>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7C896D3-57A9-4B5E-9DE2-1B1162204F2E}" type="slidenum">
              <a:rPr lang="en-US"/>
              <a:pPr/>
              <a:t>‹#›</a:t>
            </a:fld>
            <a:endParaRPr lang="en-US"/>
          </a:p>
        </p:txBody>
      </p:sp>
    </p:spTree>
    <p:extLst>
      <p:ext uri="{BB962C8B-B14F-4D97-AF65-F5344CB8AC3E}">
        <p14:creationId xmlns="" xmlns:p14="http://schemas.microsoft.com/office/powerpoint/2010/main" val="531320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CF74FFCF-1778-4641-B5D9-4F70656A82F2}" type="datetimeFigureOut">
              <a:rPr lang="en-GB" smtClean="0"/>
              <a:pPr/>
              <a:t>24/04/2013</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EF89D34-E1B2-4266-BF3E-1433F25EC44F}" type="slidenum">
              <a:rPr lang="en-GB" smtClean="0"/>
              <a:pPr/>
              <a:t>‹#›</a:t>
            </a:fld>
            <a:endParaRPr lang="en-GB"/>
          </a:p>
        </p:txBody>
      </p:sp>
    </p:spTree>
    <p:extLst>
      <p:ext uri="{BB962C8B-B14F-4D97-AF65-F5344CB8AC3E}">
        <p14:creationId xmlns="" xmlns:p14="http://schemas.microsoft.com/office/powerpoint/2010/main" val="327180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a:t>
            </a:fld>
            <a:endParaRPr lang="en-GB"/>
          </a:p>
        </p:txBody>
      </p:sp>
    </p:spTree>
    <p:extLst>
      <p:ext uri="{BB962C8B-B14F-4D97-AF65-F5344CB8AC3E}">
        <p14:creationId xmlns="" xmlns:p14="http://schemas.microsoft.com/office/powerpoint/2010/main" val="99647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CEF89D34-E1B2-4266-BF3E-1433F25EC44F}" type="slidenum">
              <a:rPr lang="en-GB" smtClean="0"/>
              <a:pPr/>
              <a:t>10</a:t>
            </a:fld>
            <a:endParaRPr lang="en-GB"/>
          </a:p>
        </p:txBody>
      </p:sp>
    </p:spTree>
    <p:extLst>
      <p:ext uri="{BB962C8B-B14F-4D97-AF65-F5344CB8AC3E}">
        <p14:creationId xmlns="" xmlns:p14="http://schemas.microsoft.com/office/powerpoint/2010/main" val="694540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CEF89D34-E1B2-4266-BF3E-1433F25EC44F}" type="slidenum">
              <a:rPr lang="en-GB" smtClean="0"/>
              <a:pPr/>
              <a:t>12</a:t>
            </a:fld>
            <a:endParaRPr lang="en-GB"/>
          </a:p>
        </p:txBody>
      </p:sp>
    </p:spTree>
    <p:extLst>
      <p:ext uri="{BB962C8B-B14F-4D97-AF65-F5344CB8AC3E}">
        <p14:creationId xmlns="" xmlns:p14="http://schemas.microsoft.com/office/powerpoint/2010/main" val="2702461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13</a:t>
            </a:fld>
            <a:endParaRPr lang="en-GB"/>
          </a:p>
        </p:txBody>
      </p:sp>
    </p:spTree>
    <p:extLst>
      <p:ext uri="{BB962C8B-B14F-4D97-AF65-F5344CB8AC3E}">
        <p14:creationId xmlns="" xmlns:p14="http://schemas.microsoft.com/office/powerpoint/2010/main" val="13375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14</a:t>
            </a:fld>
            <a:endParaRPr lang="en-GB"/>
          </a:p>
        </p:txBody>
      </p:sp>
    </p:spTree>
    <p:extLst>
      <p:ext uri="{BB962C8B-B14F-4D97-AF65-F5344CB8AC3E}">
        <p14:creationId xmlns="" xmlns:p14="http://schemas.microsoft.com/office/powerpoint/2010/main" val="2644523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15</a:t>
            </a:fld>
            <a:endParaRPr lang="en-GB"/>
          </a:p>
        </p:txBody>
      </p:sp>
    </p:spTree>
    <p:extLst>
      <p:ext uri="{BB962C8B-B14F-4D97-AF65-F5344CB8AC3E}">
        <p14:creationId xmlns="" xmlns:p14="http://schemas.microsoft.com/office/powerpoint/2010/main" val="600103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16</a:t>
            </a:fld>
            <a:endParaRPr lang="en-GB"/>
          </a:p>
        </p:txBody>
      </p:sp>
    </p:spTree>
    <p:extLst>
      <p:ext uri="{BB962C8B-B14F-4D97-AF65-F5344CB8AC3E}">
        <p14:creationId xmlns="" xmlns:p14="http://schemas.microsoft.com/office/powerpoint/2010/main" val="2596247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17</a:t>
            </a:fld>
            <a:endParaRPr lang="en-GB"/>
          </a:p>
        </p:txBody>
      </p:sp>
    </p:spTree>
    <p:extLst>
      <p:ext uri="{BB962C8B-B14F-4D97-AF65-F5344CB8AC3E}">
        <p14:creationId xmlns="" xmlns:p14="http://schemas.microsoft.com/office/powerpoint/2010/main" val="388975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18</a:t>
            </a:fld>
            <a:endParaRPr lang="en-GB"/>
          </a:p>
        </p:txBody>
      </p:sp>
    </p:spTree>
    <p:extLst>
      <p:ext uri="{BB962C8B-B14F-4D97-AF65-F5344CB8AC3E}">
        <p14:creationId xmlns="" xmlns:p14="http://schemas.microsoft.com/office/powerpoint/2010/main" val="1637681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19</a:t>
            </a:fld>
            <a:endParaRPr lang="en-GB"/>
          </a:p>
        </p:txBody>
      </p:sp>
    </p:spTree>
    <p:extLst>
      <p:ext uri="{BB962C8B-B14F-4D97-AF65-F5344CB8AC3E}">
        <p14:creationId xmlns="" xmlns:p14="http://schemas.microsoft.com/office/powerpoint/2010/main" val="2064564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CEF89D34-E1B2-4266-BF3E-1433F25EC44F}" type="slidenum">
              <a:rPr lang="en-GB" smtClean="0"/>
              <a:pPr/>
              <a:t>2</a:t>
            </a:fld>
            <a:endParaRPr lang="en-GB"/>
          </a:p>
        </p:txBody>
      </p:sp>
    </p:spTree>
    <p:extLst>
      <p:ext uri="{BB962C8B-B14F-4D97-AF65-F5344CB8AC3E}">
        <p14:creationId xmlns="" xmlns:p14="http://schemas.microsoft.com/office/powerpoint/2010/main" val="79316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20</a:t>
            </a:fld>
            <a:endParaRPr lang="en-GB"/>
          </a:p>
        </p:txBody>
      </p:sp>
    </p:spTree>
    <p:extLst>
      <p:ext uri="{BB962C8B-B14F-4D97-AF65-F5344CB8AC3E}">
        <p14:creationId xmlns="" xmlns:p14="http://schemas.microsoft.com/office/powerpoint/2010/main" val="4182264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21</a:t>
            </a:fld>
            <a:endParaRPr lang="en-GB"/>
          </a:p>
        </p:txBody>
      </p:sp>
    </p:spTree>
    <p:extLst>
      <p:ext uri="{BB962C8B-B14F-4D97-AF65-F5344CB8AC3E}">
        <p14:creationId xmlns="" xmlns:p14="http://schemas.microsoft.com/office/powerpoint/2010/main" val="404946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3</a:t>
            </a:fld>
            <a:endParaRPr lang="en-GB"/>
          </a:p>
        </p:txBody>
      </p:sp>
    </p:spTree>
    <p:extLst>
      <p:ext uri="{BB962C8B-B14F-4D97-AF65-F5344CB8AC3E}">
        <p14:creationId xmlns="" xmlns:p14="http://schemas.microsoft.com/office/powerpoint/2010/main" val="4715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62525" cy="37211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1F1CDF97-B3F1-4CDE-817C-73770AC8D5E7}" type="slidenum">
              <a:rPr lang="en-GB" smtClean="0"/>
              <a:pPr>
                <a:defRPr/>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6125"/>
            <a:ext cx="4962525" cy="372110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1F1CDF97-B3F1-4CDE-817C-73770AC8D5E7}" type="slidenum">
              <a:rPr lang="en-GB" smtClean="0"/>
              <a:pPr>
                <a:defRPr/>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baseline="0" dirty="0" smtClean="0"/>
          </a:p>
        </p:txBody>
      </p:sp>
      <p:sp>
        <p:nvSpPr>
          <p:cNvPr id="4" name="Slide Number Placeholder 3"/>
          <p:cNvSpPr>
            <a:spLocks noGrp="1"/>
          </p:cNvSpPr>
          <p:nvPr>
            <p:ph type="sldNum" sz="quarter" idx="10"/>
          </p:nvPr>
        </p:nvSpPr>
        <p:spPr/>
        <p:txBody>
          <a:bodyPr/>
          <a:lstStyle/>
          <a:p>
            <a:fld id="{CEF89D34-E1B2-4266-BF3E-1433F25EC44F}"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7</a:t>
            </a:fld>
            <a:endParaRPr lang="en-GB"/>
          </a:p>
        </p:txBody>
      </p:sp>
    </p:spTree>
    <p:extLst>
      <p:ext uri="{BB962C8B-B14F-4D97-AF65-F5344CB8AC3E}">
        <p14:creationId xmlns="" xmlns:p14="http://schemas.microsoft.com/office/powerpoint/2010/main" val="2671617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EF89D34-E1B2-4266-BF3E-1433F25EC44F}" type="slidenum">
              <a:rPr lang="en-GB" smtClean="0"/>
              <a:pPr/>
              <a:t>8</a:t>
            </a:fld>
            <a:endParaRPr lang="en-GB"/>
          </a:p>
        </p:txBody>
      </p:sp>
    </p:spTree>
    <p:extLst>
      <p:ext uri="{BB962C8B-B14F-4D97-AF65-F5344CB8AC3E}">
        <p14:creationId xmlns="" xmlns:p14="http://schemas.microsoft.com/office/powerpoint/2010/main" val="4158715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000" baseline="0" dirty="0" smtClean="0"/>
          </a:p>
        </p:txBody>
      </p:sp>
      <p:sp>
        <p:nvSpPr>
          <p:cNvPr id="4" name="Slide Number Placeholder 3"/>
          <p:cNvSpPr>
            <a:spLocks noGrp="1"/>
          </p:cNvSpPr>
          <p:nvPr>
            <p:ph type="sldNum" sz="quarter" idx="10"/>
          </p:nvPr>
        </p:nvSpPr>
        <p:spPr/>
        <p:txBody>
          <a:bodyPr/>
          <a:lstStyle/>
          <a:p>
            <a:fld id="{CEF89D34-E1B2-4266-BF3E-1433F25EC44F}" type="slidenum">
              <a:rPr lang="en-GB" smtClean="0"/>
              <a:pPr/>
              <a:t>9</a:t>
            </a:fld>
            <a:endParaRPr lang="en-GB"/>
          </a:p>
        </p:txBody>
      </p:sp>
    </p:spTree>
    <p:extLst>
      <p:ext uri="{BB962C8B-B14F-4D97-AF65-F5344CB8AC3E}">
        <p14:creationId xmlns="" xmlns:p14="http://schemas.microsoft.com/office/powerpoint/2010/main" val="1832180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75325" y="2173288"/>
            <a:ext cx="1819275" cy="27305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17500" y="2173288"/>
            <a:ext cx="5305425" cy="2730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5950" y="2397125"/>
            <a:ext cx="3771900" cy="3421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540250" y="2397125"/>
            <a:ext cx="3773488" cy="3421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75388" y="119063"/>
            <a:ext cx="2038350" cy="56991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57163" y="119063"/>
            <a:ext cx="5965825" cy="5699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384175" y="3270250"/>
            <a:ext cx="3070225" cy="2132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3606800" y="3270250"/>
            <a:ext cx="3070225" cy="2132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1938" y="274638"/>
            <a:ext cx="2074862" cy="51276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84175" y="274638"/>
            <a:ext cx="6075363" cy="51276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a:xfrm>
            <a:off x="457200" y="142389"/>
            <a:ext cx="8229600" cy="1252728"/>
          </a:xfrm>
        </p:spPr>
        <p:txBody>
          <a:bodyPr/>
          <a:lstStyle/>
          <a:p>
            <a:r>
              <a:rPr lang="en-US" smtClean="0"/>
              <a:t>Click to edit Master title style</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4/24/2013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4/24/2013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17500" y="3025775"/>
            <a:ext cx="3546475" cy="187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016375" y="3025775"/>
            <a:ext cx="3548063" cy="187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4/24/2013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4/24/2013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4/24/2013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70" name="Picture 30" descr="FMS-background"/>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0251" name="Rectangle 11"/>
          <p:cNvSpPr>
            <a:spLocks noChangeArrowheads="1"/>
          </p:cNvSpPr>
          <p:nvPr/>
        </p:nvSpPr>
        <p:spPr bwMode="auto">
          <a:xfrm>
            <a:off x="-2630488" y="-1539875"/>
            <a:ext cx="14401801" cy="1539875"/>
          </a:xfrm>
          <a:prstGeom prst="rect">
            <a:avLst/>
          </a:prstGeom>
          <a:solidFill>
            <a:srgbClr val="C0C0C0"/>
          </a:solidFill>
          <a:ln w="9525">
            <a:noFill/>
            <a:miter lim="800000"/>
            <a:headEnd/>
            <a:tailEnd/>
          </a:ln>
          <a:effectLst/>
        </p:spPr>
        <p:txBody>
          <a:bodyPr wrap="none" anchor="ctr"/>
          <a:lstStyle/>
          <a:p>
            <a:endParaRPr lang="en-GB"/>
          </a:p>
        </p:txBody>
      </p:sp>
      <p:sp>
        <p:nvSpPr>
          <p:cNvPr id="10254" name="Rectangle 14"/>
          <p:cNvSpPr>
            <a:spLocks noChangeArrowheads="1"/>
          </p:cNvSpPr>
          <p:nvPr/>
        </p:nvSpPr>
        <p:spPr bwMode="auto">
          <a:xfrm>
            <a:off x="9142413" y="-1397000"/>
            <a:ext cx="2700337" cy="10801350"/>
          </a:xfrm>
          <a:prstGeom prst="rect">
            <a:avLst/>
          </a:prstGeom>
          <a:solidFill>
            <a:srgbClr val="C0C0C0"/>
          </a:solidFill>
          <a:ln w="9525">
            <a:noFill/>
            <a:miter lim="800000"/>
            <a:headEnd/>
            <a:tailEnd/>
          </a:ln>
          <a:effectLst/>
        </p:spPr>
        <p:txBody>
          <a:bodyPr wrap="none" anchor="ctr"/>
          <a:lstStyle/>
          <a:p>
            <a:endParaRPr lang="en-GB"/>
          </a:p>
        </p:txBody>
      </p:sp>
      <p:sp>
        <p:nvSpPr>
          <p:cNvPr id="10256" name="Rectangle 16"/>
          <p:cNvSpPr>
            <a:spLocks noChangeArrowheads="1"/>
          </p:cNvSpPr>
          <p:nvPr/>
        </p:nvSpPr>
        <p:spPr bwMode="auto">
          <a:xfrm>
            <a:off x="-2701925" y="-1541463"/>
            <a:ext cx="2700337" cy="10801351"/>
          </a:xfrm>
          <a:prstGeom prst="rect">
            <a:avLst/>
          </a:prstGeom>
          <a:solidFill>
            <a:srgbClr val="C0C0C0"/>
          </a:solidFill>
          <a:ln w="9525">
            <a:noFill/>
            <a:miter lim="800000"/>
            <a:headEnd/>
            <a:tailEnd/>
          </a:ln>
          <a:effectLst/>
        </p:spPr>
        <p:txBody>
          <a:bodyPr wrap="none" anchor="ctr"/>
          <a:lstStyle/>
          <a:p>
            <a:endParaRPr lang="en-GB"/>
          </a:p>
        </p:txBody>
      </p:sp>
      <p:sp>
        <p:nvSpPr>
          <p:cNvPr id="10257" name="Rectangle 17"/>
          <p:cNvSpPr>
            <a:spLocks noChangeArrowheads="1"/>
          </p:cNvSpPr>
          <p:nvPr/>
        </p:nvSpPr>
        <p:spPr bwMode="auto">
          <a:xfrm>
            <a:off x="-2701925" y="6856413"/>
            <a:ext cx="14401800" cy="2547937"/>
          </a:xfrm>
          <a:prstGeom prst="rect">
            <a:avLst/>
          </a:prstGeom>
          <a:solidFill>
            <a:srgbClr val="C0C0C0"/>
          </a:solidFill>
          <a:ln w="9525">
            <a:noFill/>
            <a:miter lim="800000"/>
            <a:headEnd/>
            <a:tailEnd/>
          </a:ln>
          <a:effectLst/>
        </p:spPr>
        <p:txBody>
          <a:bodyPr wrap="none" anchor="ctr"/>
          <a:lstStyle/>
          <a:p>
            <a:endParaRPr lang="en-GB"/>
          </a:p>
        </p:txBody>
      </p:sp>
      <p:sp>
        <p:nvSpPr>
          <p:cNvPr id="10260" name="Rectangle 20"/>
          <p:cNvSpPr>
            <a:spLocks noGrp="1" noChangeArrowheads="1"/>
          </p:cNvSpPr>
          <p:nvPr>
            <p:ph type="body" idx="1"/>
          </p:nvPr>
        </p:nvSpPr>
        <p:spPr bwMode="auto">
          <a:xfrm>
            <a:off x="317500" y="3025775"/>
            <a:ext cx="7246938" cy="187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p:txBody>
      </p:sp>
      <p:sp>
        <p:nvSpPr>
          <p:cNvPr id="10262" name="Rectangle 22"/>
          <p:cNvSpPr>
            <a:spLocks noGrp="1" noChangeArrowheads="1"/>
          </p:cNvSpPr>
          <p:nvPr>
            <p:ph type="title"/>
          </p:nvPr>
        </p:nvSpPr>
        <p:spPr bwMode="auto">
          <a:xfrm>
            <a:off x="319088" y="2173288"/>
            <a:ext cx="7275512" cy="9525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defRPr b="1">
          <a:solidFill>
            <a:schemeClr val="bg1"/>
          </a:solidFill>
          <a:latin typeface="+mn-lt"/>
          <a:ea typeface="+mn-ea"/>
          <a:cs typeface="+mn-cs"/>
        </a:defRPr>
      </a:lvl1pPr>
      <a:lvl2pPr marL="742950" indent="-285750" algn="l" rtl="0" eaLnBrk="1" fontAlgn="base" hangingPunct="1">
        <a:spcBef>
          <a:spcPct val="20000"/>
        </a:spcBef>
        <a:spcAft>
          <a:spcPct val="0"/>
        </a:spcAft>
        <a:defRPr>
          <a:solidFill>
            <a:srgbClr val="151F47"/>
          </a:solidFill>
          <a:latin typeface="+mn-lt"/>
        </a:defRPr>
      </a:lvl2pPr>
      <a:lvl3pPr marL="1143000" indent="-228600" algn="l" rtl="0" eaLnBrk="1" fontAlgn="base" hangingPunct="1">
        <a:spcBef>
          <a:spcPct val="20000"/>
        </a:spcBef>
        <a:spcAft>
          <a:spcPct val="0"/>
        </a:spcAft>
        <a:defRPr>
          <a:solidFill>
            <a:srgbClr val="151F47"/>
          </a:solidFill>
          <a:latin typeface="+mn-lt"/>
        </a:defRPr>
      </a:lvl3pPr>
      <a:lvl4pPr marL="1600200" indent="-228600" algn="l" rtl="0" eaLnBrk="1" fontAlgn="base" hangingPunct="1">
        <a:spcBef>
          <a:spcPct val="20000"/>
        </a:spcBef>
        <a:spcAft>
          <a:spcPct val="0"/>
        </a:spcAft>
        <a:defRPr>
          <a:solidFill>
            <a:srgbClr val="151F47"/>
          </a:solidFill>
          <a:latin typeface="+mn-lt"/>
        </a:defRPr>
      </a:lvl4pPr>
      <a:lvl5pPr marL="2057400" indent="-228600" algn="l" rtl="0" eaLnBrk="1" fontAlgn="base" hangingPunct="1">
        <a:spcBef>
          <a:spcPct val="20000"/>
        </a:spcBef>
        <a:spcAft>
          <a:spcPct val="0"/>
        </a:spcAft>
        <a:defRPr>
          <a:solidFill>
            <a:srgbClr val="151F47"/>
          </a:solidFill>
          <a:latin typeface="+mn-lt"/>
        </a:defRPr>
      </a:lvl5pPr>
      <a:lvl6pPr marL="2514600" indent="-228600" algn="l" rtl="0" eaLnBrk="1" fontAlgn="base" hangingPunct="1">
        <a:spcBef>
          <a:spcPct val="20000"/>
        </a:spcBef>
        <a:spcAft>
          <a:spcPct val="0"/>
        </a:spcAft>
        <a:defRPr>
          <a:solidFill>
            <a:srgbClr val="151F47"/>
          </a:solidFill>
          <a:latin typeface="+mn-lt"/>
        </a:defRPr>
      </a:lvl6pPr>
      <a:lvl7pPr marL="2971800" indent="-228600" algn="l" rtl="0" eaLnBrk="1" fontAlgn="base" hangingPunct="1">
        <a:spcBef>
          <a:spcPct val="20000"/>
        </a:spcBef>
        <a:spcAft>
          <a:spcPct val="0"/>
        </a:spcAft>
        <a:defRPr>
          <a:solidFill>
            <a:srgbClr val="151F47"/>
          </a:solidFill>
          <a:latin typeface="+mn-lt"/>
        </a:defRPr>
      </a:lvl7pPr>
      <a:lvl8pPr marL="3429000" indent="-228600" algn="l" rtl="0" eaLnBrk="1" fontAlgn="base" hangingPunct="1">
        <a:spcBef>
          <a:spcPct val="20000"/>
        </a:spcBef>
        <a:spcAft>
          <a:spcPct val="0"/>
        </a:spcAft>
        <a:defRPr>
          <a:solidFill>
            <a:srgbClr val="151F47"/>
          </a:solidFill>
          <a:latin typeface="+mn-lt"/>
        </a:defRPr>
      </a:lvl8pPr>
      <a:lvl9pPr marL="3886200" indent="-228600" algn="l" rtl="0" eaLnBrk="1" fontAlgn="base" hangingPunct="1">
        <a:spcBef>
          <a:spcPct val="20000"/>
        </a:spcBef>
        <a:spcAft>
          <a:spcPct val="0"/>
        </a:spcAft>
        <a:defRPr>
          <a:solidFill>
            <a:srgbClr val="151F47"/>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23" name="Rectangle 7"/>
          <p:cNvSpPr>
            <a:spLocks noChangeArrowheads="1"/>
          </p:cNvSpPr>
          <p:nvPr/>
        </p:nvSpPr>
        <p:spPr bwMode="auto">
          <a:xfrm>
            <a:off x="0" y="-12700"/>
            <a:ext cx="9144000" cy="3284538"/>
          </a:xfrm>
          <a:prstGeom prst="rect">
            <a:avLst/>
          </a:prstGeom>
          <a:gradFill rotWithShape="1">
            <a:gsLst>
              <a:gs pos="0">
                <a:srgbClr val="37A1D5"/>
              </a:gs>
              <a:gs pos="100000">
                <a:srgbClr val="0266A5"/>
              </a:gs>
            </a:gsLst>
            <a:lin ang="5400000" scaled="1"/>
          </a:gradFill>
          <a:ln w="9525">
            <a:noFill/>
            <a:miter lim="800000"/>
            <a:headEnd/>
            <a:tailEnd/>
          </a:ln>
          <a:effectLst/>
        </p:spPr>
        <p:txBody>
          <a:bodyPr wrap="none" anchor="ctr"/>
          <a:lstStyle/>
          <a:p>
            <a:pPr algn="ctr"/>
            <a:endParaRPr lang="en-GB"/>
          </a:p>
        </p:txBody>
      </p:sp>
      <p:sp>
        <p:nvSpPr>
          <p:cNvPr id="9224" name="Oval 8"/>
          <p:cNvSpPr>
            <a:spLocks noChangeArrowheads="1"/>
          </p:cNvSpPr>
          <p:nvPr/>
        </p:nvSpPr>
        <p:spPr bwMode="auto">
          <a:xfrm rot="321467">
            <a:off x="-2060575" y="1247775"/>
            <a:ext cx="14028738" cy="4776788"/>
          </a:xfrm>
          <a:prstGeom prst="ellipse">
            <a:avLst/>
          </a:prstGeom>
          <a:solidFill>
            <a:schemeClr val="bg1"/>
          </a:solidFill>
          <a:ln w="9525">
            <a:noFill/>
            <a:round/>
            <a:headEnd/>
            <a:tailEnd/>
          </a:ln>
          <a:effectLst/>
        </p:spPr>
        <p:txBody>
          <a:bodyPr wrap="none" anchor="ctr"/>
          <a:lstStyle/>
          <a:p>
            <a:pPr algn="ctr"/>
            <a:endParaRPr lang="en-GB"/>
          </a:p>
        </p:txBody>
      </p:sp>
      <p:sp>
        <p:nvSpPr>
          <p:cNvPr id="9225" name="Rectangle 9"/>
          <p:cNvSpPr>
            <a:spLocks noChangeArrowheads="1"/>
          </p:cNvSpPr>
          <p:nvPr/>
        </p:nvSpPr>
        <p:spPr bwMode="auto">
          <a:xfrm>
            <a:off x="-2700338" y="-1552575"/>
            <a:ext cx="2700338" cy="10801350"/>
          </a:xfrm>
          <a:prstGeom prst="rect">
            <a:avLst/>
          </a:prstGeom>
          <a:solidFill>
            <a:srgbClr val="C0C0C0"/>
          </a:solidFill>
          <a:ln w="9525">
            <a:noFill/>
            <a:miter lim="800000"/>
            <a:headEnd/>
            <a:tailEnd/>
          </a:ln>
          <a:effectLst/>
        </p:spPr>
        <p:txBody>
          <a:bodyPr wrap="none" anchor="ctr"/>
          <a:lstStyle/>
          <a:p>
            <a:endParaRPr lang="en-GB"/>
          </a:p>
        </p:txBody>
      </p:sp>
      <p:sp>
        <p:nvSpPr>
          <p:cNvPr id="9226" name="Rectangle 10"/>
          <p:cNvSpPr>
            <a:spLocks noChangeArrowheads="1"/>
          </p:cNvSpPr>
          <p:nvPr/>
        </p:nvSpPr>
        <p:spPr bwMode="auto">
          <a:xfrm>
            <a:off x="9144000" y="-1408113"/>
            <a:ext cx="2700338" cy="10801351"/>
          </a:xfrm>
          <a:prstGeom prst="rect">
            <a:avLst/>
          </a:prstGeom>
          <a:solidFill>
            <a:srgbClr val="C0C0C0"/>
          </a:solidFill>
          <a:ln w="9525">
            <a:noFill/>
            <a:miter lim="800000"/>
            <a:headEnd/>
            <a:tailEnd/>
          </a:ln>
          <a:effectLst/>
        </p:spPr>
        <p:txBody>
          <a:bodyPr wrap="none" anchor="ctr"/>
          <a:lstStyle/>
          <a:p>
            <a:endParaRPr lang="en-GB" dirty="0"/>
          </a:p>
        </p:txBody>
      </p:sp>
      <p:sp>
        <p:nvSpPr>
          <p:cNvPr id="9227" name="Rectangle 11"/>
          <p:cNvSpPr>
            <a:spLocks noChangeArrowheads="1"/>
          </p:cNvSpPr>
          <p:nvPr/>
        </p:nvSpPr>
        <p:spPr bwMode="auto">
          <a:xfrm>
            <a:off x="-2628900" y="-1552575"/>
            <a:ext cx="14401800" cy="1539875"/>
          </a:xfrm>
          <a:prstGeom prst="rect">
            <a:avLst/>
          </a:prstGeom>
          <a:solidFill>
            <a:srgbClr val="C0C0C0"/>
          </a:solidFill>
          <a:ln w="9525">
            <a:noFill/>
            <a:miter lim="800000"/>
            <a:headEnd/>
            <a:tailEnd/>
          </a:ln>
          <a:effectLst/>
        </p:spPr>
        <p:txBody>
          <a:bodyPr wrap="none" anchor="ctr"/>
          <a:lstStyle/>
          <a:p>
            <a:endParaRPr lang="en-GB"/>
          </a:p>
        </p:txBody>
      </p:sp>
      <p:sp>
        <p:nvSpPr>
          <p:cNvPr id="9228" name="Rectangle 12"/>
          <p:cNvSpPr>
            <a:spLocks noChangeArrowheads="1"/>
          </p:cNvSpPr>
          <p:nvPr/>
        </p:nvSpPr>
        <p:spPr bwMode="auto">
          <a:xfrm>
            <a:off x="-2700338" y="6859588"/>
            <a:ext cx="14401801" cy="2547937"/>
          </a:xfrm>
          <a:prstGeom prst="rect">
            <a:avLst/>
          </a:prstGeom>
          <a:solidFill>
            <a:srgbClr val="C0C0C0"/>
          </a:solidFill>
          <a:ln w="9525">
            <a:noFill/>
            <a:miter lim="800000"/>
            <a:headEnd/>
            <a:tailEnd/>
          </a:ln>
          <a:effectLst/>
        </p:spPr>
        <p:txBody>
          <a:bodyPr wrap="none" anchor="ctr"/>
          <a:lstStyle/>
          <a:p>
            <a:endParaRPr lang="en-GB"/>
          </a:p>
        </p:txBody>
      </p:sp>
      <p:sp>
        <p:nvSpPr>
          <p:cNvPr id="9236" name="Rectangle 20"/>
          <p:cNvSpPr>
            <a:spLocks noGrp="1" noChangeArrowheads="1"/>
          </p:cNvSpPr>
          <p:nvPr>
            <p:ph type="title"/>
          </p:nvPr>
        </p:nvSpPr>
        <p:spPr bwMode="auto">
          <a:xfrm>
            <a:off x="157163" y="119063"/>
            <a:ext cx="728662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40" name="Rectangle 24"/>
          <p:cNvSpPr>
            <a:spLocks noGrp="1" noChangeArrowheads="1"/>
          </p:cNvSpPr>
          <p:nvPr>
            <p:ph type="body" idx="1"/>
          </p:nvPr>
        </p:nvSpPr>
        <p:spPr bwMode="auto">
          <a:xfrm>
            <a:off x="615950" y="2397125"/>
            <a:ext cx="7697788" cy="3421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a:solidFill>
            <a:schemeClr val="bg1"/>
          </a:solidFill>
          <a:latin typeface="+mj-lt"/>
          <a:ea typeface="+mj-ea"/>
          <a:cs typeface="+mj-cs"/>
        </a:defRPr>
      </a:lvl1pPr>
      <a:lvl2pPr algn="l" rtl="0" fontAlgn="base">
        <a:spcBef>
          <a:spcPct val="0"/>
        </a:spcBef>
        <a:spcAft>
          <a:spcPct val="0"/>
        </a:spcAft>
        <a:defRPr sz="3200">
          <a:solidFill>
            <a:schemeClr val="bg1"/>
          </a:solidFill>
          <a:latin typeface="Arial" charset="0"/>
        </a:defRPr>
      </a:lvl2pPr>
      <a:lvl3pPr algn="l" rtl="0" fontAlgn="base">
        <a:spcBef>
          <a:spcPct val="0"/>
        </a:spcBef>
        <a:spcAft>
          <a:spcPct val="0"/>
        </a:spcAft>
        <a:defRPr sz="3200">
          <a:solidFill>
            <a:schemeClr val="bg1"/>
          </a:solidFill>
          <a:latin typeface="Arial" charset="0"/>
        </a:defRPr>
      </a:lvl3pPr>
      <a:lvl4pPr algn="l" rtl="0" fontAlgn="base">
        <a:spcBef>
          <a:spcPct val="0"/>
        </a:spcBef>
        <a:spcAft>
          <a:spcPct val="0"/>
        </a:spcAft>
        <a:defRPr sz="3200">
          <a:solidFill>
            <a:schemeClr val="bg1"/>
          </a:solidFill>
          <a:latin typeface="Arial" charset="0"/>
        </a:defRPr>
      </a:lvl4pPr>
      <a:lvl5pPr algn="l" rtl="0" fontAlgn="base">
        <a:spcBef>
          <a:spcPct val="0"/>
        </a:spcBef>
        <a:spcAft>
          <a:spcPct val="0"/>
        </a:spcAft>
        <a:defRPr sz="3200">
          <a:solidFill>
            <a:schemeClr val="bg1"/>
          </a:solidFill>
          <a:latin typeface="Arial" charset="0"/>
        </a:defRPr>
      </a:lvl5pPr>
      <a:lvl6pPr marL="457200" algn="l" rtl="0" fontAlgn="base">
        <a:spcBef>
          <a:spcPct val="0"/>
        </a:spcBef>
        <a:spcAft>
          <a:spcPct val="0"/>
        </a:spcAft>
        <a:defRPr sz="3200">
          <a:solidFill>
            <a:schemeClr val="bg1"/>
          </a:solidFill>
          <a:latin typeface="Arial" charset="0"/>
        </a:defRPr>
      </a:lvl6pPr>
      <a:lvl7pPr marL="914400" algn="l" rtl="0" fontAlgn="base">
        <a:spcBef>
          <a:spcPct val="0"/>
        </a:spcBef>
        <a:spcAft>
          <a:spcPct val="0"/>
        </a:spcAft>
        <a:defRPr sz="3200">
          <a:solidFill>
            <a:schemeClr val="bg1"/>
          </a:solidFill>
          <a:latin typeface="Arial" charset="0"/>
        </a:defRPr>
      </a:lvl7pPr>
      <a:lvl8pPr marL="1371600" algn="l" rtl="0" fontAlgn="base">
        <a:spcBef>
          <a:spcPct val="0"/>
        </a:spcBef>
        <a:spcAft>
          <a:spcPct val="0"/>
        </a:spcAft>
        <a:defRPr sz="3200">
          <a:solidFill>
            <a:schemeClr val="bg1"/>
          </a:solidFill>
          <a:latin typeface="Arial" charset="0"/>
        </a:defRPr>
      </a:lvl8pPr>
      <a:lvl9pPr marL="1828800" algn="l" rtl="0" fontAlgn="base">
        <a:spcBef>
          <a:spcPct val="0"/>
        </a:spcBef>
        <a:spcAft>
          <a:spcPct val="0"/>
        </a:spcAft>
        <a:defRPr sz="3200">
          <a:solidFill>
            <a:schemeClr val="bg1"/>
          </a:solidFill>
          <a:latin typeface="Arial" charset="0"/>
        </a:defRPr>
      </a:lvl9pPr>
    </p:titleStyle>
    <p:bodyStyle>
      <a:lvl1pPr marL="342900" indent="-342900" algn="l" rtl="0" fontAlgn="base">
        <a:spcBef>
          <a:spcPct val="20000"/>
        </a:spcBef>
        <a:spcAft>
          <a:spcPct val="0"/>
        </a:spcAft>
        <a:buChar char="•"/>
        <a:defRPr sz="2500">
          <a:solidFill>
            <a:srgbClr val="1E2B64"/>
          </a:solidFill>
          <a:latin typeface="+mn-lt"/>
          <a:ea typeface="+mn-ea"/>
          <a:cs typeface="+mn-cs"/>
        </a:defRPr>
      </a:lvl1pPr>
      <a:lvl2pPr marL="742950" indent="-285750" algn="l" rtl="0" fontAlgn="base">
        <a:spcBef>
          <a:spcPct val="20000"/>
        </a:spcBef>
        <a:spcAft>
          <a:spcPct val="0"/>
        </a:spcAft>
        <a:buChar char="–"/>
        <a:defRPr sz="2500">
          <a:solidFill>
            <a:srgbClr val="1E2B64"/>
          </a:solidFill>
          <a:latin typeface="+mn-lt"/>
        </a:defRPr>
      </a:lvl2pPr>
      <a:lvl3pPr marL="1143000" indent="-228600" algn="l" rtl="0" fontAlgn="base">
        <a:spcBef>
          <a:spcPct val="20000"/>
        </a:spcBef>
        <a:spcAft>
          <a:spcPct val="0"/>
        </a:spcAft>
        <a:buChar char="•"/>
        <a:defRPr sz="2500">
          <a:solidFill>
            <a:srgbClr val="151F47"/>
          </a:solidFill>
          <a:latin typeface="+mn-lt"/>
        </a:defRPr>
      </a:lvl3pPr>
      <a:lvl4pPr marL="1600200" indent="-228600" algn="l" rtl="0" fontAlgn="base">
        <a:spcBef>
          <a:spcPct val="20000"/>
        </a:spcBef>
        <a:spcAft>
          <a:spcPct val="0"/>
        </a:spcAft>
        <a:buChar char="–"/>
        <a:defRPr sz="2500">
          <a:solidFill>
            <a:srgbClr val="151F47"/>
          </a:solidFill>
          <a:latin typeface="+mn-lt"/>
        </a:defRPr>
      </a:lvl4pPr>
      <a:lvl5pPr marL="2057400" indent="-228600" algn="l" rtl="0" fontAlgn="base">
        <a:spcBef>
          <a:spcPct val="20000"/>
        </a:spcBef>
        <a:spcAft>
          <a:spcPct val="0"/>
        </a:spcAft>
        <a:buChar char="»"/>
        <a:defRPr sz="2500">
          <a:solidFill>
            <a:srgbClr val="151F47"/>
          </a:solidFill>
          <a:latin typeface="+mn-lt"/>
        </a:defRPr>
      </a:lvl5pPr>
      <a:lvl6pPr marL="2514600" indent="-228600" algn="l" rtl="0" fontAlgn="base">
        <a:spcBef>
          <a:spcPct val="20000"/>
        </a:spcBef>
        <a:spcAft>
          <a:spcPct val="0"/>
        </a:spcAft>
        <a:buChar char="»"/>
        <a:defRPr sz="2500">
          <a:solidFill>
            <a:srgbClr val="151F47"/>
          </a:solidFill>
          <a:latin typeface="+mn-lt"/>
        </a:defRPr>
      </a:lvl6pPr>
      <a:lvl7pPr marL="2971800" indent="-228600" algn="l" rtl="0" fontAlgn="base">
        <a:spcBef>
          <a:spcPct val="20000"/>
        </a:spcBef>
        <a:spcAft>
          <a:spcPct val="0"/>
        </a:spcAft>
        <a:buChar char="»"/>
        <a:defRPr sz="2500">
          <a:solidFill>
            <a:srgbClr val="151F47"/>
          </a:solidFill>
          <a:latin typeface="+mn-lt"/>
        </a:defRPr>
      </a:lvl7pPr>
      <a:lvl8pPr marL="3429000" indent="-228600" algn="l" rtl="0" fontAlgn="base">
        <a:spcBef>
          <a:spcPct val="20000"/>
        </a:spcBef>
        <a:spcAft>
          <a:spcPct val="0"/>
        </a:spcAft>
        <a:buChar char="»"/>
        <a:defRPr sz="2500">
          <a:solidFill>
            <a:srgbClr val="151F47"/>
          </a:solidFill>
          <a:latin typeface="+mn-lt"/>
        </a:defRPr>
      </a:lvl8pPr>
      <a:lvl9pPr marL="3886200" indent="-228600" algn="l" rtl="0" fontAlgn="base">
        <a:spcBef>
          <a:spcPct val="20000"/>
        </a:spcBef>
        <a:spcAft>
          <a:spcPct val="0"/>
        </a:spcAft>
        <a:buChar char="»"/>
        <a:defRPr sz="2500">
          <a:solidFill>
            <a:srgbClr val="151F47"/>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48871" name="Rectangle 7"/>
          <p:cNvSpPr>
            <a:spLocks noChangeArrowheads="1"/>
          </p:cNvSpPr>
          <p:nvPr/>
        </p:nvSpPr>
        <p:spPr bwMode="auto">
          <a:xfrm>
            <a:off x="-254000" y="-214313"/>
            <a:ext cx="9432925" cy="7804151"/>
          </a:xfrm>
          <a:prstGeom prst="rect">
            <a:avLst/>
          </a:prstGeom>
          <a:gradFill rotWithShape="1">
            <a:gsLst>
              <a:gs pos="0">
                <a:srgbClr val="0266A5"/>
              </a:gs>
              <a:gs pos="100000">
                <a:srgbClr val="37A1D5"/>
              </a:gs>
            </a:gsLst>
            <a:lin ang="5400000" scaled="1"/>
          </a:gradFill>
          <a:ln w="9525">
            <a:noFill/>
            <a:miter lim="800000"/>
            <a:headEnd/>
            <a:tailEnd/>
          </a:ln>
          <a:effectLst/>
        </p:spPr>
        <p:txBody>
          <a:bodyPr wrap="none" anchor="ctr"/>
          <a:lstStyle/>
          <a:p>
            <a:endParaRPr lang="en-GB"/>
          </a:p>
        </p:txBody>
      </p:sp>
      <p:sp>
        <p:nvSpPr>
          <p:cNvPr id="548872" name="Oval 8"/>
          <p:cNvSpPr>
            <a:spLocks noChangeArrowheads="1"/>
          </p:cNvSpPr>
          <p:nvPr/>
        </p:nvSpPr>
        <p:spPr bwMode="auto">
          <a:xfrm rot="3491532">
            <a:off x="563848" y="-3928137"/>
            <a:ext cx="6570249" cy="11748692"/>
          </a:xfrm>
          <a:prstGeom prst="ellipse">
            <a:avLst/>
          </a:prstGeom>
          <a:solidFill>
            <a:schemeClr val="bg1"/>
          </a:solidFill>
          <a:ln w="9525">
            <a:noFill/>
            <a:round/>
            <a:headEnd/>
            <a:tailEnd/>
          </a:ln>
          <a:effectLst/>
        </p:spPr>
        <p:txBody>
          <a:bodyPr wrap="none" anchor="ctr"/>
          <a:lstStyle/>
          <a:p>
            <a:endParaRPr lang="en-GB"/>
          </a:p>
        </p:txBody>
      </p:sp>
      <p:sp>
        <p:nvSpPr>
          <p:cNvPr id="548873" name="Oval 9"/>
          <p:cNvSpPr>
            <a:spLocks noChangeArrowheads="1"/>
          </p:cNvSpPr>
          <p:nvPr/>
        </p:nvSpPr>
        <p:spPr bwMode="auto">
          <a:xfrm rot="-508318">
            <a:off x="-554038" y="-1874838"/>
            <a:ext cx="9764713" cy="4389438"/>
          </a:xfrm>
          <a:prstGeom prst="ellipse">
            <a:avLst/>
          </a:prstGeom>
          <a:gradFill rotWithShape="1">
            <a:gsLst>
              <a:gs pos="0">
                <a:srgbClr val="0266A5"/>
              </a:gs>
              <a:gs pos="100000">
                <a:srgbClr val="37A1D5"/>
              </a:gs>
            </a:gsLst>
            <a:lin ang="5400000" scaled="1"/>
          </a:gradFill>
          <a:ln w="9525">
            <a:noFill/>
            <a:round/>
            <a:headEnd/>
            <a:tailEnd/>
          </a:ln>
          <a:effectLst/>
        </p:spPr>
        <p:txBody>
          <a:bodyPr wrap="none" anchor="ctr"/>
          <a:lstStyle/>
          <a:p>
            <a:endParaRPr lang="en-GB"/>
          </a:p>
        </p:txBody>
      </p:sp>
      <p:sp>
        <p:nvSpPr>
          <p:cNvPr id="548875" name="Rectangle 11"/>
          <p:cNvSpPr>
            <a:spLocks noChangeArrowheads="1"/>
          </p:cNvSpPr>
          <p:nvPr/>
        </p:nvSpPr>
        <p:spPr bwMode="auto">
          <a:xfrm>
            <a:off x="9145588" y="-1838325"/>
            <a:ext cx="2900362" cy="10783888"/>
          </a:xfrm>
          <a:prstGeom prst="rect">
            <a:avLst/>
          </a:prstGeom>
          <a:solidFill>
            <a:srgbClr val="C0C0C0"/>
          </a:solidFill>
          <a:ln w="9525">
            <a:noFill/>
            <a:miter lim="800000"/>
            <a:headEnd/>
            <a:tailEnd/>
          </a:ln>
          <a:effectLst/>
        </p:spPr>
        <p:txBody>
          <a:bodyPr wrap="none" anchor="ctr"/>
          <a:lstStyle/>
          <a:p>
            <a:endParaRPr lang="en-GB"/>
          </a:p>
        </p:txBody>
      </p:sp>
      <p:sp>
        <p:nvSpPr>
          <p:cNvPr id="548876" name="Rectangle 12"/>
          <p:cNvSpPr>
            <a:spLocks noChangeArrowheads="1"/>
          </p:cNvSpPr>
          <p:nvPr/>
        </p:nvSpPr>
        <p:spPr bwMode="auto">
          <a:xfrm>
            <a:off x="-2379663" y="6862763"/>
            <a:ext cx="14441488" cy="2112962"/>
          </a:xfrm>
          <a:prstGeom prst="rect">
            <a:avLst/>
          </a:prstGeom>
          <a:solidFill>
            <a:srgbClr val="C0C0C0"/>
          </a:solidFill>
          <a:ln w="9525">
            <a:noFill/>
            <a:miter lim="800000"/>
            <a:headEnd/>
            <a:tailEnd/>
          </a:ln>
          <a:effectLst/>
        </p:spPr>
        <p:txBody>
          <a:bodyPr wrap="none" anchor="ctr"/>
          <a:lstStyle/>
          <a:p>
            <a:endParaRPr lang="en-GB"/>
          </a:p>
        </p:txBody>
      </p:sp>
      <p:sp>
        <p:nvSpPr>
          <p:cNvPr id="548877" name="Rectangle 13"/>
          <p:cNvSpPr>
            <a:spLocks noChangeArrowheads="1"/>
          </p:cNvSpPr>
          <p:nvPr/>
        </p:nvSpPr>
        <p:spPr bwMode="auto">
          <a:xfrm>
            <a:off x="-2322513" y="-2232025"/>
            <a:ext cx="14363701" cy="2222500"/>
          </a:xfrm>
          <a:prstGeom prst="rect">
            <a:avLst/>
          </a:prstGeom>
          <a:solidFill>
            <a:srgbClr val="C0C0C0"/>
          </a:solidFill>
          <a:ln w="9525">
            <a:noFill/>
            <a:miter lim="800000"/>
            <a:headEnd/>
            <a:tailEnd/>
          </a:ln>
          <a:effectLst/>
        </p:spPr>
        <p:txBody>
          <a:bodyPr wrap="none" anchor="ctr"/>
          <a:lstStyle/>
          <a:p>
            <a:endParaRPr lang="en-GB"/>
          </a:p>
        </p:txBody>
      </p:sp>
      <p:sp>
        <p:nvSpPr>
          <p:cNvPr id="548878" name="Rectangle 14"/>
          <p:cNvSpPr>
            <a:spLocks noChangeArrowheads="1"/>
          </p:cNvSpPr>
          <p:nvPr/>
        </p:nvSpPr>
        <p:spPr bwMode="auto">
          <a:xfrm>
            <a:off x="-2609850" y="-2222500"/>
            <a:ext cx="2611438" cy="10783888"/>
          </a:xfrm>
          <a:prstGeom prst="rect">
            <a:avLst/>
          </a:prstGeom>
          <a:solidFill>
            <a:srgbClr val="C0C0C0"/>
          </a:solidFill>
          <a:ln w="9525">
            <a:noFill/>
            <a:miter lim="800000"/>
            <a:headEnd/>
            <a:tailEnd/>
          </a:ln>
          <a:effectLst/>
        </p:spPr>
        <p:txBody>
          <a:bodyPr wrap="none" anchor="ctr"/>
          <a:lstStyle/>
          <a:p>
            <a:endParaRPr lang="en-GB"/>
          </a:p>
        </p:txBody>
      </p:sp>
      <p:sp>
        <p:nvSpPr>
          <p:cNvPr id="548867" name="Rectangle 3"/>
          <p:cNvSpPr>
            <a:spLocks noGrp="1" noChangeArrowheads="1"/>
          </p:cNvSpPr>
          <p:nvPr>
            <p:ph type="body" idx="1"/>
          </p:nvPr>
        </p:nvSpPr>
        <p:spPr bwMode="auto">
          <a:xfrm>
            <a:off x="384175" y="3270250"/>
            <a:ext cx="6292850" cy="2132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p:txBody>
      </p:sp>
      <p:sp>
        <p:nvSpPr>
          <p:cNvPr id="548883" name="Oval 19"/>
          <p:cNvSpPr>
            <a:spLocks noChangeArrowheads="1"/>
          </p:cNvSpPr>
          <p:nvPr/>
        </p:nvSpPr>
        <p:spPr bwMode="auto">
          <a:xfrm rot="11570464">
            <a:off x="5210175" y="5195888"/>
            <a:ext cx="1446213" cy="1446212"/>
          </a:xfrm>
          <a:prstGeom prst="ellipse">
            <a:avLst/>
          </a:prstGeom>
          <a:gradFill rotWithShape="1">
            <a:gsLst>
              <a:gs pos="0">
                <a:srgbClr val="37A1D5">
                  <a:alpha val="41000"/>
                </a:srgbClr>
              </a:gs>
              <a:gs pos="100000">
                <a:srgbClr val="0266A5">
                  <a:alpha val="41000"/>
                </a:srgbClr>
              </a:gs>
            </a:gsLst>
            <a:lin ang="18900000" scaled="1"/>
          </a:gradFill>
          <a:ln w="9525">
            <a:noFill/>
            <a:round/>
            <a:headEnd/>
            <a:tailEnd/>
          </a:ln>
          <a:effectLst/>
        </p:spPr>
        <p:txBody>
          <a:bodyPr rot="10800000" wrap="none" anchor="ctr"/>
          <a:lstStyle/>
          <a:p>
            <a:pPr algn="ctr"/>
            <a:endParaRPr lang="en-GB"/>
          </a:p>
        </p:txBody>
      </p:sp>
      <p:sp>
        <p:nvSpPr>
          <p:cNvPr id="548884" name="Oval 20"/>
          <p:cNvSpPr>
            <a:spLocks noChangeArrowheads="1"/>
          </p:cNvSpPr>
          <p:nvPr/>
        </p:nvSpPr>
        <p:spPr bwMode="auto">
          <a:xfrm rot="78171123">
            <a:off x="6584950" y="3746500"/>
            <a:ext cx="2559050" cy="2559050"/>
          </a:xfrm>
          <a:prstGeom prst="ellipse">
            <a:avLst/>
          </a:prstGeom>
          <a:gradFill rotWithShape="1">
            <a:gsLst>
              <a:gs pos="0">
                <a:srgbClr val="0266A5">
                  <a:alpha val="58000"/>
                </a:srgbClr>
              </a:gs>
              <a:gs pos="100000">
                <a:srgbClr val="37A1D5">
                  <a:alpha val="44000"/>
                </a:srgbClr>
              </a:gs>
            </a:gsLst>
            <a:lin ang="0" scaled="1"/>
          </a:gradFill>
          <a:ln w="9525">
            <a:noFill/>
            <a:round/>
            <a:headEnd/>
            <a:tailEnd/>
          </a:ln>
          <a:effectLst/>
        </p:spPr>
        <p:txBody>
          <a:bodyPr rot="10800000" wrap="none" anchor="ctr"/>
          <a:lstStyle/>
          <a:p>
            <a:pPr algn="ctr"/>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spcBef>
          <a:spcPct val="0"/>
        </a:spcBef>
        <a:spcAft>
          <a:spcPct val="0"/>
        </a:spcAft>
        <a:defRPr sz="3200">
          <a:solidFill>
            <a:schemeClr val="accent2"/>
          </a:solidFill>
          <a:latin typeface="+mj-lt"/>
          <a:ea typeface="+mj-ea"/>
          <a:cs typeface="+mj-cs"/>
        </a:defRPr>
      </a:lvl1pPr>
      <a:lvl2pPr algn="l" rtl="0" fontAlgn="base">
        <a:spcBef>
          <a:spcPct val="0"/>
        </a:spcBef>
        <a:spcAft>
          <a:spcPct val="0"/>
        </a:spcAft>
        <a:defRPr sz="3200">
          <a:solidFill>
            <a:schemeClr val="accent2"/>
          </a:solidFill>
          <a:latin typeface="Arial" charset="0"/>
        </a:defRPr>
      </a:lvl2pPr>
      <a:lvl3pPr algn="l" rtl="0" fontAlgn="base">
        <a:spcBef>
          <a:spcPct val="0"/>
        </a:spcBef>
        <a:spcAft>
          <a:spcPct val="0"/>
        </a:spcAft>
        <a:defRPr sz="3200">
          <a:solidFill>
            <a:schemeClr val="accent2"/>
          </a:solidFill>
          <a:latin typeface="Arial" charset="0"/>
        </a:defRPr>
      </a:lvl3pPr>
      <a:lvl4pPr algn="l" rtl="0" fontAlgn="base">
        <a:spcBef>
          <a:spcPct val="0"/>
        </a:spcBef>
        <a:spcAft>
          <a:spcPct val="0"/>
        </a:spcAft>
        <a:defRPr sz="3200">
          <a:solidFill>
            <a:schemeClr val="accent2"/>
          </a:solidFill>
          <a:latin typeface="Arial" charset="0"/>
        </a:defRPr>
      </a:lvl4pPr>
      <a:lvl5pPr algn="l" rtl="0" fontAlgn="base">
        <a:spcBef>
          <a:spcPct val="0"/>
        </a:spcBef>
        <a:spcAft>
          <a:spcPct val="0"/>
        </a:spcAft>
        <a:defRPr sz="3200">
          <a:solidFill>
            <a:schemeClr val="accent2"/>
          </a:solidFill>
          <a:latin typeface="Arial" charset="0"/>
        </a:defRPr>
      </a:lvl5pPr>
      <a:lvl6pPr marL="457200" algn="l" rtl="0" fontAlgn="base">
        <a:spcBef>
          <a:spcPct val="0"/>
        </a:spcBef>
        <a:spcAft>
          <a:spcPct val="0"/>
        </a:spcAft>
        <a:defRPr sz="3200">
          <a:solidFill>
            <a:schemeClr val="accent2"/>
          </a:solidFill>
          <a:latin typeface="Arial" charset="0"/>
        </a:defRPr>
      </a:lvl6pPr>
      <a:lvl7pPr marL="914400" algn="l" rtl="0" fontAlgn="base">
        <a:spcBef>
          <a:spcPct val="0"/>
        </a:spcBef>
        <a:spcAft>
          <a:spcPct val="0"/>
        </a:spcAft>
        <a:defRPr sz="3200">
          <a:solidFill>
            <a:schemeClr val="accent2"/>
          </a:solidFill>
          <a:latin typeface="Arial" charset="0"/>
        </a:defRPr>
      </a:lvl7pPr>
      <a:lvl8pPr marL="1371600" algn="l" rtl="0" fontAlgn="base">
        <a:spcBef>
          <a:spcPct val="0"/>
        </a:spcBef>
        <a:spcAft>
          <a:spcPct val="0"/>
        </a:spcAft>
        <a:defRPr sz="3200">
          <a:solidFill>
            <a:schemeClr val="accent2"/>
          </a:solidFill>
          <a:latin typeface="Arial" charset="0"/>
        </a:defRPr>
      </a:lvl8pPr>
      <a:lvl9pPr marL="1828800" algn="l" rtl="0" fontAlgn="base">
        <a:spcBef>
          <a:spcPct val="0"/>
        </a:spcBef>
        <a:spcAft>
          <a:spcPct val="0"/>
        </a:spcAft>
        <a:defRPr sz="3200">
          <a:solidFill>
            <a:schemeClr val="accent2"/>
          </a:solidFill>
          <a:latin typeface="Arial" charset="0"/>
        </a:defRPr>
      </a:lvl9pPr>
    </p:titleStyle>
    <p:bodyStyle>
      <a:lvl1pPr marL="342900" indent="-342900" algn="l" rtl="0" fontAlgn="base">
        <a:spcBef>
          <a:spcPct val="20000"/>
        </a:spcBef>
        <a:spcAft>
          <a:spcPct val="0"/>
        </a:spcAft>
        <a:defRPr sz="2000">
          <a:solidFill>
            <a:srgbClr val="1E2B64"/>
          </a:solidFill>
          <a:latin typeface="+mn-lt"/>
          <a:ea typeface="+mn-ea"/>
          <a:cs typeface="+mn-cs"/>
        </a:defRPr>
      </a:lvl1pPr>
      <a:lvl2pPr marL="742950" indent="-285750" algn="l" rtl="0" fontAlgn="base">
        <a:spcBef>
          <a:spcPct val="20000"/>
        </a:spcBef>
        <a:spcAft>
          <a:spcPct val="0"/>
        </a:spcAft>
        <a:defRPr sz="2000">
          <a:solidFill>
            <a:srgbClr val="1E2B64"/>
          </a:solidFill>
          <a:latin typeface="+mn-lt"/>
        </a:defRPr>
      </a:lvl2pPr>
      <a:lvl3pPr marL="1143000" indent="-228600" algn="l" rtl="0" fontAlgn="base">
        <a:spcBef>
          <a:spcPct val="20000"/>
        </a:spcBef>
        <a:spcAft>
          <a:spcPct val="0"/>
        </a:spcAft>
        <a:defRPr sz="2000">
          <a:solidFill>
            <a:srgbClr val="151F47"/>
          </a:solidFill>
          <a:latin typeface="+mn-lt"/>
        </a:defRPr>
      </a:lvl3pPr>
      <a:lvl4pPr marL="1600200" indent="-228600" algn="l" rtl="0" fontAlgn="base">
        <a:spcBef>
          <a:spcPct val="20000"/>
        </a:spcBef>
        <a:spcAft>
          <a:spcPct val="0"/>
        </a:spcAft>
        <a:defRPr sz="2000">
          <a:solidFill>
            <a:srgbClr val="151F47"/>
          </a:solidFill>
          <a:latin typeface="+mn-lt"/>
        </a:defRPr>
      </a:lvl4pPr>
      <a:lvl5pPr marL="2057400" indent="-228600" algn="l" rtl="0" fontAlgn="base">
        <a:spcBef>
          <a:spcPct val="20000"/>
        </a:spcBef>
        <a:spcAft>
          <a:spcPct val="0"/>
        </a:spcAft>
        <a:defRPr sz="2000">
          <a:solidFill>
            <a:srgbClr val="151F47"/>
          </a:solidFill>
          <a:latin typeface="+mn-lt"/>
        </a:defRPr>
      </a:lvl5pPr>
      <a:lvl6pPr marL="2514600" indent="-228600" algn="l" rtl="0" fontAlgn="base">
        <a:spcBef>
          <a:spcPct val="20000"/>
        </a:spcBef>
        <a:spcAft>
          <a:spcPct val="0"/>
        </a:spcAft>
        <a:defRPr sz="2000">
          <a:solidFill>
            <a:srgbClr val="151F47"/>
          </a:solidFill>
          <a:latin typeface="+mn-lt"/>
        </a:defRPr>
      </a:lvl6pPr>
      <a:lvl7pPr marL="2971800" indent="-228600" algn="l" rtl="0" fontAlgn="base">
        <a:spcBef>
          <a:spcPct val="20000"/>
        </a:spcBef>
        <a:spcAft>
          <a:spcPct val="0"/>
        </a:spcAft>
        <a:defRPr sz="2000">
          <a:solidFill>
            <a:srgbClr val="151F47"/>
          </a:solidFill>
          <a:latin typeface="+mn-lt"/>
        </a:defRPr>
      </a:lvl7pPr>
      <a:lvl8pPr marL="3429000" indent="-228600" algn="l" rtl="0" fontAlgn="base">
        <a:spcBef>
          <a:spcPct val="20000"/>
        </a:spcBef>
        <a:spcAft>
          <a:spcPct val="0"/>
        </a:spcAft>
        <a:defRPr sz="2000">
          <a:solidFill>
            <a:srgbClr val="151F47"/>
          </a:solidFill>
          <a:latin typeface="+mn-lt"/>
        </a:defRPr>
      </a:lvl8pPr>
      <a:lvl9pPr marL="3886200" indent="-228600" algn="l" rtl="0" fontAlgn="base">
        <a:spcBef>
          <a:spcPct val="20000"/>
        </a:spcBef>
        <a:spcAft>
          <a:spcPct val="0"/>
        </a:spcAft>
        <a:defRPr sz="2000">
          <a:solidFill>
            <a:srgbClr val="151F47"/>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4/24/2013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6921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7"/>
          <p:cNvSpPr>
            <a:spLocks noChangeArrowheads="1"/>
          </p:cNvSpPr>
          <p:nvPr/>
        </p:nvSpPr>
        <p:spPr bwMode="auto">
          <a:xfrm>
            <a:off x="0" y="-12700"/>
            <a:ext cx="9144000" cy="3284538"/>
          </a:xfrm>
          <a:prstGeom prst="rect">
            <a:avLst/>
          </a:prstGeom>
          <a:gradFill rotWithShape="1">
            <a:gsLst>
              <a:gs pos="0">
                <a:srgbClr val="37A1D5"/>
              </a:gs>
              <a:gs pos="100000">
                <a:srgbClr val="0266A5"/>
              </a:gs>
            </a:gsLst>
            <a:lin ang="5400000" scaled="1"/>
          </a:gradFill>
          <a:ln w="9525">
            <a:noFill/>
            <a:miter lim="800000"/>
            <a:headEnd/>
            <a:tailEnd/>
          </a:ln>
          <a:effectLst/>
        </p:spPr>
        <p:txBody>
          <a:bodyPr wrap="none" anchor="ctr"/>
          <a:lstStyle/>
          <a:p>
            <a:pPr algn="ctr"/>
            <a:endParaRPr lang="en-GB"/>
          </a:p>
        </p:txBody>
      </p:sp>
      <p:sp>
        <p:nvSpPr>
          <p:cNvPr id="16" name="Oval 8"/>
          <p:cNvSpPr>
            <a:spLocks noChangeArrowheads="1"/>
          </p:cNvSpPr>
          <p:nvPr/>
        </p:nvSpPr>
        <p:spPr bwMode="auto">
          <a:xfrm rot="321467">
            <a:off x="-2060575" y="1247775"/>
            <a:ext cx="14028738" cy="4776788"/>
          </a:xfrm>
          <a:prstGeom prst="ellipse">
            <a:avLst/>
          </a:prstGeom>
          <a:solidFill>
            <a:schemeClr val="bg1"/>
          </a:solidFill>
          <a:ln w="9525">
            <a:noFill/>
            <a:round/>
            <a:headEnd/>
            <a:tailEnd/>
          </a:ln>
          <a:effectLst/>
        </p:spPr>
        <p:txBody>
          <a:bodyPr wrap="none" anchor="ctr"/>
          <a:lstStyle/>
          <a:p>
            <a:pPr algn="ctr"/>
            <a:endParaRPr lang="en-GB"/>
          </a:p>
        </p:txBody>
      </p:sp>
      <p:sp>
        <p:nvSpPr>
          <p:cNvPr id="22" name="Rectangle 9"/>
          <p:cNvSpPr>
            <a:spLocks noChangeArrowheads="1"/>
          </p:cNvSpPr>
          <p:nvPr/>
        </p:nvSpPr>
        <p:spPr bwMode="auto">
          <a:xfrm>
            <a:off x="-2700338" y="-1552575"/>
            <a:ext cx="2700338" cy="10801350"/>
          </a:xfrm>
          <a:prstGeom prst="rect">
            <a:avLst/>
          </a:prstGeom>
          <a:solidFill>
            <a:srgbClr val="C0C0C0"/>
          </a:solidFill>
          <a:ln w="9525">
            <a:noFill/>
            <a:miter lim="800000"/>
            <a:headEnd/>
            <a:tailEnd/>
          </a:ln>
          <a:effectLst/>
        </p:spPr>
        <p:txBody>
          <a:bodyPr wrap="none" anchor="ctr"/>
          <a:lstStyle/>
          <a:p>
            <a:endParaRPr lang="en-GB"/>
          </a:p>
        </p:txBody>
      </p:sp>
      <p:sp>
        <p:nvSpPr>
          <p:cNvPr id="23" name="Rectangle 10"/>
          <p:cNvSpPr>
            <a:spLocks noChangeArrowheads="1"/>
          </p:cNvSpPr>
          <p:nvPr/>
        </p:nvSpPr>
        <p:spPr bwMode="auto">
          <a:xfrm>
            <a:off x="9144000" y="-1408113"/>
            <a:ext cx="2700338" cy="10801351"/>
          </a:xfrm>
          <a:prstGeom prst="rect">
            <a:avLst/>
          </a:prstGeom>
          <a:solidFill>
            <a:srgbClr val="C0C0C0"/>
          </a:solidFill>
          <a:ln w="9525">
            <a:noFill/>
            <a:miter lim="800000"/>
            <a:headEnd/>
            <a:tailEnd/>
          </a:ln>
          <a:effectLst/>
        </p:spPr>
        <p:txBody>
          <a:bodyPr wrap="none" anchor="ctr"/>
          <a:lstStyle/>
          <a:p>
            <a:endParaRPr lang="en-GB" dirty="0"/>
          </a:p>
        </p:txBody>
      </p:sp>
      <p:sp>
        <p:nvSpPr>
          <p:cNvPr id="24" name="Rectangle 11"/>
          <p:cNvSpPr>
            <a:spLocks noChangeArrowheads="1"/>
          </p:cNvSpPr>
          <p:nvPr/>
        </p:nvSpPr>
        <p:spPr bwMode="auto">
          <a:xfrm>
            <a:off x="-2628900" y="-1552575"/>
            <a:ext cx="14401800" cy="1539875"/>
          </a:xfrm>
          <a:prstGeom prst="rect">
            <a:avLst/>
          </a:prstGeom>
          <a:solidFill>
            <a:srgbClr val="C0C0C0"/>
          </a:solidFill>
          <a:ln w="9525">
            <a:noFill/>
            <a:miter lim="800000"/>
            <a:headEnd/>
            <a:tailEnd/>
          </a:ln>
          <a:effectLst/>
        </p:spPr>
        <p:txBody>
          <a:bodyPr wrap="none" anchor="ctr"/>
          <a:lstStyle/>
          <a:p>
            <a:endParaRPr lang="en-GB"/>
          </a:p>
        </p:txBody>
      </p:sp>
      <p:sp>
        <p:nvSpPr>
          <p:cNvPr id="25" name="Rectangle 12"/>
          <p:cNvSpPr>
            <a:spLocks noChangeArrowheads="1"/>
          </p:cNvSpPr>
          <p:nvPr/>
        </p:nvSpPr>
        <p:spPr bwMode="auto">
          <a:xfrm>
            <a:off x="-2700338" y="6859588"/>
            <a:ext cx="14401801" cy="2547937"/>
          </a:xfrm>
          <a:prstGeom prst="rect">
            <a:avLst/>
          </a:prstGeom>
          <a:solidFill>
            <a:srgbClr val="C0C0C0"/>
          </a:solidFill>
          <a:ln w="9525">
            <a:noFill/>
            <a:miter lim="800000"/>
            <a:headEnd/>
            <a:tailEnd/>
          </a:ln>
          <a:effec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5.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hyperlink" Target="http://sbol.ncl.ac.uk:8081/system/subtilinsender" TargetMode="External"/><Relationship Id="rId2" Type="http://schemas.openxmlformats.org/officeDocument/2006/relationships/notesSlide" Target="../notesSlides/notesSlide17.xml"/><Relationship Id="rId1" Type="http://schemas.openxmlformats.org/officeDocument/2006/relationships/slideLayout" Target="../slideLayouts/slideLayout35.xml"/><Relationship Id="rId6" Type="http://schemas.openxmlformats.org/officeDocument/2006/relationships/hyperlink" Target="http://sbol.ncl.ac.uk:8081/geneticcontext/genomicLocus/amyE" TargetMode="External"/><Relationship Id="rId5" Type="http://schemas.openxmlformats.org/officeDocument/2006/relationships/hyperlink" Target="http://bacillobricks.co.uk/device/subtilinsender" TargetMode="External"/><Relationship Id="rId4" Type="http://schemas.openxmlformats.org/officeDocument/2006/relationships/hyperlink" Target="http://sbol.ncl.ac.uk:8081/model/subtilinsystem/sender/bngl_mode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bol.ncl.ac.uk:8081/model/subtilinsystem/receiver/cellml_model" TargetMode="External"/><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hyperlink" Target="http://sbol.ncl.ac.uk:8081/assets/models/subtilinsystem/receiver/subtilinreceiver_cellml10.cell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43" name="Rectangle 7"/>
          <p:cNvSpPr>
            <a:spLocks noGrp="1" noChangeArrowheads="1"/>
          </p:cNvSpPr>
          <p:nvPr>
            <p:ph type="body" idx="1"/>
          </p:nvPr>
        </p:nvSpPr>
        <p:spPr/>
        <p:txBody>
          <a:bodyPr/>
          <a:lstStyle/>
          <a:p>
            <a:endParaRPr lang="en-GB" dirty="0" smtClean="0"/>
          </a:p>
          <a:p>
            <a:r>
              <a:rPr lang="en-GB" dirty="0" smtClean="0"/>
              <a:t>25 April 2013</a:t>
            </a:r>
          </a:p>
          <a:p>
            <a:r>
              <a:rPr lang="en-GB" smtClean="0"/>
              <a:t>9</a:t>
            </a:r>
            <a:r>
              <a:rPr lang="en-GB" baseline="30000" smtClean="0"/>
              <a:t>th</a:t>
            </a:r>
            <a:r>
              <a:rPr lang="en-GB" smtClean="0"/>
              <a:t> SBOL </a:t>
            </a:r>
            <a:r>
              <a:rPr lang="en-GB" dirty="0" smtClean="0"/>
              <a:t>Workshop, Newcastle  upon Tyne</a:t>
            </a:r>
          </a:p>
          <a:p>
            <a:r>
              <a:rPr lang="en-GB" dirty="0" smtClean="0"/>
              <a:t>Centre for Bacterial Cell Biology</a:t>
            </a:r>
          </a:p>
          <a:p>
            <a:endParaRPr lang="en-GB" dirty="0" smtClean="0"/>
          </a:p>
          <a:p>
            <a:r>
              <a:rPr lang="en-GB" dirty="0" err="1" smtClean="0"/>
              <a:t>Dr.</a:t>
            </a:r>
            <a:r>
              <a:rPr lang="en-GB" dirty="0" smtClean="0"/>
              <a:t> Goksel Misirli</a:t>
            </a:r>
            <a:endParaRPr lang="en-GB" dirty="0"/>
          </a:p>
        </p:txBody>
      </p:sp>
      <p:sp>
        <p:nvSpPr>
          <p:cNvPr id="654346" name="Rectangle 10"/>
          <p:cNvSpPr>
            <a:spLocks noGrp="1" noChangeArrowheads="1"/>
          </p:cNvSpPr>
          <p:nvPr>
            <p:ph type="title"/>
          </p:nvPr>
        </p:nvSpPr>
        <p:spPr>
          <a:xfrm>
            <a:off x="319088" y="2070736"/>
            <a:ext cx="7275512" cy="952500"/>
          </a:xfrm>
          <a:noFill/>
          <a:ln/>
        </p:spPr>
        <p:txBody>
          <a:bodyPr/>
          <a:lstStyle/>
          <a:p>
            <a:r>
              <a:rPr lang="en-GB" dirty="0" smtClean="0"/>
              <a:t>Representing Biological Systems for the Flowers Consortium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1267" y="2129366"/>
            <a:ext cx="5668433" cy="4423833"/>
          </a:xfrm>
        </p:spPr>
        <p:txBody>
          <a:bodyPr>
            <a:normAutofit fontScale="92500" lnSpcReduction="10000"/>
          </a:bodyPr>
          <a:lstStyle/>
          <a:p>
            <a:r>
              <a:rPr lang="en-GB" dirty="0" smtClean="0"/>
              <a:t>Discussed how to represent biological systems</a:t>
            </a:r>
          </a:p>
          <a:p>
            <a:pPr lvl="1"/>
            <a:r>
              <a:rPr lang="en-GB" dirty="0" smtClean="0"/>
              <a:t>Over two days</a:t>
            </a:r>
          </a:p>
          <a:p>
            <a:pPr lvl="1"/>
            <a:r>
              <a:rPr lang="en-GB" dirty="0" smtClean="0"/>
              <a:t>Driven by real use cases</a:t>
            </a:r>
          </a:p>
          <a:p>
            <a:r>
              <a:rPr lang="en-GB" dirty="0" smtClean="0"/>
              <a:t>Participants</a:t>
            </a:r>
          </a:p>
          <a:p>
            <a:pPr lvl="1"/>
            <a:r>
              <a:rPr lang="en-GB" dirty="0" smtClean="0"/>
              <a:t>Wipat and Hallinan group, Newcastle University, UK</a:t>
            </a:r>
          </a:p>
          <a:p>
            <a:pPr lvl="1"/>
            <a:r>
              <a:rPr lang="en-GB" dirty="0" err="1" smtClean="0"/>
              <a:t>Stalidzans</a:t>
            </a:r>
            <a:r>
              <a:rPr lang="en-GB" dirty="0" smtClean="0"/>
              <a:t> group, </a:t>
            </a:r>
            <a:r>
              <a:rPr lang="en-GB" dirty="0" err="1" smtClean="0"/>
              <a:t>Jelgava</a:t>
            </a:r>
            <a:r>
              <a:rPr lang="en-GB" dirty="0" smtClean="0"/>
              <a:t>, Latvia</a:t>
            </a:r>
          </a:p>
          <a:p>
            <a:pPr lvl="1"/>
            <a:r>
              <a:rPr lang="en-GB" dirty="0" smtClean="0"/>
              <a:t>Amos group, Manchester Metropolitan University, UK</a:t>
            </a:r>
          </a:p>
          <a:p>
            <a:r>
              <a:rPr lang="en-GB" dirty="0" smtClean="0"/>
              <a:t>The outcome was a proposed data model, based on SBOL where possible, for representing a synthetic biological </a:t>
            </a:r>
            <a:r>
              <a:rPr lang="en-GB" i="1" dirty="0" smtClean="0"/>
              <a:t>system</a:t>
            </a:r>
          </a:p>
          <a:p>
            <a:endParaRPr lang="en-GB" dirty="0"/>
          </a:p>
        </p:txBody>
      </p:sp>
      <p:sp>
        <p:nvSpPr>
          <p:cNvPr id="3" name="Title 2"/>
          <p:cNvSpPr>
            <a:spLocks noGrp="1"/>
          </p:cNvSpPr>
          <p:nvPr>
            <p:ph type="title"/>
          </p:nvPr>
        </p:nvSpPr>
        <p:spPr>
          <a:xfrm>
            <a:off x="457200" y="-42682"/>
            <a:ext cx="8229600" cy="1252728"/>
          </a:xfrm>
        </p:spPr>
        <p:txBody>
          <a:bodyPr>
            <a:normAutofit fontScale="90000"/>
          </a:bodyPr>
          <a:lstStyle/>
          <a:p>
            <a:r>
              <a:rPr lang="en-GB" dirty="0" smtClean="0"/>
              <a:t>Discussions to represent biological systems</a:t>
            </a:r>
            <a:endParaRPr lang="en-GB" dirty="0"/>
          </a:p>
        </p:txBody>
      </p:sp>
      <p:pic>
        <p:nvPicPr>
          <p:cNvPr id="4098" name="Picture 2" descr="C:\Users\Goksel\Downloads\fc406e2eec5687ec21dd26ae930aa257.png"/>
          <p:cNvPicPr>
            <a:picLocks noChangeAspect="1" noChangeArrowheads="1"/>
          </p:cNvPicPr>
          <p:nvPr/>
        </p:nvPicPr>
        <p:blipFill>
          <a:blip r:embed="rId3" cstate="print"/>
          <a:srcRect/>
          <a:stretch>
            <a:fillRect/>
          </a:stretch>
        </p:blipFill>
        <p:spPr bwMode="auto">
          <a:xfrm>
            <a:off x="6134100" y="1854200"/>
            <a:ext cx="1333500" cy="1333500"/>
          </a:xfrm>
          <a:prstGeom prst="rect">
            <a:avLst/>
          </a:prstGeom>
          <a:noFill/>
        </p:spPr>
      </p:pic>
      <p:pic>
        <p:nvPicPr>
          <p:cNvPr id="4099" name="Picture 3" descr="C:\Users\Goksel\Downloads\download.jpg"/>
          <p:cNvPicPr>
            <a:picLocks noChangeAspect="1" noChangeArrowheads="1"/>
          </p:cNvPicPr>
          <p:nvPr/>
        </p:nvPicPr>
        <p:blipFill>
          <a:blip r:embed="rId4" cstate="print"/>
          <a:srcRect/>
          <a:stretch>
            <a:fillRect/>
          </a:stretch>
        </p:blipFill>
        <p:spPr bwMode="auto">
          <a:xfrm>
            <a:off x="7281863" y="2212976"/>
            <a:ext cx="1254157" cy="1183577"/>
          </a:xfrm>
          <a:prstGeom prst="rect">
            <a:avLst/>
          </a:prstGeom>
          <a:noFill/>
        </p:spPr>
      </p:pic>
      <p:pic>
        <p:nvPicPr>
          <p:cNvPr id="4100" name="Picture 4" descr="C:\Users\Goksel\Downloads\Sep 14, 2011 2-31-43 PM.jpg"/>
          <p:cNvPicPr>
            <a:picLocks noChangeAspect="1" noChangeArrowheads="1"/>
          </p:cNvPicPr>
          <p:nvPr/>
        </p:nvPicPr>
        <p:blipFill>
          <a:blip r:embed="rId5" cstate="print"/>
          <a:srcRect/>
          <a:stretch>
            <a:fillRect/>
          </a:stretch>
        </p:blipFill>
        <p:spPr bwMode="auto">
          <a:xfrm>
            <a:off x="5983288" y="3138488"/>
            <a:ext cx="1065848" cy="1065848"/>
          </a:xfrm>
          <a:prstGeom prst="rect">
            <a:avLst/>
          </a:prstGeom>
          <a:noFill/>
        </p:spPr>
      </p:pic>
      <p:pic>
        <p:nvPicPr>
          <p:cNvPr id="4104" name="Picture 8" descr="http://www.ncl.ac.uk/code/myimpact/picture.php?wk=comp&amp;pk=paolo.zuliani"/>
          <p:cNvPicPr>
            <a:picLocks noChangeAspect="1" noChangeArrowheads="1"/>
          </p:cNvPicPr>
          <p:nvPr/>
        </p:nvPicPr>
        <p:blipFill>
          <a:blip r:embed="rId6" cstate="print"/>
          <a:srcRect/>
          <a:stretch>
            <a:fillRect/>
          </a:stretch>
        </p:blipFill>
        <p:spPr bwMode="auto">
          <a:xfrm>
            <a:off x="8258175" y="3305175"/>
            <a:ext cx="835819" cy="1114425"/>
          </a:xfrm>
          <a:prstGeom prst="rect">
            <a:avLst/>
          </a:prstGeom>
          <a:noFill/>
        </p:spPr>
      </p:pic>
      <p:pic>
        <p:nvPicPr>
          <p:cNvPr id="9" name="Picture 1" descr="C:\Users\Goksel\Downloads\download (1).jpg"/>
          <p:cNvPicPr>
            <a:picLocks noChangeAspect="1" noChangeArrowheads="1"/>
          </p:cNvPicPr>
          <p:nvPr/>
        </p:nvPicPr>
        <p:blipFill>
          <a:blip r:embed="rId7" cstate="print"/>
          <a:srcRect/>
          <a:stretch>
            <a:fillRect/>
          </a:stretch>
        </p:blipFill>
        <p:spPr bwMode="auto">
          <a:xfrm>
            <a:off x="6273800" y="4762500"/>
            <a:ext cx="914400" cy="1371600"/>
          </a:xfrm>
          <a:prstGeom prst="rect">
            <a:avLst/>
          </a:prstGeom>
          <a:noFill/>
        </p:spPr>
      </p:pic>
      <p:pic>
        <p:nvPicPr>
          <p:cNvPr id="4106" name="Picture 10" descr="Egils Stalidzans profile photo"/>
          <p:cNvPicPr>
            <a:picLocks noChangeAspect="1" noChangeArrowheads="1"/>
          </p:cNvPicPr>
          <p:nvPr/>
        </p:nvPicPr>
        <p:blipFill>
          <a:blip r:embed="rId8" cstate="print"/>
          <a:srcRect/>
          <a:stretch>
            <a:fillRect/>
          </a:stretch>
        </p:blipFill>
        <p:spPr bwMode="auto">
          <a:xfrm>
            <a:off x="7089775" y="4483100"/>
            <a:ext cx="904875" cy="1190625"/>
          </a:xfrm>
          <a:prstGeom prst="rect">
            <a:avLst/>
          </a:prstGeom>
          <a:noFill/>
        </p:spPr>
      </p:pic>
      <p:pic>
        <p:nvPicPr>
          <p:cNvPr id="4102" name="Picture 6" descr="http://0.gravatar.com/avatar/0f623970ace948ee91f5fd356bf833b4?s=200&amp;d=http%3A%2F%2F0.gravatar.com%2Favatar%2Fad516503a11cd5ca435acc9bb6523536%3Fs%3D200&amp;r=G"/>
          <p:cNvPicPr>
            <a:picLocks noChangeAspect="1" noChangeArrowheads="1"/>
          </p:cNvPicPr>
          <p:nvPr/>
        </p:nvPicPr>
        <p:blipFill>
          <a:blip r:embed="rId9" cstate="print"/>
          <a:srcRect/>
          <a:stretch>
            <a:fillRect/>
          </a:stretch>
        </p:blipFill>
        <p:spPr bwMode="auto">
          <a:xfrm>
            <a:off x="7051675" y="3467100"/>
            <a:ext cx="1143000" cy="1143000"/>
          </a:xfrm>
          <a:prstGeom prst="rect">
            <a:avLst/>
          </a:prstGeom>
          <a:noFill/>
        </p:spPr>
      </p:pic>
      <p:pic>
        <p:nvPicPr>
          <p:cNvPr id="4108" name="Picture 12" descr="http://www2.mmu.ac.uk/media/mmuacuk/content/documents/research/Martyn-Amos.jpg"/>
          <p:cNvPicPr>
            <a:picLocks noChangeAspect="1" noChangeArrowheads="1"/>
          </p:cNvPicPr>
          <p:nvPr/>
        </p:nvPicPr>
        <p:blipFill>
          <a:blip r:embed="rId10" cstate="print"/>
          <a:srcRect/>
          <a:stretch>
            <a:fillRect/>
          </a:stretch>
        </p:blipFill>
        <p:spPr bwMode="auto">
          <a:xfrm>
            <a:off x="8054975" y="4506912"/>
            <a:ext cx="904875" cy="1143001"/>
          </a:xfrm>
          <a:prstGeom prst="rect">
            <a:avLst/>
          </a:prstGeom>
          <a:noFill/>
        </p:spPr>
      </p:pic>
      <p:pic>
        <p:nvPicPr>
          <p:cNvPr id="4110" name="Picture 14" descr="http://www.cobra-project.eu/images/angel.jpg"/>
          <p:cNvPicPr>
            <a:picLocks noChangeAspect="1" noChangeArrowheads="1"/>
          </p:cNvPicPr>
          <p:nvPr/>
        </p:nvPicPr>
        <p:blipFill>
          <a:blip r:embed="rId11" cstate="print"/>
          <a:srcRect/>
          <a:stretch>
            <a:fillRect/>
          </a:stretch>
        </p:blipFill>
        <p:spPr bwMode="auto">
          <a:xfrm>
            <a:off x="7699376" y="5625338"/>
            <a:ext cx="1026795" cy="1125474"/>
          </a:xfrm>
          <a:prstGeom prst="rect">
            <a:avLst/>
          </a:prstGeom>
          <a:noFill/>
        </p:spPr>
      </p:pic>
    </p:spTree>
    <p:extLst>
      <p:ext uri="{BB962C8B-B14F-4D97-AF65-F5344CB8AC3E}">
        <p14:creationId xmlns="" xmlns:p14="http://schemas.microsoft.com/office/powerpoint/2010/main" val="1890382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Overview of the data model</a:t>
            </a:r>
            <a:endParaRPr lang="en-GB" dirty="0"/>
          </a:p>
        </p:txBody>
      </p:sp>
      <p:sp>
        <p:nvSpPr>
          <p:cNvPr id="5" name="Rectangle 4"/>
          <p:cNvSpPr/>
          <p:nvPr/>
        </p:nvSpPr>
        <p:spPr>
          <a:xfrm>
            <a:off x="3252787" y="3286125"/>
            <a:ext cx="1714500" cy="81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System</a:t>
            </a:r>
            <a:endParaRPr lang="en-GB" dirty="0"/>
          </a:p>
        </p:txBody>
      </p:sp>
      <p:sp>
        <p:nvSpPr>
          <p:cNvPr id="6" name="Rectangle 5"/>
          <p:cNvSpPr/>
          <p:nvPr/>
        </p:nvSpPr>
        <p:spPr>
          <a:xfrm>
            <a:off x="5581649" y="4876813"/>
            <a:ext cx="1795895" cy="81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Genetic Incorporation(s)</a:t>
            </a:r>
            <a:endParaRPr lang="en-GB" dirty="0"/>
          </a:p>
        </p:txBody>
      </p:sp>
      <p:cxnSp>
        <p:nvCxnSpPr>
          <p:cNvPr id="10" name="Shape 9"/>
          <p:cNvCxnSpPr>
            <a:stCxn id="5" idx="2"/>
            <a:endCxn id="6" idx="0"/>
          </p:cNvCxnSpPr>
          <p:nvPr/>
        </p:nvCxnSpPr>
        <p:spPr>
          <a:xfrm rot="16200000" flipH="1">
            <a:off x="4909048" y="3306264"/>
            <a:ext cx="771538" cy="2369560"/>
          </a:xfrm>
          <a:prstGeom prst="bentConnector3">
            <a:avLst>
              <a:gd name="adj1" fmla="val 50000"/>
            </a:avLst>
          </a:prstGeom>
          <a:ln>
            <a:solidFill>
              <a:schemeClr val="tx2">
                <a:lumMod val="40000"/>
                <a:lumOff val="60000"/>
              </a:schemeClr>
            </a:solidFill>
            <a:tailEnd type="arrow"/>
          </a:ln>
        </p:spPr>
        <p:style>
          <a:lnRef idx="2">
            <a:schemeClr val="accent2"/>
          </a:lnRef>
          <a:fillRef idx="0">
            <a:schemeClr val="accent2"/>
          </a:fillRef>
          <a:effectRef idx="1">
            <a:schemeClr val="accent2"/>
          </a:effectRef>
          <a:fontRef idx="minor">
            <a:schemeClr val="tx1"/>
          </a:fontRef>
        </p:style>
      </p:cxnSp>
      <p:cxnSp>
        <p:nvCxnSpPr>
          <p:cNvPr id="12" name="Elbow Connector 11"/>
          <p:cNvCxnSpPr>
            <a:stCxn id="5" idx="0"/>
            <a:endCxn id="5" idx="1"/>
          </p:cNvCxnSpPr>
          <p:nvPr/>
        </p:nvCxnSpPr>
        <p:spPr>
          <a:xfrm rot="16200000" flipH="1" flipV="1">
            <a:off x="3476624" y="3062287"/>
            <a:ext cx="409575" cy="857250"/>
          </a:xfrm>
          <a:prstGeom prst="bentConnector4">
            <a:avLst>
              <a:gd name="adj1" fmla="val -55814"/>
              <a:gd name="adj2" fmla="val 173940"/>
            </a:avLst>
          </a:prstGeom>
          <a:ln>
            <a:solidFill>
              <a:schemeClr val="tx2">
                <a:lumMod val="40000"/>
                <a:lumOff val="60000"/>
              </a:schemeClr>
            </a:solidFill>
            <a:prstDash val="dash"/>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561975" y="4876813"/>
            <a:ext cx="1714500" cy="81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Environment</a:t>
            </a:r>
            <a:endParaRPr lang="en-GB" dirty="0"/>
          </a:p>
        </p:txBody>
      </p:sp>
      <p:cxnSp>
        <p:nvCxnSpPr>
          <p:cNvPr id="17" name="Shape 16"/>
          <p:cNvCxnSpPr>
            <a:stCxn id="5" idx="2"/>
            <a:endCxn id="16" idx="0"/>
          </p:cNvCxnSpPr>
          <p:nvPr/>
        </p:nvCxnSpPr>
        <p:spPr>
          <a:xfrm rot="5400000">
            <a:off x="2378862" y="3145638"/>
            <a:ext cx="771538" cy="2690812"/>
          </a:xfrm>
          <a:prstGeom prst="bentConnector3">
            <a:avLst>
              <a:gd name="adj1" fmla="val 50000"/>
            </a:avLst>
          </a:prstGeom>
          <a:ln>
            <a:solidFill>
              <a:schemeClr val="tx2">
                <a:lumMod val="40000"/>
                <a:lumOff val="60000"/>
              </a:schemeClr>
            </a:solidFill>
            <a:tailEnd type="arrow"/>
          </a:ln>
        </p:spPr>
        <p:style>
          <a:lnRef idx="2">
            <a:schemeClr val="accent2"/>
          </a:lnRef>
          <a:fillRef idx="0">
            <a:schemeClr val="accent2"/>
          </a:fillRef>
          <a:effectRef idx="1">
            <a:schemeClr val="accent2"/>
          </a:effectRef>
          <a:fontRef idx="minor">
            <a:schemeClr val="tx1"/>
          </a:fontRef>
        </p:style>
      </p:cxnSp>
      <p:sp>
        <p:nvSpPr>
          <p:cNvPr id="22" name="Rectangle 21"/>
          <p:cNvSpPr/>
          <p:nvPr/>
        </p:nvSpPr>
        <p:spPr>
          <a:xfrm>
            <a:off x="3252787" y="4876813"/>
            <a:ext cx="1714500" cy="8191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Model(s)</a:t>
            </a:r>
            <a:endParaRPr lang="en-GB" dirty="0"/>
          </a:p>
        </p:txBody>
      </p:sp>
      <p:cxnSp>
        <p:nvCxnSpPr>
          <p:cNvPr id="30" name="Straight Arrow Connector 29"/>
          <p:cNvCxnSpPr>
            <a:stCxn id="5" idx="2"/>
            <a:endCxn id="22" idx="0"/>
          </p:cNvCxnSpPr>
          <p:nvPr/>
        </p:nvCxnSpPr>
        <p:spPr>
          <a:xfrm>
            <a:off x="4110037" y="4105275"/>
            <a:ext cx="0" cy="771538"/>
          </a:xfrm>
          <a:prstGeom prst="straightConnector1">
            <a:avLst/>
          </a:prstGeom>
          <a:ln>
            <a:solidFill>
              <a:schemeClr val="tx2">
                <a:lumMod val="40000"/>
                <a:lumOff val="60000"/>
              </a:schemeClr>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 xmlns:p14="http://schemas.microsoft.com/office/powerpoint/2010/main" val="1408342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lh3.googleusercontent.com/qMMMg-wi_eKIVKXdweet91RtRxju_WMTRgqigYdW8Cu0zLTGZYZKrRmUPy7a80jdt8BmV8UApkKKwZfjLu6j3K-p_QuFyrqDHQSughdSCl7qh6wyJwjJvQkMSQ"/>
          <p:cNvPicPr>
            <a:picLocks noChangeAspect="1" noChangeArrowheads="1"/>
          </p:cNvPicPr>
          <p:nvPr/>
        </p:nvPicPr>
        <p:blipFill>
          <a:blip r:embed="rId3" cstate="print"/>
          <a:srcRect/>
          <a:stretch>
            <a:fillRect/>
          </a:stretch>
        </p:blipFill>
        <p:spPr bwMode="auto">
          <a:xfrm>
            <a:off x="1016001" y="1527229"/>
            <a:ext cx="5937249" cy="5245046"/>
          </a:xfrm>
          <a:prstGeom prst="rect">
            <a:avLst/>
          </a:prstGeom>
          <a:noFill/>
        </p:spPr>
      </p:pic>
      <p:sp>
        <p:nvSpPr>
          <p:cNvPr id="3" name="Title 2"/>
          <p:cNvSpPr>
            <a:spLocks noGrp="1"/>
          </p:cNvSpPr>
          <p:nvPr>
            <p:ph type="title"/>
          </p:nvPr>
        </p:nvSpPr>
        <p:spPr/>
        <p:txBody>
          <a:bodyPr/>
          <a:lstStyle/>
          <a:p>
            <a:r>
              <a:rPr lang="en-GB" dirty="0" smtClean="0"/>
              <a:t>The data model</a:t>
            </a:r>
            <a:endParaRPr lang="en-GB" dirty="0"/>
          </a:p>
        </p:txBody>
      </p:sp>
    </p:spTree>
    <p:extLst>
      <p:ext uri="{BB962C8B-B14F-4D97-AF65-F5344CB8AC3E}">
        <p14:creationId xmlns="" xmlns:p14="http://schemas.microsoft.com/office/powerpoint/2010/main" val="1408342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8116"/>
            <a:ext cx="8229600" cy="1252728"/>
          </a:xfrm>
        </p:spPr>
        <p:txBody>
          <a:bodyPr>
            <a:normAutofit fontScale="90000"/>
          </a:bodyPr>
          <a:lstStyle/>
          <a:p>
            <a:r>
              <a:rPr lang="en-GB" dirty="0" smtClean="0"/>
              <a:t>A use case: </a:t>
            </a:r>
            <a:r>
              <a:rPr lang="en-GB" dirty="0" err="1" smtClean="0"/>
              <a:t>Subtilin</a:t>
            </a:r>
            <a:r>
              <a:rPr lang="en-GB" dirty="0" smtClean="0"/>
              <a:t> sender/receiver system</a:t>
            </a:r>
            <a:endParaRPr lang="en-GB" dirty="0"/>
          </a:p>
        </p:txBody>
      </p:sp>
      <p:pic>
        <p:nvPicPr>
          <p:cNvPr id="7170" name="Picture 2" descr="https://lh5.googleusercontent.com/7IX_Z182A5Aw7S5qRGyjaL1JyYegQHWIU1pIINXSsHFJWt6N72jzZvzMrsjpUPti4Nu_CSeHNhdPNlPkqcnEFlQ-_5PXP8DokBsMACtxUJsyYPnyXH0GOQCQ0w"/>
          <p:cNvPicPr>
            <a:picLocks noChangeAspect="1" noChangeArrowheads="1"/>
          </p:cNvPicPr>
          <p:nvPr/>
        </p:nvPicPr>
        <p:blipFill>
          <a:blip r:embed="rId3" cstate="print"/>
          <a:srcRect/>
          <a:stretch>
            <a:fillRect/>
          </a:stretch>
        </p:blipFill>
        <p:spPr bwMode="auto">
          <a:xfrm>
            <a:off x="1881101" y="2949277"/>
            <a:ext cx="5276850" cy="2219326"/>
          </a:xfrm>
          <a:prstGeom prst="rect">
            <a:avLst/>
          </a:prstGeom>
          <a:noFill/>
        </p:spPr>
      </p:pic>
      <p:sp>
        <p:nvSpPr>
          <p:cNvPr id="2" name="TextBox 1"/>
          <p:cNvSpPr txBox="1"/>
          <p:nvPr/>
        </p:nvSpPr>
        <p:spPr>
          <a:xfrm>
            <a:off x="1881101" y="6076060"/>
            <a:ext cx="5198859" cy="369332"/>
          </a:xfrm>
          <a:prstGeom prst="rect">
            <a:avLst/>
          </a:prstGeom>
          <a:noFill/>
        </p:spPr>
        <p:txBody>
          <a:bodyPr wrap="none" rtlCol="0">
            <a:spAutoFit/>
          </a:bodyPr>
          <a:lstStyle/>
          <a:p>
            <a:r>
              <a:rPr lang="en-GB" dirty="0" smtClean="0"/>
              <a:t>Modelled using a rule-based modelling formalism</a:t>
            </a:r>
            <a:endParaRPr lang="en-GB" dirty="0"/>
          </a:p>
        </p:txBody>
      </p:sp>
    </p:spTree>
    <p:extLst>
      <p:ext uri="{BB962C8B-B14F-4D97-AF65-F5344CB8AC3E}">
        <p14:creationId xmlns="" xmlns:p14="http://schemas.microsoft.com/office/powerpoint/2010/main" val="532358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ounded Rectangle 93"/>
          <p:cNvSpPr>
            <a:spLocks noChangeAspect="1"/>
          </p:cNvSpPr>
          <p:nvPr/>
        </p:nvSpPr>
        <p:spPr>
          <a:xfrm>
            <a:off x="2049893" y="3326250"/>
            <a:ext cx="4642338" cy="252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le 92"/>
          <p:cNvSpPr>
            <a:spLocks noChangeAspect="1"/>
          </p:cNvSpPr>
          <p:nvPr/>
        </p:nvSpPr>
        <p:spPr>
          <a:xfrm>
            <a:off x="2262369" y="3525670"/>
            <a:ext cx="4217387" cy="2160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p:cNvSpPr>
            <a:spLocks noGrp="1"/>
          </p:cNvSpPr>
          <p:nvPr>
            <p:ph type="title"/>
          </p:nvPr>
        </p:nvSpPr>
        <p:spPr/>
        <p:txBody>
          <a:bodyPr/>
          <a:lstStyle/>
          <a:p>
            <a:r>
              <a:rPr lang="en-GB" dirty="0" err="1" smtClean="0"/>
              <a:t>Subtilin</a:t>
            </a:r>
            <a:r>
              <a:rPr lang="en-GB" dirty="0" smtClean="0"/>
              <a:t> sender system</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3091766" y="4743501"/>
            <a:ext cx="352425" cy="238125"/>
          </a:xfrm>
          <a:prstGeom prst="rect">
            <a:avLst/>
          </a:prstGeom>
          <a:noFill/>
          <a:ln w="9525">
            <a:noFill/>
            <a:miter lim="800000"/>
            <a:headEnd/>
            <a:tailEnd/>
          </a:ln>
        </p:spPr>
      </p:pic>
      <p:pic>
        <p:nvPicPr>
          <p:cNvPr id="30" name="Picture 8"/>
          <p:cNvPicPr>
            <a:picLocks noChangeAspect="1" noChangeArrowheads="1"/>
          </p:cNvPicPr>
          <p:nvPr/>
        </p:nvPicPr>
        <p:blipFill>
          <a:blip r:embed="rId4" cstate="print"/>
          <a:srcRect/>
          <a:stretch>
            <a:fillRect/>
          </a:stretch>
        </p:blipFill>
        <p:spPr bwMode="auto">
          <a:xfrm>
            <a:off x="5891788" y="4743501"/>
            <a:ext cx="352425" cy="238125"/>
          </a:xfrm>
          <a:prstGeom prst="rect">
            <a:avLst/>
          </a:prstGeom>
          <a:noFill/>
          <a:ln w="9525">
            <a:noFill/>
            <a:miter lim="800000"/>
            <a:headEnd/>
            <a:tailEnd/>
          </a:ln>
        </p:spPr>
      </p:pic>
      <p:pic>
        <p:nvPicPr>
          <p:cNvPr id="31" name="Picture 9"/>
          <p:cNvPicPr>
            <a:picLocks noChangeAspect="1" noChangeArrowheads="1"/>
          </p:cNvPicPr>
          <p:nvPr/>
        </p:nvPicPr>
        <p:blipFill>
          <a:blip r:embed="rId5" cstate="print"/>
          <a:srcRect/>
          <a:stretch>
            <a:fillRect/>
          </a:stretch>
        </p:blipFill>
        <p:spPr bwMode="auto">
          <a:xfrm>
            <a:off x="3442603" y="4743501"/>
            <a:ext cx="352425" cy="238125"/>
          </a:xfrm>
          <a:prstGeom prst="rect">
            <a:avLst/>
          </a:prstGeom>
          <a:noFill/>
          <a:ln w="9525">
            <a:noFill/>
            <a:miter lim="800000"/>
            <a:headEnd/>
            <a:tailEnd/>
          </a:ln>
        </p:spPr>
      </p:pic>
      <p:pic>
        <p:nvPicPr>
          <p:cNvPr id="32" name="Picture 10"/>
          <p:cNvPicPr>
            <a:picLocks noChangeAspect="1" noChangeArrowheads="1"/>
          </p:cNvPicPr>
          <p:nvPr/>
        </p:nvPicPr>
        <p:blipFill>
          <a:blip r:embed="rId6" cstate="print"/>
          <a:srcRect/>
          <a:stretch>
            <a:fillRect/>
          </a:stretch>
        </p:blipFill>
        <p:spPr bwMode="auto">
          <a:xfrm>
            <a:off x="2744103" y="4743501"/>
            <a:ext cx="352425" cy="238125"/>
          </a:xfrm>
          <a:prstGeom prst="rect">
            <a:avLst/>
          </a:prstGeom>
          <a:noFill/>
          <a:ln w="9525">
            <a:noFill/>
            <a:miter lim="800000"/>
            <a:headEnd/>
            <a:tailEnd/>
          </a:ln>
        </p:spPr>
      </p:pic>
      <p:pic>
        <p:nvPicPr>
          <p:cNvPr id="33" name="Picture 13"/>
          <p:cNvPicPr>
            <a:picLocks noChangeAspect="1" noChangeArrowheads="1"/>
          </p:cNvPicPr>
          <p:nvPr/>
        </p:nvPicPr>
        <p:blipFill>
          <a:blip r:embed="rId7" cstate="print"/>
          <a:srcRect/>
          <a:stretch>
            <a:fillRect/>
          </a:stretch>
        </p:blipFill>
        <p:spPr bwMode="auto">
          <a:xfrm>
            <a:off x="3793441" y="4743501"/>
            <a:ext cx="352425" cy="238125"/>
          </a:xfrm>
          <a:prstGeom prst="rect">
            <a:avLst/>
          </a:prstGeom>
          <a:noFill/>
          <a:ln w="9525">
            <a:noFill/>
            <a:miter lim="800000"/>
            <a:headEnd/>
            <a:tailEnd/>
          </a:ln>
        </p:spPr>
      </p:pic>
      <p:pic>
        <p:nvPicPr>
          <p:cNvPr id="34" name="Picture 14"/>
          <p:cNvPicPr>
            <a:picLocks noChangeAspect="1" noChangeArrowheads="1"/>
          </p:cNvPicPr>
          <p:nvPr/>
        </p:nvPicPr>
        <p:blipFill>
          <a:blip r:embed="rId8" cstate="print"/>
          <a:srcRect/>
          <a:stretch>
            <a:fillRect/>
          </a:stretch>
        </p:blipFill>
        <p:spPr bwMode="auto">
          <a:xfrm>
            <a:off x="4145866" y="4743501"/>
            <a:ext cx="352425" cy="238125"/>
          </a:xfrm>
          <a:prstGeom prst="rect">
            <a:avLst/>
          </a:prstGeom>
          <a:noFill/>
          <a:ln w="9525">
            <a:noFill/>
            <a:miter lim="800000"/>
            <a:headEnd/>
            <a:tailEnd/>
          </a:ln>
        </p:spPr>
      </p:pic>
      <p:sp>
        <p:nvSpPr>
          <p:cNvPr id="40" name="Oval 39"/>
          <p:cNvSpPr/>
          <p:nvPr/>
        </p:nvSpPr>
        <p:spPr>
          <a:xfrm>
            <a:off x="3940254" y="3408908"/>
            <a:ext cx="936000" cy="304800"/>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SpaB</a:t>
            </a: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1" name="Oval 40"/>
          <p:cNvSpPr/>
          <p:nvPr/>
        </p:nvSpPr>
        <p:spPr>
          <a:xfrm>
            <a:off x="2841619" y="4028938"/>
            <a:ext cx="936000" cy="3048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Subtilin</a:t>
            </a: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3" name="Oval 42"/>
          <p:cNvSpPr/>
          <p:nvPr/>
        </p:nvSpPr>
        <p:spPr>
          <a:xfrm>
            <a:off x="3528510" y="3181984"/>
            <a:ext cx="936000" cy="304800"/>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SpaT</a:t>
            </a: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4" name="Oval 43"/>
          <p:cNvSpPr/>
          <p:nvPr/>
        </p:nvSpPr>
        <p:spPr>
          <a:xfrm>
            <a:off x="4341969" y="3144300"/>
            <a:ext cx="936000" cy="304800"/>
          </a:xfrm>
          <a:prstGeom prst="ellips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SpaC</a:t>
            </a: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cxnSp>
        <p:nvCxnSpPr>
          <p:cNvPr id="46" name="Shape 40"/>
          <p:cNvCxnSpPr>
            <a:stCxn id="41" idx="6"/>
          </p:cNvCxnSpPr>
          <p:nvPr/>
        </p:nvCxnSpPr>
        <p:spPr>
          <a:xfrm flipV="1">
            <a:off x="3777619" y="2692917"/>
            <a:ext cx="699690" cy="1488421"/>
          </a:xfrm>
          <a:prstGeom prst="curvedConnector2">
            <a:avLst/>
          </a:prstGeom>
          <a:noFill/>
          <a:ln w="22225" cap="flat" cmpd="sng" algn="ctr">
            <a:solidFill>
              <a:srgbClr val="4F81BD">
                <a:shade val="95000"/>
                <a:satMod val="105000"/>
              </a:srgbClr>
            </a:solidFill>
            <a:prstDash val="solid"/>
            <a:tailEnd type="stealth" w="lg" len="lg"/>
          </a:ln>
          <a:effectLst/>
        </p:spPr>
      </p:cxnSp>
      <p:cxnSp>
        <p:nvCxnSpPr>
          <p:cNvPr id="50" name="Shape 113"/>
          <p:cNvCxnSpPr>
            <a:stCxn id="31" idx="0"/>
            <a:endCxn id="41" idx="4"/>
          </p:cNvCxnSpPr>
          <p:nvPr/>
        </p:nvCxnSpPr>
        <p:spPr>
          <a:xfrm rot="16200000" flipV="1">
            <a:off x="3259337" y="4384021"/>
            <a:ext cx="409763" cy="309197"/>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cxnSp>
        <p:nvCxnSpPr>
          <p:cNvPr id="51" name="Shape 113"/>
          <p:cNvCxnSpPr>
            <a:stCxn id="68" idx="0"/>
            <a:endCxn id="40" idx="4"/>
          </p:cNvCxnSpPr>
          <p:nvPr/>
        </p:nvCxnSpPr>
        <p:spPr>
          <a:xfrm rot="16200000" flipV="1">
            <a:off x="4198165" y="3923797"/>
            <a:ext cx="1029092" cy="608914"/>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cxnSp>
        <p:nvCxnSpPr>
          <p:cNvPr id="52" name="Shape 113"/>
          <p:cNvCxnSpPr>
            <a:stCxn id="70" idx="0"/>
            <a:endCxn id="44" idx="5"/>
          </p:cNvCxnSpPr>
          <p:nvPr/>
        </p:nvCxnSpPr>
        <p:spPr>
          <a:xfrm rot="16200000" flipV="1">
            <a:off x="4761495" y="3783864"/>
            <a:ext cx="1338337" cy="579536"/>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sp>
        <p:nvSpPr>
          <p:cNvPr id="65" name="TextBox 64"/>
          <p:cNvSpPr txBox="1"/>
          <p:nvPr/>
        </p:nvSpPr>
        <p:spPr>
          <a:xfrm>
            <a:off x="3970214" y="5116291"/>
            <a:ext cx="928459" cy="369332"/>
          </a:xfrm>
          <a:prstGeom prst="rect">
            <a:avLst/>
          </a:prstGeom>
          <a:noFill/>
        </p:spPr>
        <p:txBody>
          <a:bodyPr wrap="none" rtlCol="0">
            <a:spAutoFit/>
          </a:bodyPr>
          <a:lstStyle/>
          <a:p>
            <a:r>
              <a:rPr lang="en-GB" dirty="0" smtClean="0"/>
              <a:t>Sender</a:t>
            </a:r>
            <a:endParaRPr lang="en-GB" dirty="0"/>
          </a:p>
        </p:txBody>
      </p:sp>
      <p:pic>
        <p:nvPicPr>
          <p:cNvPr id="67" name="Picture 7"/>
          <p:cNvPicPr>
            <a:picLocks noChangeAspect="1" noChangeArrowheads="1"/>
          </p:cNvPicPr>
          <p:nvPr/>
        </p:nvPicPr>
        <p:blipFill>
          <a:blip r:embed="rId3" cstate="print"/>
          <a:srcRect/>
          <a:stretch>
            <a:fillRect/>
          </a:stretch>
        </p:blipFill>
        <p:spPr bwMode="auto">
          <a:xfrm>
            <a:off x="4490118" y="4742800"/>
            <a:ext cx="352425" cy="238125"/>
          </a:xfrm>
          <a:prstGeom prst="rect">
            <a:avLst/>
          </a:prstGeom>
          <a:noFill/>
          <a:ln w="9525">
            <a:noFill/>
            <a:miter lim="800000"/>
            <a:headEnd/>
            <a:tailEnd/>
          </a:ln>
        </p:spPr>
      </p:pic>
      <p:pic>
        <p:nvPicPr>
          <p:cNvPr id="68" name="Picture 9"/>
          <p:cNvPicPr>
            <a:picLocks noChangeAspect="1" noChangeArrowheads="1"/>
          </p:cNvPicPr>
          <p:nvPr/>
        </p:nvPicPr>
        <p:blipFill>
          <a:blip r:embed="rId5" cstate="print"/>
          <a:srcRect/>
          <a:stretch>
            <a:fillRect/>
          </a:stretch>
        </p:blipFill>
        <p:spPr bwMode="auto">
          <a:xfrm>
            <a:off x="4840955" y="4742800"/>
            <a:ext cx="352425" cy="238125"/>
          </a:xfrm>
          <a:prstGeom prst="rect">
            <a:avLst/>
          </a:prstGeom>
          <a:noFill/>
          <a:ln w="9525">
            <a:noFill/>
            <a:miter lim="800000"/>
            <a:headEnd/>
            <a:tailEnd/>
          </a:ln>
        </p:spPr>
      </p:pic>
      <p:pic>
        <p:nvPicPr>
          <p:cNvPr id="69" name="Picture 13"/>
          <p:cNvPicPr>
            <a:picLocks noChangeAspect="1" noChangeArrowheads="1"/>
          </p:cNvPicPr>
          <p:nvPr/>
        </p:nvPicPr>
        <p:blipFill>
          <a:blip r:embed="rId7" cstate="print"/>
          <a:srcRect/>
          <a:stretch>
            <a:fillRect/>
          </a:stretch>
        </p:blipFill>
        <p:spPr bwMode="auto">
          <a:xfrm>
            <a:off x="5191793" y="4742800"/>
            <a:ext cx="352425" cy="238125"/>
          </a:xfrm>
          <a:prstGeom prst="rect">
            <a:avLst/>
          </a:prstGeom>
          <a:noFill/>
          <a:ln w="9525">
            <a:noFill/>
            <a:miter lim="800000"/>
            <a:headEnd/>
            <a:tailEnd/>
          </a:ln>
        </p:spPr>
      </p:pic>
      <p:pic>
        <p:nvPicPr>
          <p:cNvPr id="70" name="Picture 14"/>
          <p:cNvPicPr>
            <a:picLocks noChangeAspect="1" noChangeArrowheads="1"/>
          </p:cNvPicPr>
          <p:nvPr/>
        </p:nvPicPr>
        <p:blipFill>
          <a:blip r:embed="rId8" cstate="print"/>
          <a:srcRect/>
          <a:stretch>
            <a:fillRect/>
          </a:stretch>
        </p:blipFill>
        <p:spPr bwMode="auto">
          <a:xfrm>
            <a:off x="5544218" y="4742800"/>
            <a:ext cx="352425" cy="238125"/>
          </a:xfrm>
          <a:prstGeom prst="rect">
            <a:avLst/>
          </a:prstGeom>
          <a:noFill/>
          <a:ln w="9525">
            <a:noFill/>
            <a:miter lim="800000"/>
            <a:headEnd/>
            <a:tailEnd/>
          </a:ln>
        </p:spPr>
      </p:pic>
      <p:cxnSp>
        <p:nvCxnSpPr>
          <p:cNvPr id="83" name="Shape 113"/>
          <p:cNvCxnSpPr>
            <a:stCxn id="34" idx="0"/>
            <a:endCxn id="43" idx="3"/>
          </p:cNvCxnSpPr>
          <p:nvPr/>
        </p:nvCxnSpPr>
        <p:spPr>
          <a:xfrm rot="16200000" flipV="1">
            <a:off x="3343155" y="3764576"/>
            <a:ext cx="1301354" cy="656495"/>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sp>
        <p:nvSpPr>
          <p:cNvPr id="109" name="Oval 108"/>
          <p:cNvSpPr>
            <a:spLocks noChangeAspect="1"/>
          </p:cNvSpPr>
          <p:nvPr/>
        </p:nvSpPr>
        <p:spPr>
          <a:xfrm>
            <a:off x="3969653" y="2307122"/>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11" name="Oval 110"/>
          <p:cNvSpPr>
            <a:spLocks noChangeAspect="1"/>
          </p:cNvSpPr>
          <p:nvPr/>
        </p:nvSpPr>
        <p:spPr>
          <a:xfrm>
            <a:off x="4076839" y="2607677"/>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12" name="Oval 111"/>
          <p:cNvSpPr>
            <a:spLocks noChangeAspect="1"/>
          </p:cNvSpPr>
          <p:nvPr/>
        </p:nvSpPr>
        <p:spPr>
          <a:xfrm>
            <a:off x="3528510" y="2845283"/>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13" name="Oval 112"/>
          <p:cNvSpPr>
            <a:spLocks noChangeAspect="1"/>
          </p:cNvSpPr>
          <p:nvPr/>
        </p:nvSpPr>
        <p:spPr>
          <a:xfrm>
            <a:off x="4544600" y="2931102"/>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14" name="Oval 113"/>
          <p:cNvSpPr>
            <a:spLocks noChangeAspect="1"/>
          </p:cNvSpPr>
          <p:nvPr/>
        </p:nvSpPr>
        <p:spPr>
          <a:xfrm>
            <a:off x="4732846" y="2465977"/>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15" name="Oval 114"/>
          <p:cNvSpPr>
            <a:spLocks noChangeAspect="1"/>
          </p:cNvSpPr>
          <p:nvPr/>
        </p:nvSpPr>
        <p:spPr>
          <a:xfrm>
            <a:off x="5388776" y="2532149"/>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116" name="Oval 115"/>
          <p:cNvSpPr>
            <a:spLocks noChangeAspect="1"/>
          </p:cNvSpPr>
          <p:nvPr/>
        </p:nvSpPr>
        <p:spPr>
          <a:xfrm>
            <a:off x="5003899" y="2818322"/>
            <a:ext cx="331654" cy="1080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35" name="TextBox 34"/>
          <p:cNvSpPr txBox="1"/>
          <p:nvPr/>
        </p:nvSpPr>
        <p:spPr>
          <a:xfrm>
            <a:off x="1881101" y="6076060"/>
            <a:ext cx="5198859" cy="369332"/>
          </a:xfrm>
          <a:prstGeom prst="rect">
            <a:avLst/>
          </a:prstGeom>
          <a:noFill/>
        </p:spPr>
        <p:txBody>
          <a:bodyPr wrap="none" rtlCol="0">
            <a:spAutoFit/>
          </a:bodyPr>
          <a:lstStyle/>
          <a:p>
            <a:r>
              <a:rPr lang="en-GB" dirty="0" smtClean="0"/>
              <a:t>Modelled using a rule-based modelling formalism</a:t>
            </a:r>
            <a:endParaRPr lang="en-GB" dirty="0"/>
          </a:p>
        </p:txBody>
      </p:sp>
    </p:spTree>
    <p:extLst>
      <p:ext uri="{BB962C8B-B14F-4D97-AF65-F5344CB8AC3E}">
        <p14:creationId xmlns="" xmlns:p14="http://schemas.microsoft.com/office/powerpoint/2010/main" val="827771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Subtilin</a:t>
            </a:r>
            <a:r>
              <a:rPr lang="en-GB" dirty="0" smtClean="0"/>
              <a:t> receiver system</a:t>
            </a:r>
            <a:endParaRPr lang="en-GB" dirty="0"/>
          </a:p>
        </p:txBody>
      </p:sp>
      <p:pic>
        <p:nvPicPr>
          <p:cNvPr id="29" name="Picture 7"/>
          <p:cNvPicPr>
            <a:picLocks noChangeAspect="1" noChangeArrowheads="1"/>
          </p:cNvPicPr>
          <p:nvPr/>
        </p:nvPicPr>
        <p:blipFill>
          <a:blip r:embed="rId3" cstate="print"/>
          <a:srcRect/>
          <a:stretch>
            <a:fillRect/>
          </a:stretch>
        </p:blipFill>
        <p:spPr bwMode="auto">
          <a:xfrm>
            <a:off x="2971190" y="4389541"/>
            <a:ext cx="352425" cy="238125"/>
          </a:xfrm>
          <a:prstGeom prst="rect">
            <a:avLst/>
          </a:prstGeom>
          <a:noFill/>
          <a:ln w="9525">
            <a:noFill/>
            <a:miter lim="800000"/>
            <a:headEnd/>
            <a:tailEnd/>
          </a:ln>
        </p:spPr>
      </p:pic>
      <p:pic>
        <p:nvPicPr>
          <p:cNvPr id="30" name="Picture 8"/>
          <p:cNvPicPr>
            <a:picLocks noChangeAspect="1" noChangeArrowheads="1"/>
          </p:cNvPicPr>
          <p:nvPr/>
        </p:nvPicPr>
        <p:blipFill>
          <a:blip r:embed="rId4" cstate="print"/>
          <a:srcRect/>
          <a:stretch>
            <a:fillRect/>
          </a:stretch>
        </p:blipFill>
        <p:spPr bwMode="auto">
          <a:xfrm>
            <a:off x="4374540" y="4389541"/>
            <a:ext cx="352425" cy="238125"/>
          </a:xfrm>
          <a:prstGeom prst="rect">
            <a:avLst/>
          </a:prstGeom>
          <a:noFill/>
          <a:ln w="9525">
            <a:noFill/>
            <a:miter lim="800000"/>
            <a:headEnd/>
            <a:tailEnd/>
          </a:ln>
        </p:spPr>
      </p:pic>
      <p:pic>
        <p:nvPicPr>
          <p:cNvPr id="31" name="Picture 9"/>
          <p:cNvPicPr>
            <a:picLocks noChangeAspect="1" noChangeArrowheads="1"/>
          </p:cNvPicPr>
          <p:nvPr/>
        </p:nvPicPr>
        <p:blipFill>
          <a:blip r:embed="rId5" cstate="print"/>
          <a:srcRect/>
          <a:stretch>
            <a:fillRect/>
          </a:stretch>
        </p:blipFill>
        <p:spPr bwMode="auto">
          <a:xfrm>
            <a:off x="3322027" y="4389541"/>
            <a:ext cx="352425" cy="238125"/>
          </a:xfrm>
          <a:prstGeom prst="rect">
            <a:avLst/>
          </a:prstGeom>
          <a:noFill/>
          <a:ln w="9525">
            <a:noFill/>
            <a:miter lim="800000"/>
            <a:headEnd/>
            <a:tailEnd/>
          </a:ln>
        </p:spPr>
      </p:pic>
      <p:pic>
        <p:nvPicPr>
          <p:cNvPr id="32" name="Picture 10"/>
          <p:cNvPicPr>
            <a:picLocks noChangeAspect="1" noChangeArrowheads="1"/>
          </p:cNvPicPr>
          <p:nvPr/>
        </p:nvPicPr>
        <p:blipFill>
          <a:blip r:embed="rId6" cstate="print"/>
          <a:srcRect/>
          <a:stretch>
            <a:fillRect/>
          </a:stretch>
        </p:blipFill>
        <p:spPr bwMode="auto">
          <a:xfrm>
            <a:off x="2623527" y="4389541"/>
            <a:ext cx="352425" cy="238125"/>
          </a:xfrm>
          <a:prstGeom prst="rect">
            <a:avLst/>
          </a:prstGeom>
          <a:noFill/>
          <a:ln w="9525">
            <a:noFill/>
            <a:miter lim="800000"/>
            <a:headEnd/>
            <a:tailEnd/>
          </a:ln>
        </p:spPr>
      </p:pic>
      <p:pic>
        <p:nvPicPr>
          <p:cNvPr id="33" name="Picture 13"/>
          <p:cNvPicPr>
            <a:picLocks noChangeAspect="1" noChangeArrowheads="1"/>
          </p:cNvPicPr>
          <p:nvPr/>
        </p:nvPicPr>
        <p:blipFill>
          <a:blip r:embed="rId7" cstate="print"/>
          <a:srcRect/>
          <a:stretch>
            <a:fillRect/>
          </a:stretch>
        </p:blipFill>
        <p:spPr bwMode="auto">
          <a:xfrm>
            <a:off x="3672865" y="4389541"/>
            <a:ext cx="352425" cy="238125"/>
          </a:xfrm>
          <a:prstGeom prst="rect">
            <a:avLst/>
          </a:prstGeom>
          <a:noFill/>
          <a:ln w="9525">
            <a:noFill/>
            <a:miter lim="800000"/>
            <a:headEnd/>
            <a:tailEnd/>
          </a:ln>
        </p:spPr>
      </p:pic>
      <p:pic>
        <p:nvPicPr>
          <p:cNvPr id="34" name="Picture 14"/>
          <p:cNvPicPr>
            <a:picLocks noChangeAspect="1" noChangeArrowheads="1"/>
          </p:cNvPicPr>
          <p:nvPr/>
        </p:nvPicPr>
        <p:blipFill>
          <a:blip r:embed="rId8" cstate="print"/>
          <a:srcRect/>
          <a:stretch>
            <a:fillRect/>
          </a:stretch>
        </p:blipFill>
        <p:spPr bwMode="auto">
          <a:xfrm>
            <a:off x="4025290" y="4389541"/>
            <a:ext cx="352425" cy="238125"/>
          </a:xfrm>
          <a:prstGeom prst="rect">
            <a:avLst/>
          </a:prstGeom>
          <a:noFill/>
          <a:ln w="9525">
            <a:noFill/>
            <a:miter lim="800000"/>
            <a:headEnd/>
            <a:tailEnd/>
          </a:ln>
        </p:spPr>
      </p:pic>
      <p:pic>
        <p:nvPicPr>
          <p:cNvPr id="35" name="Picture 10"/>
          <p:cNvPicPr>
            <a:picLocks noChangeAspect="1" noChangeArrowheads="1"/>
          </p:cNvPicPr>
          <p:nvPr/>
        </p:nvPicPr>
        <p:blipFill>
          <a:blip r:embed="rId6" cstate="print"/>
          <a:srcRect/>
          <a:stretch>
            <a:fillRect/>
          </a:stretch>
        </p:blipFill>
        <p:spPr bwMode="auto">
          <a:xfrm>
            <a:off x="5093978" y="4389541"/>
            <a:ext cx="352425" cy="238125"/>
          </a:xfrm>
          <a:prstGeom prst="rect">
            <a:avLst/>
          </a:prstGeom>
          <a:noFill/>
          <a:ln w="9525">
            <a:noFill/>
            <a:miter lim="800000"/>
            <a:headEnd/>
            <a:tailEnd/>
          </a:ln>
        </p:spPr>
      </p:pic>
      <p:pic>
        <p:nvPicPr>
          <p:cNvPr id="36" name="Picture 7"/>
          <p:cNvPicPr>
            <a:picLocks noChangeAspect="1" noChangeArrowheads="1"/>
          </p:cNvPicPr>
          <p:nvPr/>
        </p:nvPicPr>
        <p:blipFill>
          <a:blip r:embed="rId3" cstate="print"/>
          <a:srcRect/>
          <a:stretch>
            <a:fillRect/>
          </a:stretch>
        </p:blipFill>
        <p:spPr bwMode="auto">
          <a:xfrm>
            <a:off x="5445282" y="4389541"/>
            <a:ext cx="352425" cy="238125"/>
          </a:xfrm>
          <a:prstGeom prst="rect">
            <a:avLst/>
          </a:prstGeom>
          <a:noFill/>
          <a:ln w="9525">
            <a:noFill/>
            <a:miter lim="800000"/>
            <a:headEnd/>
            <a:tailEnd/>
          </a:ln>
        </p:spPr>
      </p:pic>
      <p:pic>
        <p:nvPicPr>
          <p:cNvPr id="37" name="Picture 8"/>
          <p:cNvPicPr>
            <a:picLocks noChangeAspect="1" noChangeArrowheads="1"/>
          </p:cNvPicPr>
          <p:nvPr/>
        </p:nvPicPr>
        <p:blipFill>
          <a:blip r:embed="rId4" cstate="print"/>
          <a:srcRect/>
          <a:stretch>
            <a:fillRect/>
          </a:stretch>
        </p:blipFill>
        <p:spPr bwMode="auto">
          <a:xfrm>
            <a:off x="6148080" y="4389541"/>
            <a:ext cx="352425" cy="238125"/>
          </a:xfrm>
          <a:prstGeom prst="rect">
            <a:avLst/>
          </a:prstGeom>
          <a:noFill/>
          <a:ln w="9525">
            <a:noFill/>
            <a:miter lim="800000"/>
            <a:headEnd/>
            <a:tailEnd/>
          </a:ln>
        </p:spPr>
      </p:pic>
      <p:pic>
        <p:nvPicPr>
          <p:cNvPr id="38" name="Picture 9"/>
          <p:cNvPicPr>
            <a:picLocks noChangeAspect="1" noChangeArrowheads="1"/>
          </p:cNvPicPr>
          <p:nvPr/>
        </p:nvPicPr>
        <p:blipFill>
          <a:blip r:embed="rId5" cstate="print"/>
          <a:srcRect/>
          <a:stretch>
            <a:fillRect/>
          </a:stretch>
        </p:blipFill>
        <p:spPr bwMode="auto">
          <a:xfrm>
            <a:off x="5796119" y="4389541"/>
            <a:ext cx="352425" cy="238125"/>
          </a:xfrm>
          <a:prstGeom prst="rect">
            <a:avLst/>
          </a:prstGeom>
          <a:noFill/>
          <a:ln w="9525">
            <a:noFill/>
            <a:miter lim="800000"/>
            <a:headEnd/>
            <a:tailEnd/>
          </a:ln>
        </p:spPr>
      </p:pic>
      <p:sp>
        <p:nvSpPr>
          <p:cNvPr id="39" name="Oval 38"/>
          <p:cNvSpPr/>
          <p:nvPr/>
        </p:nvSpPr>
        <p:spPr>
          <a:xfrm>
            <a:off x="2683736" y="3234984"/>
            <a:ext cx="936000" cy="304800"/>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SpaK</a:t>
            </a: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0" name="Oval 39"/>
          <p:cNvSpPr/>
          <p:nvPr/>
        </p:nvSpPr>
        <p:spPr>
          <a:xfrm>
            <a:off x="3933080" y="2603608"/>
            <a:ext cx="936000" cy="304800"/>
          </a:xfrm>
          <a:prstGeom prst="ellipse">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smtClean="0">
                <a:ln>
                  <a:noFill/>
                </a:ln>
                <a:solidFill>
                  <a:prstClr val="white"/>
                </a:solidFill>
                <a:effectLst/>
                <a:uLnTx/>
                <a:uFillTx/>
                <a:latin typeface="Calibri"/>
                <a:ea typeface="+mn-ea"/>
                <a:cs typeface="+mn-cs"/>
              </a:rPr>
              <a:t>SpaK*</a:t>
            </a:r>
          </a:p>
        </p:txBody>
      </p:sp>
      <p:sp>
        <p:nvSpPr>
          <p:cNvPr id="41" name="Oval 40"/>
          <p:cNvSpPr/>
          <p:nvPr/>
        </p:nvSpPr>
        <p:spPr>
          <a:xfrm>
            <a:off x="2475232" y="2451208"/>
            <a:ext cx="936000" cy="304800"/>
          </a:xfrm>
          <a:prstGeom prst="ellipse">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Subtilin</a:t>
            </a:r>
            <a:endParaRPr kumimoji="0" lang="en-GB" sz="1600" b="0" i="0" u="none" strike="noStrike" kern="0" cap="none" spc="0" normalizeH="0" baseline="0" noProof="0" dirty="0" smtClean="0">
              <a:ln>
                <a:noFill/>
              </a:ln>
              <a:solidFill>
                <a:prstClr val="white"/>
              </a:solidFill>
              <a:effectLst/>
              <a:uLnTx/>
              <a:uFillTx/>
              <a:latin typeface="Calibri"/>
              <a:ea typeface="+mn-ea"/>
              <a:cs typeface="+mn-cs"/>
            </a:endParaRPr>
          </a:p>
        </p:txBody>
      </p:sp>
      <p:sp>
        <p:nvSpPr>
          <p:cNvPr id="42" name="Oval 41"/>
          <p:cNvSpPr/>
          <p:nvPr/>
        </p:nvSpPr>
        <p:spPr>
          <a:xfrm>
            <a:off x="4466480" y="2984608"/>
            <a:ext cx="936000" cy="304800"/>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smtClean="0">
                <a:ln>
                  <a:noFill/>
                </a:ln>
                <a:solidFill>
                  <a:prstClr val="white"/>
                </a:solidFill>
                <a:effectLst/>
                <a:uLnTx/>
                <a:uFillTx/>
                <a:latin typeface="Calibri"/>
                <a:ea typeface="+mn-ea"/>
                <a:cs typeface="+mn-cs"/>
              </a:rPr>
              <a:t>SpaR</a:t>
            </a:r>
          </a:p>
        </p:txBody>
      </p:sp>
      <p:sp>
        <p:nvSpPr>
          <p:cNvPr id="43" name="Oval 42"/>
          <p:cNvSpPr/>
          <p:nvPr/>
        </p:nvSpPr>
        <p:spPr>
          <a:xfrm>
            <a:off x="3475880" y="3670408"/>
            <a:ext cx="936000" cy="304800"/>
          </a:xfrm>
          <a:prstGeom prst="ellipse">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err="1" smtClean="0">
                <a:ln>
                  <a:noFill/>
                </a:ln>
                <a:solidFill>
                  <a:prstClr val="white"/>
                </a:solidFill>
                <a:effectLst/>
                <a:uLnTx/>
                <a:uFillTx/>
                <a:latin typeface="Calibri"/>
                <a:ea typeface="+mn-ea"/>
                <a:cs typeface="+mn-cs"/>
              </a:rPr>
              <a:t>SpaR</a:t>
            </a:r>
            <a:r>
              <a:rPr kumimoji="0" lang="en-GB" sz="1600" b="0" i="0" u="none" strike="noStrike" kern="0" cap="none" spc="0" normalizeH="0" baseline="0" noProof="0" dirty="0" smtClean="0">
                <a:ln>
                  <a:noFill/>
                </a:ln>
                <a:solidFill>
                  <a:prstClr val="white"/>
                </a:solidFill>
                <a:effectLst/>
                <a:uLnTx/>
                <a:uFillTx/>
                <a:latin typeface="Calibri"/>
                <a:ea typeface="+mn-ea"/>
                <a:cs typeface="+mn-cs"/>
              </a:rPr>
              <a:t>*</a:t>
            </a:r>
          </a:p>
        </p:txBody>
      </p:sp>
      <p:sp>
        <p:nvSpPr>
          <p:cNvPr id="44" name="Oval 43"/>
          <p:cNvSpPr/>
          <p:nvPr/>
        </p:nvSpPr>
        <p:spPr>
          <a:xfrm>
            <a:off x="5685680" y="3137008"/>
            <a:ext cx="936000" cy="304800"/>
          </a:xfrm>
          <a:prstGeom prst="ellips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lIns="18000" rIns="18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smtClean="0">
                <a:ln>
                  <a:noFill/>
                </a:ln>
                <a:solidFill>
                  <a:prstClr val="white"/>
                </a:solidFill>
                <a:effectLst/>
                <a:uLnTx/>
                <a:uFillTx/>
                <a:latin typeface="Calibri"/>
                <a:ea typeface="+mn-ea"/>
                <a:cs typeface="+mn-cs"/>
              </a:rPr>
              <a:t>GFP</a:t>
            </a:r>
          </a:p>
        </p:txBody>
      </p:sp>
      <p:cxnSp>
        <p:nvCxnSpPr>
          <p:cNvPr id="45" name="Shape 38"/>
          <p:cNvCxnSpPr>
            <a:stCxn id="39" idx="0"/>
            <a:endCxn id="40" idx="2"/>
          </p:cNvCxnSpPr>
          <p:nvPr/>
        </p:nvCxnSpPr>
        <p:spPr>
          <a:xfrm rot="5400000" flipH="1" flipV="1">
            <a:off x="3302920" y="2604824"/>
            <a:ext cx="478976" cy="781344"/>
          </a:xfrm>
          <a:prstGeom prst="curvedConnector2">
            <a:avLst/>
          </a:prstGeom>
          <a:noFill/>
          <a:ln w="22225" cap="flat" cmpd="sng" algn="ctr">
            <a:solidFill>
              <a:srgbClr val="4F81BD">
                <a:shade val="95000"/>
                <a:satMod val="105000"/>
              </a:srgbClr>
            </a:solidFill>
            <a:prstDash val="solid"/>
            <a:tailEnd type="arrow"/>
          </a:ln>
          <a:effectLst/>
        </p:spPr>
      </p:cxnSp>
      <p:cxnSp>
        <p:nvCxnSpPr>
          <p:cNvPr id="46" name="Shape 40"/>
          <p:cNvCxnSpPr>
            <a:stCxn id="41" idx="4"/>
          </p:cNvCxnSpPr>
          <p:nvPr/>
        </p:nvCxnSpPr>
        <p:spPr>
          <a:xfrm rot="16200000" flipH="1">
            <a:off x="3090232" y="2609008"/>
            <a:ext cx="152400" cy="446400"/>
          </a:xfrm>
          <a:prstGeom prst="curvedConnector2">
            <a:avLst/>
          </a:prstGeom>
          <a:noFill/>
          <a:ln w="22225" cap="flat" cmpd="sng" algn="ctr">
            <a:solidFill>
              <a:srgbClr val="4F81BD">
                <a:shade val="95000"/>
                <a:satMod val="105000"/>
              </a:srgbClr>
            </a:solidFill>
            <a:prstDash val="solid"/>
          </a:ln>
          <a:effectLst/>
        </p:spPr>
      </p:cxnSp>
      <p:cxnSp>
        <p:nvCxnSpPr>
          <p:cNvPr id="47" name="Curved Connector 46"/>
          <p:cNvCxnSpPr>
            <a:stCxn id="40" idx="4"/>
            <a:endCxn id="39" idx="6"/>
          </p:cNvCxnSpPr>
          <p:nvPr/>
        </p:nvCxnSpPr>
        <p:spPr>
          <a:xfrm rot="5400000">
            <a:off x="3770920" y="2757224"/>
            <a:ext cx="478976" cy="781344"/>
          </a:xfrm>
          <a:prstGeom prst="curvedConnector2">
            <a:avLst/>
          </a:prstGeom>
          <a:noFill/>
          <a:ln w="22225" cap="flat" cmpd="sng" algn="ctr">
            <a:solidFill>
              <a:srgbClr val="4F81BD">
                <a:shade val="95000"/>
                <a:satMod val="105000"/>
              </a:srgbClr>
            </a:solidFill>
            <a:prstDash val="solid"/>
            <a:tailEnd type="arrow"/>
          </a:ln>
          <a:effectLst/>
        </p:spPr>
      </p:cxnSp>
      <p:cxnSp>
        <p:nvCxnSpPr>
          <p:cNvPr id="48" name="Curved Connector 58"/>
          <p:cNvCxnSpPr>
            <a:stCxn id="42" idx="2"/>
            <a:endCxn id="43" idx="0"/>
          </p:cNvCxnSpPr>
          <p:nvPr/>
        </p:nvCxnSpPr>
        <p:spPr>
          <a:xfrm rot="10800000" flipV="1">
            <a:off x="3943880" y="3137008"/>
            <a:ext cx="522600" cy="533400"/>
          </a:xfrm>
          <a:prstGeom prst="curvedConnector2">
            <a:avLst/>
          </a:prstGeom>
          <a:noFill/>
          <a:ln w="22225" cap="flat" cmpd="sng" algn="ctr">
            <a:solidFill>
              <a:srgbClr val="4F81BD">
                <a:shade val="95000"/>
                <a:satMod val="105000"/>
              </a:srgbClr>
            </a:solidFill>
            <a:prstDash val="solid"/>
            <a:tailEnd type="arrow"/>
          </a:ln>
          <a:effectLst/>
        </p:spPr>
      </p:cxnSp>
      <p:cxnSp>
        <p:nvCxnSpPr>
          <p:cNvPr id="49" name="Curved Connector 58"/>
          <p:cNvCxnSpPr>
            <a:stCxn id="43" idx="6"/>
            <a:endCxn id="42" idx="4"/>
          </p:cNvCxnSpPr>
          <p:nvPr/>
        </p:nvCxnSpPr>
        <p:spPr>
          <a:xfrm flipV="1">
            <a:off x="4411880" y="3289408"/>
            <a:ext cx="522600" cy="533400"/>
          </a:xfrm>
          <a:prstGeom prst="curvedConnector2">
            <a:avLst/>
          </a:prstGeom>
          <a:noFill/>
          <a:ln w="22225" cap="flat" cmpd="sng" algn="ctr">
            <a:solidFill>
              <a:srgbClr val="4F81BD">
                <a:shade val="95000"/>
                <a:satMod val="105000"/>
              </a:srgbClr>
            </a:solidFill>
            <a:prstDash val="solid"/>
            <a:tailEnd type="arrow"/>
          </a:ln>
          <a:effectLst/>
        </p:spPr>
      </p:cxnSp>
      <p:cxnSp>
        <p:nvCxnSpPr>
          <p:cNvPr id="50" name="Shape 113"/>
          <p:cNvCxnSpPr>
            <a:stCxn id="31" idx="0"/>
            <a:endCxn id="39" idx="4"/>
          </p:cNvCxnSpPr>
          <p:nvPr/>
        </p:nvCxnSpPr>
        <p:spPr>
          <a:xfrm rot="16200000" flipV="1">
            <a:off x="2900110" y="3791411"/>
            <a:ext cx="849757" cy="346504"/>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cxnSp>
        <p:nvCxnSpPr>
          <p:cNvPr id="51" name="Shape 113"/>
          <p:cNvCxnSpPr>
            <a:stCxn id="34" idx="0"/>
            <a:endCxn id="42" idx="6"/>
          </p:cNvCxnSpPr>
          <p:nvPr/>
        </p:nvCxnSpPr>
        <p:spPr>
          <a:xfrm rot="5400000" flipH="1" flipV="1">
            <a:off x="4175725" y="3162787"/>
            <a:ext cx="1252533" cy="1200977"/>
          </a:xfrm>
          <a:prstGeom prst="curvedConnector4">
            <a:avLst>
              <a:gd name="adj1" fmla="val 43916"/>
              <a:gd name="adj2" fmla="val 119035"/>
            </a:avLst>
          </a:prstGeom>
          <a:noFill/>
          <a:ln w="9525" cap="flat" cmpd="sng" algn="ctr">
            <a:solidFill>
              <a:srgbClr val="4F81BD">
                <a:shade val="95000"/>
                <a:satMod val="105000"/>
              </a:srgbClr>
            </a:solidFill>
            <a:prstDash val="sysDash"/>
            <a:tailEnd type="arrow"/>
          </a:ln>
          <a:effectLst/>
        </p:spPr>
      </p:cxnSp>
      <p:cxnSp>
        <p:nvCxnSpPr>
          <p:cNvPr id="52" name="Shape 113"/>
          <p:cNvCxnSpPr>
            <a:stCxn id="38" idx="0"/>
            <a:endCxn id="44" idx="4"/>
          </p:cNvCxnSpPr>
          <p:nvPr/>
        </p:nvCxnSpPr>
        <p:spPr>
          <a:xfrm rot="5400000" flipH="1" flipV="1">
            <a:off x="5589140" y="3825001"/>
            <a:ext cx="947733" cy="181348"/>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cxnSp>
        <p:nvCxnSpPr>
          <p:cNvPr id="53" name="Shape 113"/>
          <p:cNvCxnSpPr>
            <a:stCxn id="43" idx="4"/>
            <a:endCxn id="35" idx="0"/>
          </p:cNvCxnSpPr>
          <p:nvPr/>
        </p:nvCxnSpPr>
        <p:spPr>
          <a:xfrm rot="16200000" flipH="1">
            <a:off x="4399869" y="3519218"/>
            <a:ext cx="414333" cy="1326311"/>
          </a:xfrm>
          <a:prstGeom prst="curvedConnector3">
            <a:avLst>
              <a:gd name="adj1" fmla="val 50000"/>
            </a:avLst>
          </a:prstGeom>
          <a:noFill/>
          <a:ln w="9525" cap="flat" cmpd="sng" algn="ctr">
            <a:solidFill>
              <a:srgbClr val="4F81BD">
                <a:shade val="95000"/>
                <a:satMod val="105000"/>
              </a:srgbClr>
            </a:solidFill>
            <a:prstDash val="sysDash"/>
            <a:tailEnd type="arrow"/>
          </a:ln>
          <a:effectLst/>
        </p:spPr>
      </p:cxnSp>
      <p:sp>
        <p:nvSpPr>
          <p:cNvPr id="65" name="TextBox 64"/>
          <p:cNvSpPr txBox="1"/>
          <p:nvPr/>
        </p:nvSpPr>
        <p:spPr>
          <a:xfrm>
            <a:off x="3322027" y="4776565"/>
            <a:ext cx="915635" cy="369332"/>
          </a:xfrm>
          <a:prstGeom prst="rect">
            <a:avLst/>
          </a:prstGeom>
          <a:noFill/>
        </p:spPr>
        <p:txBody>
          <a:bodyPr wrap="none" rtlCol="0">
            <a:spAutoFit/>
          </a:bodyPr>
          <a:lstStyle/>
          <a:p>
            <a:r>
              <a:rPr lang="en-GB" dirty="0" smtClean="0"/>
              <a:t>Sensor</a:t>
            </a:r>
            <a:endParaRPr lang="en-GB" dirty="0"/>
          </a:p>
        </p:txBody>
      </p:sp>
      <p:sp>
        <p:nvSpPr>
          <p:cNvPr id="66" name="TextBox 65"/>
          <p:cNvSpPr txBox="1"/>
          <p:nvPr/>
        </p:nvSpPr>
        <p:spPr>
          <a:xfrm>
            <a:off x="5397400" y="4776565"/>
            <a:ext cx="1082348" cy="369332"/>
          </a:xfrm>
          <a:prstGeom prst="rect">
            <a:avLst/>
          </a:prstGeom>
          <a:noFill/>
        </p:spPr>
        <p:txBody>
          <a:bodyPr wrap="none" rtlCol="0">
            <a:spAutoFit/>
          </a:bodyPr>
          <a:lstStyle/>
          <a:p>
            <a:r>
              <a:rPr lang="en-GB" dirty="0" smtClean="0"/>
              <a:t>Reporter</a:t>
            </a:r>
            <a:endParaRPr lang="en-GB" dirty="0"/>
          </a:p>
        </p:txBody>
      </p:sp>
      <p:sp>
        <p:nvSpPr>
          <p:cNvPr id="54" name="TextBox 53"/>
          <p:cNvSpPr txBox="1"/>
          <p:nvPr/>
        </p:nvSpPr>
        <p:spPr>
          <a:xfrm>
            <a:off x="1881101" y="5631668"/>
            <a:ext cx="4506362" cy="1200329"/>
          </a:xfrm>
          <a:prstGeom prst="rect">
            <a:avLst/>
          </a:prstGeom>
          <a:noFill/>
        </p:spPr>
        <p:txBody>
          <a:bodyPr wrap="none" rtlCol="0">
            <a:spAutoFit/>
          </a:bodyPr>
          <a:lstStyle/>
          <a:p>
            <a:r>
              <a:rPr lang="en-GB" dirty="0" smtClean="0"/>
              <a:t>Modelled using </a:t>
            </a:r>
          </a:p>
          <a:p>
            <a:r>
              <a:rPr lang="en-GB" dirty="0"/>
              <a:t>	</a:t>
            </a:r>
            <a:r>
              <a:rPr lang="en-GB" dirty="0" smtClean="0"/>
              <a:t>a rule-based modelling formalism</a:t>
            </a:r>
          </a:p>
          <a:p>
            <a:r>
              <a:rPr lang="en-GB" dirty="0"/>
              <a:t>	</a:t>
            </a:r>
            <a:r>
              <a:rPr lang="en-GB" dirty="0" smtClean="0"/>
              <a:t>SBML</a:t>
            </a:r>
          </a:p>
          <a:p>
            <a:r>
              <a:rPr lang="en-GB" dirty="0"/>
              <a:t>	</a:t>
            </a:r>
            <a:r>
              <a:rPr lang="en-GB" dirty="0" err="1" smtClean="0"/>
              <a:t>CellM</a:t>
            </a:r>
            <a:r>
              <a:rPr lang="en-GB" dirty="0" err="1"/>
              <a:t>L</a:t>
            </a:r>
            <a:endParaRPr lang="en-GB" dirty="0"/>
          </a:p>
        </p:txBody>
      </p:sp>
    </p:spTree>
    <p:extLst>
      <p:ext uri="{BB962C8B-B14F-4D97-AF65-F5344CB8AC3E}">
        <p14:creationId xmlns="" xmlns:p14="http://schemas.microsoft.com/office/powerpoint/2010/main" val="29377088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Developed to retrieve</a:t>
            </a:r>
          </a:p>
          <a:p>
            <a:pPr lvl="1"/>
            <a:r>
              <a:rPr lang="en-GB" dirty="0" smtClean="0"/>
              <a:t>Systems</a:t>
            </a:r>
          </a:p>
          <a:p>
            <a:pPr lvl="2"/>
            <a:r>
              <a:rPr lang="en-GB" dirty="0" smtClean="0"/>
              <a:t>Models</a:t>
            </a:r>
          </a:p>
          <a:p>
            <a:pPr lvl="2"/>
            <a:r>
              <a:rPr lang="en-GB" dirty="0" smtClean="0"/>
              <a:t>Genetic Contexts</a:t>
            </a:r>
          </a:p>
          <a:p>
            <a:pPr lvl="2"/>
            <a:r>
              <a:rPr lang="en-GB" dirty="0" smtClean="0"/>
              <a:t>Host/Environment</a:t>
            </a:r>
          </a:p>
          <a:p>
            <a:r>
              <a:rPr lang="en-GB" dirty="0" smtClean="0"/>
              <a:t>REST-based</a:t>
            </a:r>
          </a:p>
          <a:p>
            <a:r>
              <a:rPr lang="en-GB" dirty="0" smtClean="0"/>
              <a:t>Uses JSON outputs</a:t>
            </a:r>
            <a:endParaRPr lang="en-GB" dirty="0"/>
          </a:p>
        </p:txBody>
      </p:sp>
      <p:sp>
        <p:nvSpPr>
          <p:cNvPr id="3" name="Title 2"/>
          <p:cNvSpPr>
            <a:spLocks noGrp="1"/>
          </p:cNvSpPr>
          <p:nvPr>
            <p:ph type="title"/>
          </p:nvPr>
        </p:nvSpPr>
        <p:spPr/>
        <p:txBody>
          <a:bodyPr/>
          <a:lstStyle/>
          <a:p>
            <a:r>
              <a:rPr lang="en-GB" dirty="0" smtClean="0"/>
              <a:t>A simple Web service</a:t>
            </a:r>
            <a:endParaRPr lang="en-GB" dirty="0"/>
          </a:p>
        </p:txBody>
      </p:sp>
      <p:pic>
        <p:nvPicPr>
          <p:cNvPr id="3075" name="Picture 3"/>
          <p:cNvPicPr>
            <a:picLocks noChangeAspect="1" noChangeArrowheads="1"/>
          </p:cNvPicPr>
          <p:nvPr/>
        </p:nvPicPr>
        <p:blipFill>
          <a:blip r:embed="rId3" cstate="print"/>
          <a:srcRect/>
          <a:stretch>
            <a:fillRect/>
          </a:stretch>
        </p:blipFill>
        <p:spPr bwMode="auto">
          <a:xfrm>
            <a:off x="4070351" y="3459163"/>
            <a:ext cx="4886325" cy="1225868"/>
          </a:xfrm>
          <a:prstGeom prst="rect">
            <a:avLst/>
          </a:prstGeom>
          <a:noFill/>
          <a:ln w="9525">
            <a:noFill/>
            <a:miter lim="800000"/>
            <a:headEnd/>
            <a:tailEnd/>
          </a:ln>
        </p:spPr>
      </p:pic>
    </p:spTree>
    <p:extLst>
      <p:ext uri="{BB962C8B-B14F-4D97-AF65-F5344CB8AC3E}">
        <p14:creationId xmlns="" xmlns:p14="http://schemas.microsoft.com/office/powerpoint/2010/main" val="8277717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522" y="1192034"/>
            <a:ext cx="8280478" cy="3450696"/>
          </a:xfrm>
        </p:spPr>
        <p:txBody>
          <a:bodyPr/>
          <a:lstStyle/>
          <a:p>
            <a:r>
              <a:rPr lang="en-GB" dirty="0"/>
              <a:t>Retrieve the list of </a:t>
            </a:r>
            <a:r>
              <a:rPr lang="en-GB" dirty="0" smtClean="0"/>
              <a:t>biological systems</a:t>
            </a:r>
            <a:endParaRPr lang="en-GB" dirty="0"/>
          </a:p>
          <a:p>
            <a:pPr lvl="1"/>
            <a:r>
              <a:rPr lang="en-GB" dirty="0" smtClean="0"/>
              <a:t>/system</a:t>
            </a:r>
            <a:endParaRPr lang="en-GB" dirty="0"/>
          </a:p>
          <a:p>
            <a:r>
              <a:rPr lang="en-GB" dirty="0"/>
              <a:t>Retrieve by </a:t>
            </a:r>
            <a:r>
              <a:rPr lang="en-GB" dirty="0" smtClean="0"/>
              <a:t>ID or URL</a:t>
            </a:r>
            <a:endParaRPr lang="en-GB" dirty="0"/>
          </a:p>
          <a:p>
            <a:pPr lvl="1"/>
            <a:r>
              <a:rPr lang="en-GB" dirty="0" smtClean="0"/>
              <a:t>/system/[URI] or /system/[ID]</a:t>
            </a:r>
            <a:endParaRPr lang="en-GB" dirty="0"/>
          </a:p>
          <a:p>
            <a:endParaRPr lang="en-GB" dirty="0"/>
          </a:p>
        </p:txBody>
      </p:sp>
      <p:sp>
        <p:nvSpPr>
          <p:cNvPr id="3" name="Title 2"/>
          <p:cNvSpPr>
            <a:spLocks noGrp="1"/>
          </p:cNvSpPr>
          <p:nvPr>
            <p:ph type="title"/>
          </p:nvPr>
        </p:nvSpPr>
        <p:spPr/>
        <p:txBody>
          <a:bodyPr/>
          <a:lstStyle/>
          <a:p>
            <a:r>
              <a:rPr lang="en-GB" dirty="0" smtClean="0"/>
              <a:t>Retrieving systems</a:t>
            </a:r>
            <a:endParaRPr lang="en-GB" dirty="0"/>
          </a:p>
        </p:txBody>
      </p:sp>
      <p:sp>
        <p:nvSpPr>
          <p:cNvPr id="4" name="TextBox 3"/>
          <p:cNvSpPr txBox="1"/>
          <p:nvPr/>
        </p:nvSpPr>
        <p:spPr>
          <a:xfrm>
            <a:off x="1050324" y="2882580"/>
            <a:ext cx="7762933" cy="3852000"/>
          </a:xfrm>
          <a:prstGeom prst="rect">
            <a:avLst/>
          </a:prstGeom>
          <a:noFill/>
          <a:ln>
            <a:solidFill>
              <a:schemeClr val="accent1"/>
            </a:solidFill>
          </a:ln>
        </p:spPr>
        <p:txBody>
          <a:bodyPr wrap="none" lIns="18000" tIns="10800" rIns="18000" bIns="0" rtlCol="0">
            <a:noAutofit/>
          </a:bodyPr>
          <a:lstStyle/>
          <a:p>
            <a:r>
              <a:rPr lang="en-GB" sz="1100" dirty="0" smtClean="0">
                <a:solidFill>
                  <a:srgbClr val="000000"/>
                </a:solidFill>
                <a:latin typeface="Courier New"/>
              </a:rPr>
              <a:t>{</a:t>
            </a:r>
          </a:p>
          <a:p>
            <a:r>
              <a:rPr lang="en-GB" sz="1100" b="1" dirty="0" smtClean="0">
                <a:solidFill>
                  <a:srgbClr val="000000"/>
                </a:solidFill>
                <a:latin typeface="Courier New"/>
              </a:rPr>
              <a:t>   </a:t>
            </a:r>
            <a:r>
              <a:rPr lang="en-GB" sz="1100" b="1" dirty="0" err="1" smtClean="0">
                <a:solidFill>
                  <a:srgbClr val="000000"/>
                </a:solidFill>
                <a:latin typeface="Courier New"/>
              </a:rPr>
              <a:t>uri</a:t>
            </a:r>
            <a:r>
              <a:rPr lang="en-GB" sz="1100" dirty="0" smtClean="0">
                <a:solidFill>
                  <a:srgbClr val="000000"/>
                </a:solidFill>
                <a:latin typeface="Courier New"/>
              </a:rPr>
              <a:t>: </a:t>
            </a:r>
            <a:r>
              <a:rPr lang="en-GB" sz="1100" dirty="0" smtClean="0">
                <a:solidFill>
                  <a:srgbClr val="008000"/>
                </a:solidFill>
                <a:latin typeface="Courier New"/>
              </a:rPr>
              <a:t>"</a:t>
            </a:r>
            <a:r>
              <a:rPr lang="en-GB" sz="1100" dirty="0" smtClean="0">
                <a:solidFill>
                  <a:srgbClr val="000000"/>
                </a:solidFill>
                <a:latin typeface="Courier New"/>
                <a:hlinkClick r:id="rId3"/>
              </a:rPr>
              <a:t>http://sbol.ncl.ac.uk:8081/system/subtilinsender</a:t>
            </a:r>
            <a:r>
              <a:rPr lang="en-GB" sz="1100" dirty="0" smtClean="0">
                <a:solidFill>
                  <a:srgbClr val="008000"/>
                </a:solidFill>
                <a:latin typeface="Courier New"/>
              </a:rPr>
              <a:t>"</a:t>
            </a:r>
            <a:r>
              <a:rPr lang="en-GB" sz="1100" dirty="0" smtClean="0">
                <a:solidFill>
                  <a:srgbClr val="000000"/>
                </a:solidFill>
                <a:latin typeface="Courier New"/>
              </a:rPr>
              <a:t>,</a:t>
            </a:r>
          </a:p>
          <a:p>
            <a:r>
              <a:rPr lang="en-GB" sz="1100" b="1" dirty="0" smtClean="0">
                <a:solidFill>
                  <a:srgbClr val="000000"/>
                </a:solidFill>
                <a:latin typeface="Courier New"/>
              </a:rPr>
              <a:t>   name</a:t>
            </a:r>
            <a:r>
              <a:rPr lang="en-GB" sz="1100" dirty="0" smtClean="0">
                <a:solidFill>
                  <a:srgbClr val="000000"/>
                </a:solidFill>
                <a:latin typeface="Courier New"/>
              </a:rPr>
              <a:t>: </a:t>
            </a:r>
            <a:r>
              <a:rPr lang="en-GB" sz="1100" dirty="0" smtClean="0">
                <a:solidFill>
                  <a:srgbClr val="008000"/>
                </a:solidFill>
                <a:latin typeface="Courier New"/>
              </a:rPr>
              <a:t>"SQC sender system"</a:t>
            </a:r>
            <a:r>
              <a:rPr lang="en-GB" sz="1100" dirty="0" smtClean="0">
                <a:solidFill>
                  <a:srgbClr val="000000"/>
                </a:solidFill>
                <a:latin typeface="Courier New"/>
              </a:rPr>
              <a:t>,</a:t>
            </a:r>
          </a:p>
          <a:p>
            <a:r>
              <a:rPr lang="en-GB" sz="1100" b="1" dirty="0" smtClean="0">
                <a:solidFill>
                  <a:srgbClr val="000000"/>
                </a:solidFill>
                <a:latin typeface="Courier New"/>
              </a:rPr>
              <a:t>   </a:t>
            </a:r>
            <a:r>
              <a:rPr lang="en-GB" sz="1100" b="1" dirty="0" err="1" smtClean="0">
                <a:solidFill>
                  <a:srgbClr val="000000"/>
                </a:solidFill>
                <a:latin typeface="Courier New"/>
              </a:rPr>
              <a:t>displayId</a:t>
            </a:r>
            <a:r>
              <a:rPr lang="en-GB" sz="1100" dirty="0" smtClean="0">
                <a:solidFill>
                  <a:srgbClr val="000000"/>
                </a:solidFill>
                <a:latin typeface="Courier New"/>
              </a:rPr>
              <a:t>: </a:t>
            </a:r>
            <a:r>
              <a:rPr lang="en-GB" sz="1100" dirty="0" smtClean="0">
                <a:solidFill>
                  <a:srgbClr val="008000"/>
                </a:solidFill>
                <a:latin typeface="Courier New"/>
              </a:rPr>
              <a:t>"sender"</a:t>
            </a:r>
            <a:r>
              <a:rPr lang="en-GB" sz="1100" dirty="0" smtClean="0">
                <a:solidFill>
                  <a:srgbClr val="000000"/>
                </a:solidFill>
                <a:latin typeface="Courier New"/>
              </a:rPr>
              <a:t>,</a:t>
            </a:r>
          </a:p>
          <a:p>
            <a:r>
              <a:rPr lang="en-GB" sz="1100" b="1" dirty="0" smtClean="0">
                <a:solidFill>
                  <a:srgbClr val="000000"/>
                </a:solidFill>
                <a:latin typeface="Courier New"/>
              </a:rPr>
              <a:t>   description</a:t>
            </a:r>
            <a:r>
              <a:rPr lang="en-GB" sz="1100" dirty="0" smtClean="0">
                <a:solidFill>
                  <a:srgbClr val="000000"/>
                </a:solidFill>
                <a:latin typeface="Courier New"/>
              </a:rPr>
              <a:t>: </a:t>
            </a:r>
            <a:r>
              <a:rPr lang="en-GB" sz="1100" dirty="0" smtClean="0">
                <a:solidFill>
                  <a:srgbClr val="008000"/>
                </a:solidFill>
                <a:latin typeface="Courier New"/>
              </a:rPr>
              <a:t>"Sender system based upon </a:t>
            </a:r>
            <a:r>
              <a:rPr lang="en-GB" sz="1100" dirty="0" err="1" smtClean="0">
                <a:solidFill>
                  <a:srgbClr val="008000"/>
                </a:solidFill>
                <a:latin typeface="Courier New"/>
              </a:rPr>
              <a:t>subtilin</a:t>
            </a:r>
            <a:r>
              <a:rPr lang="en-GB" sz="1100" dirty="0" smtClean="0">
                <a:solidFill>
                  <a:srgbClr val="008000"/>
                </a:solidFill>
                <a:latin typeface="Courier New"/>
              </a:rPr>
              <a:t> quorum sensing"</a:t>
            </a:r>
            <a:r>
              <a:rPr lang="en-GB" sz="1100" dirty="0" smtClean="0">
                <a:solidFill>
                  <a:srgbClr val="000000"/>
                </a:solidFill>
                <a:latin typeface="Courier New"/>
              </a:rPr>
              <a:t>,</a:t>
            </a:r>
          </a:p>
          <a:p>
            <a:r>
              <a:rPr lang="en-GB" sz="1100" b="1" dirty="0" smtClean="0">
                <a:solidFill>
                  <a:srgbClr val="000000"/>
                </a:solidFill>
                <a:latin typeface="Courier New"/>
              </a:rPr>
              <a:t>   subsystems</a:t>
            </a:r>
            <a:r>
              <a:rPr lang="en-GB" sz="1100" dirty="0" smtClean="0">
                <a:solidFill>
                  <a:srgbClr val="000000"/>
                </a:solidFill>
                <a:latin typeface="Courier New"/>
              </a:rPr>
              <a:t>: [ ],</a:t>
            </a:r>
          </a:p>
          <a:p>
            <a:r>
              <a:rPr lang="en-GB" sz="1100" b="1" dirty="0" smtClean="0">
                <a:solidFill>
                  <a:srgbClr val="000000"/>
                </a:solidFill>
                <a:latin typeface="Courier New"/>
              </a:rPr>
              <a:t>   environment</a:t>
            </a:r>
            <a:r>
              <a:rPr lang="en-GB" sz="1100" dirty="0" smtClean="0">
                <a:solidFill>
                  <a:srgbClr val="000000"/>
                </a:solidFill>
                <a:latin typeface="Courier New"/>
              </a:rPr>
              <a:t>: {</a:t>
            </a:r>
          </a:p>
          <a:p>
            <a:r>
              <a:rPr lang="en-GB" sz="1100" b="1" dirty="0" smtClean="0">
                <a:solidFill>
                  <a:srgbClr val="000000"/>
                </a:solidFill>
                <a:latin typeface="Courier New"/>
              </a:rPr>
              <a:t>      </a:t>
            </a:r>
            <a:r>
              <a:rPr lang="en-GB" sz="1100" b="1" dirty="0" err="1" smtClean="0">
                <a:solidFill>
                  <a:srgbClr val="000000"/>
                </a:solidFill>
                <a:latin typeface="Courier New"/>
              </a:rPr>
              <a:t>uri</a:t>
            </a:r>
            <a:r>
              <a:rPr lang="en-GB" sz="1100" dirty="0" smtClean="0">
                <a:solidFill>
                  <a:srgbClr val="000000"/>
                </a:solidFill>
                <a:latin typeface="Courier New"/>
              </a:rPr>
              <a:t>: </a:t>
            </a:r>
            <a:r>
              <a:rPr lang="en-GB" sz="1100" dirty="0" smtClean="0">
                <a:solidFill>
                  <a:srgbClr val="008000"/>
                </a:solidFill>
                <a:latin typeface="Courier New"/>
              </a:rPr>
              <a:t>"system/sender/168_standard_strain"</a:t>
            </a:r>
            <a:r>
              <a:rPr lang="en-GB" sz="1100" dirty="0" smtClean="0">
                <a:solidFill>
                  <a:srgbClr val="000000"/>
                </a:solidFill>
                <a:latin typeface="Courier New"/>
              </a:rPr>
              <a:t>,</a:t>
            </a:r>
          </a:p>
          <a:p>
            <a:r>
              <a:rPr lang="en-GB" sz="1100" b="1" dirty="0" smtClean="0">
                <a:solidFill>
                  <a:srgbClr val="000000"/>
                </a:solidFill>
                <a:latin typeface="Courier New"/>
              </a:rPr>
              <a:t>      </a:t>
            </a:r>
            <a:r>
              <a:rPr lang="en-GB" sz="1100" b="1" dirty="0" err="1" smtClean="0">
                <a:solidFill>
                  <a:srgbClr val="000000"/>
                </a:solidFill>
                <a:latin typeface="Courier New"/>
              </a:rPr>
              <a:t>cellType</a:t>
            </a:r>
            <a:r>
              <a:rPr lang="en-GB" sz="1100" dirty="0" smtClean="0">
                <a:solidFill>
                  <a:srgbClr val="000000"/>
                </a:solidFill>
                <a:latin typeface="Courier New"/>
              </a:rPr>
              <a:t>: </a:t>
            </a:r>
            <a:r>
              <a:rPr lang="en-GB" sz="1100" dirty="0" smtClean="0">
                <a:solidFill>
                  <a:srgbClr val="008000"/>
                </a:solidFill>
                <a:latin typeface="Courier New"/>
              </a:rPr>
              <a:t>"bioEnvironment%3ABacillus+subtilis+168"</a:t>
            </a:r>
            <a:r>
              <a:rPr lang="en-GB" sz="1100" dirty="0" smtClean="0">
                <a:solidFill>
                  <a:srgbClr val="000000"/>
                </a:solidFill>
                <a:latin typeface="Courier New"/>
              </a:rPr>
              <a:t>,</a:t>
            </a:r>
          </a:p>
          <a:p>
            <a:r>
              <a:rPr lang="en-GB" sz="1100" b="1" dirty="0" smtClean="0">
                <a:solidFill>
                  <a:srgbClr val="000000"/>
                </a:solidFill>
                <a:latin typeface="Courier New"/>
              </a:rPr>
              <a:t>      type</a:t>
            </a:r>
            <a:r>
              <a:rPr lang="en-GB" sz="1100" dirty="0" smtClean="0">
                <a:solidFill>
                  <a:srgbClr val="000000"/>
                </a:solidFill>
                <a:latin typeface="Courier New"/>
              </a:rPr>
              <a:t>: </a:t>
            </a:r>
            <a:r>
              <a:rPr lang="en-GB" sz="1100" dirty="0" smtClean="0">
                <a:solidFill>
                  <a:srgbClr val="008000"/>
                </a:solidFill>
                <a:latin typeface="Courier New"/>
              </a:rPr>
              <a:t>"bioEnvironment%3Acell"</a:t>
            </a:r>
            <a:endParaRPr lang="en-GB" sz="1100" dirty="0" smtClean="0">
              <a:solidFill>
                <a:srgbClr val="000000"/>
              </a:solidFill>
              <a:latin typeface="Courier New"/>
            </a:endParaRPr>
          </a:p>
          <a:p>
            <a:r>
              <a:rPr lang="en-GB" sz="1100" dirty="0" smtClean="0">
                <a:solidFill>
                  <a:srgbClr val="000000"/>
                </a:solidFill>
                <a:latin typeface="Courier New"/>
              </a:rPr>
              <a:t>   },</a:t>
            </a:r>
          </a:p>
          <a:p>
            <a:r>
              <a:rPr lang="en-GB" sz="1100" b="1" dirty="0" smtClean="0">
                <a:solidFill>
                  <a:srgbClr val="000000"/>
                </a:solidFill>
                <a:latin typeface="Courier New"/>
              </a:rPr>
              <a:t>   models</a:t>
            </a:r>
            <a:r>
              <a:rPr lang="en-GB" sz="1100" dirty="0" smtClean="0">
                <a:solidFill>
                  <a:srgbClr val="000000"/>
                </a:solidFill>
                <a:latin typeface="Courier New"/>
              </a:rPr>
              <a:t>: [</a:t>
            </a:r>
          </a:p>
          <a:p>
            <a:r>
              <a:rPr lang="en-GB" sz="1100" dirty="0" smtClean="0">
                <a:solidFill>
                  <a:srgbClr val="000000"/>
                </a:solidFill>
                <a:latin typeface="Courier New"/>
              </a:rPr>
              <a:t>      {</a:t>
            </a:r>
          </a:p>
          <a:p>
            <a:r>
              <a:rPr lang="en-GB" sz="1100" b="1" dirty="0" smtClean="0">
                <a:solidFill>
                  <a:srgbClr val="000000"/>
                </a:solidFill>
                <a:latin typeface="Courier New"/>
              </a:rPr>
              <a:t>         </a:t>
            </a:r>
            <a:r>
              <a:rPr lang="en-GB" sz="1100" b="1" dirty="0" err="1" smtClean="0">
                <a:solidFill>
                  <a:srgbClr val="000000"/>
                </a:solidFill>
                <a:latin typeface="Courier New"/>
              </a:rPr>
              <a:t>uri</a:t>
            </a:r>
            <a:r>
              <a:rPr lang="en-GB" sz="1100" dirty="0" smtClean="0">
                <a:solidFill>
                  <a:srgbClr val="000000"/>
                </a:solidFill>
                <a:latin typeface="Courier New"/>
              </a:rPr>
              <a:t>: </a:t>
            </a:r>
            <a:r>
              <a:rPr lang="en-GB" sz="1100" dirty="0" smtClean="0">
                <a:solidFill>
                  <a:srgbClr val="008000"/>
                </a:solidFill>
                <a:latin typeface="Courier New"/>
              </a:rPr>
              <a:t>"</a:t>
            </a:r>
            <a:r>
              <a:rPr lang="en-GB" sz="1100" dirty="0" smtClean="0">
                <a:solidFill>
                  <a:srgbClr val="000000"/>
                </a:solidFill>
                <a:latin typeface="Courier New"/>
                <a:hlinkClick r:id="rId4"/>
              </a:rPr>
              <a:t>http://sbol.ncl.ac.uk:8081/model/subtilinsystem/sender/bngl_model</a:t>
            </a:r>
            <a:r>
              <a:rPr lang="en-GB" sz="1100" dirty="0" smtClean="0">
                <a:solidFill>
                  <a:srgbClr val="008000"/>
                </a:solidFill>
                <a:latin typeface="Courier New"/>
              </a:rPr>
              <a:t>"</a:t>
            </a:r>
            <a:endParaRPr lang="en-GB" sz="1100" dirty="0" smtClean="0">
              <a:solidFill>
                <a:srgbClr val="000000"/>
              </a:solidFill>
              <a:latin typeface="Courier New"/>
            </a:endParaRPr>
          </a:p>
          <a:p>
            <a:r>
              <a:rPr lang="en-GB" sz="1100" dirty="0" smtClean="0">
                <a:solidFill>
                  <a:srgbClr val="000000"/>
                </a:solidFill>
                <a:latin typeface="Courier New"/>
              </a:rPr>
              <a:t>      }</a:t>
            </a:r>
          </a:p>
          <a:p>
            <a:r>
              <a:rPr lang="en-GB" sz="1100" dirty="0" smtClean="0">
                <a:solidFill>
                  <a:srgbClr val="000000"/>
                </a:solidFill>
                <a:latin typeface="Courier New"/>
              </a:rPr>
              <a:t>   ],</a:t>
            </a:r>
          </a:p>
          <a:p>
            <a:r>
              <a:rPr lang="en-GB" sz="1100" b="1" dirty="0" smtClean="0">
                <a:solidFill>
                  <a:srgbClr val="000000"/>
                </a:solidFill>
                <a:latin typeface="Courier New"/>
              </a:rPr>
              <a:t>   incorporation</a:t>
            </a:r>
            <a:r>
              <a:rPr lang="en-GB" sz="1100" dirty="0" smtClean="0">
                <a:solidFill>
                  <a:srgbClr val="000000"/>
                </a:solidFill>
                <a:latin typeface="Courier New"/>
              </a:rPr>
              <a:t>: [</a:t>
            </a:r>
          </a:p>
          <a:p>
            <a:r>
              <a:rPr lang="en-GB" sz="1100" dirty="0" smtClean="0">
                <a:solidFill>
                  <a:srgbClr val="000000"/>
                </a:solidFill>
                <a:latin typeface="Courier New"/>
              </a:rPr>
              <a:t>      {</a:t>
            </a:r>
          </a:p>
          <a:p>
            <a:r>
              <a:rPr lang="en-GB" sz="1100" b="1" dirty="0" smtClean="0">
                <a:solidFill>
                  <a:srgbClr val="000000"/>
                </a:solidFill>
                <a:latin typeface="Courier New"/>
              </a:rPr>
              <a:t>         component</a:t>
            </a:r>
            <a:r>
              <a:rPr lang="en-GB" sz="1100" dirty="0" smtClean="0">
                <a:solidFill>
                  <a:srgbClr val="000000"/>
                </a:solidFill>
                <a:latin typeface="Courier New"/>
              </a:rPr>
              <a:t>: </a:t>
            </a:r>
            <a:r>
              <a:rPr lang="en-GB" sz="1100" dirty="0" smtClean="0">
                <a:solidFill>
                  <a:srgbClr val="008000"/>
                </a:solidFill>
                <a:latin typeface="Courier New"/>
              </a:rPr>
              <a:t>"</a:t>
            </a:r>
            <a:r>
              <a:rPr lang="en-GB" sz="1100" dirty="0" smtClean="0">
                <a:solidFill>
                  <a:srgbClr val="000000"/>
                </a:solidFill>
                <a:latin typeface="Courier New"/>
                <a:hlinkClick r:id="rId5"/>
              </a:rPr>
              <a:t>http://bacillobricks.co.uk/device/subtilinsender</a:t>
            </a:r>
            <a:r>
              <a:rPr lang="en-GB" sz="1100" dirty="0" smtClean="0">
                <a:solidFill>
                  <a:srgbClr val="008000"/>
                </a:solidFill>
                <a:latin typeface="Courier New"/>
              </a:rPr>
              <a:t>"</a:t>
            </a:r>
            <a:r>
              <a:rPr lang="en-GB" sz="1100" dirty="0" smtClean="0">
                <a:solidFill>
                  <a:srgbClr val="000000"/>
                </a:solidFill>
                <a:latin typeface="Courier New"/>
              </a:rPr>
              <a:t>,</a:t>
            </a:r>
          </a:p>
          <a:p>
            <a:r>
              <a:rPr lang="en-GB" sz="1100" b="1" dirty="0" smtClean="0">
                <a:solidFill>
                  <a:srgbClr val="000000"/>
                </a:solidFill>
                <a:latin typeface="Courier New"/>
              </a:rPr>
              <a:t>         context</a:t>
            </a:r>
            <a:r>
              <a:rPr lang="en-GB" sz="1100" dirty="0" smtClean="0">
                <a:solidFill>
                  <a:srgbClr val="000000"/>
                </a:solidFill>
                <a:latin typeface="Courier New"/>
              </a:rPr>
              <a:t>: </a:t>
            </a:r>
            <a:r>
              <a:rPr lang="en-GB" sz="1100" dirty="0" smtClean="0">
                <a:solidFill>
                  <a:srgbClr val="008000"/>
                </a:solidFill>
                <a:latin typeface="Courier New"/>
              </a:rPr>
              <a:t>"</a:t>
            </a:r>
            <a:r>
              <a:rPr lang="en-GB" sz="1100" dirty="0" smtClean="0">
                <a:solidFill>
                  <a:srgbClr val="000000"/>
                </a:solidFill>
                <a:latin typeface="Courier New"/>
                <a:hlinkClick r:id="rId6"/>
              </a:rPr>
              <a:t>http://sbol.ncl.ac.uk:8081/geneticcontext/genomicLocus/amyE</a:t>
            </a:r>
            <a:r>
              <a:rPr lang="en-GB" sz="1100" dirty="0" smtClean="0">
                <a:solidFill>
                  <a:srgbClr val="008000"/>
                </a:solidFill>
                <a:latin typeface="Courier New"/>
              </a:rPr>
              <a:t>"</a:t>
            </a:r>
            <a:endParaRPr lang="en-GB" sz="1100" dirty="0" smtClean="0">
              <a:solidFill>
                <a:srgbClr val="000000"/>
              </a:solidFill>
              <a:latin typeface="Courier New"/>
            </a:endParaRPr>
          </a:p>
          <a:p>
            <a:r>
              <a:rPr lang="en-GB" sz="1100" dirty="0" smtClean="0">
                <a:solidFill>
                  <a:srgbClr val="000000"/>
                </a:solidFill>
                <a:latin typeface="Courier New"/>
              </a:rPr>
              <a:t>      }</a:t>
            </a:r>
          </a:p>
          <a:p>
            <a:r>
              <a:rPr lang="en-GB" sz="1100" dirty="0" smtClean="0">
                <a:solidFill>
                  <a:srgbClr val="000000"/>
                </a:solidFill>
                <a:latin typeface="Courier New"/>
              </a:rPr>
              <a:t>   ]</a:t>
            </a:r>
          </a:p>
          <a:p>
            <a:r>
              <a:rPr lang="en-GB" sz="1100" dirty="0" smtClean="0">
                <a:solidFill>
                  <a:srgbClr val="000000"/>
                </a:solidFill>
                <a:latin typeface="Courier New"/>
              </a:rPr>
              <a:t>}</a:t>
            </a:r>
            <a:endParaRPr lang="en-GB" sz="1100" b="1" dirty="0" smtClean="0">
              <a:solidFill>
                <a:srgbClr val="000000"/>
              </a:solidFill>
              <a:latin typeface="Courier New"/>
            </a:endParaRPr>
          </a:p>
        </p:txBody>
      </p:sp>
    </p:spTree>
    <p:extLst>
      <p:ext uri="{BB962C8B-B14F-4D97-AF65-F5344CB8AC3E}">
        <p14:creationId xmlns="" xmlns:p14="http://schemas.microsoft.com/office/powerpoint/2010/main" val="12410950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3521" y="1846525"/>
            <a:ext cx="7656635" cy="2171487"/>
          </a:xfrm>
        </p:spPr>
        <p:txBody>
          <a:bodyPr/>
          <a:lstStyle/>
          <a:p>
            <a:r>
              <a:rPr lang="en-GB" dirty="0"/>
              <a:t>Retrieve the list of </a:t>
            </a:r>
            <a:r>
              <a:rPr lang="en-GB" dirty="0" smtClean="0"/>
              <a:t>models</a:t>
            </a:r>
            <a:endParaRPr lang="en-GB" dirty="0"/>
          </a:p>
          <a:p>
            <a:pPr lvl="1"/>
            <a:r>
              <a:rPr lang="en-GB" dirty="0" smtClean="0"/>
              <a:t>/model</a:t>
            </a:r>
            <a:endParaRPr lang="en-GB" dirty="0"/>
          </a:p>
          <a:p>
            <a:r>
              <a:rPr lang="en-GB" dirty="0"/>
              <a:t>Retrieve by </a:t>
            </a:r>
            <a:r>
              <a:rPr lang="en-GB" dirty="0" smtClean="0"/>
              <a:t>ID or URI</a:t>
            </a:r>
            <a:endParaRPr lang="en-GB" dirty="0"/>
          </a:p>
          <a:p>
            <a:pPr lvl="1"/>
            <a:r>
              <a:rPr lang="en-GB" dirty="0" smtClean="0"/>
              <a:t>/model/[URI]</a:t>
            </a:r>
          </a:p>
          <a:p>
            <a:pPr lvl="1"/>
            <a:r>
              <a:rPr lang="en-GB" dirty="0"/>
              <a:t>/model</a:t>
            </a:r>
            <a:r>
              <a:rPr lang="en-GB" dirty="0" smtClean="0"/>
              <a:t>/[ID]</a:t>
            </a:r>
            <a:endParaRPr lang="en-GB" dirty="0"/>
          </a:p>
        </p:txBody>
      </p:sp>
      <p:sp>
        <p:nvSpPr>
          <p:cNvPr id="3" name="Title 2"/>
          <p:cNvSpPr>
            <a:spLocks noGrp="1"/>
          </p:cNvSpPr>
          <p:nvPr>
            <p:ph type="title"/>
          </p:nvPr>
        </p:nvSpPr>
        <p:spPr/>
        <p:txBody>
          <a:bodyPr/>
          <a:lstStyle/>
          <a:p>
            <a:r>
              <a:rPr lang="en-GB" dirty="0" smtClean="0"/>
              <a:t>Retrieving models</a:t>
            </a:r>
            <a:endParaRPr lang="en-GB" dirty="0"/>
          </a:p>
        </p:txBody>
      </p:sp>
      <p:sp>
        <p:nvSpPr>
          <p:cNvPr id="4" name="TextBox 3"/>
          <p:cNvSpPr txBox="1"/>
          <p:nvPr/>
        </p:nvSpPr>
        <p:spPr>
          <a:xfrm>
            <a:off x="188684" y="4257294"/>
            <a:ext cx="8839200" cy="1600438"/>
          </a:xfrm>
          <a:prstGeom prst="rect">
            <a:avLst/>
          </a:prstGeom>
          <a:noFill/>
          <a:ln>
            <a:solidFill>
              <a:schemeClr val="accent1"/>
            </a:solidFill>
          </a:ln>
        </p:spPr>
        <p:txBody>
          <a:bodyPr wrap="square" rtlCol="0">
            <a:spAutoFit/>
          </a:bodyPr>
          <a:lstStyle/>
          <a:p>
            <a:r>
              <a:rPr lang="en-GB" sz="1400" dirty="0" smtClean="0">
                <a:solidFill>
                  <a:srgbClr val="000000"/>
                </a:solidFill>
                <a:latin typeface="Courier New"/>
              </a:rPr>
              <a:t>{</a:t>
            </a:r>
          </a:p>
          <a:p>
            <a:r>
              <a:rPr lang="en-GB" sz="1400" b="1" dirty="0" smtClean="0">
                <a:solidFill>
                  <a:srgbClr val="000000"/>
                </a:solidFill>
                <a:latin typeface="Courier New"/>
              </a:rPr>
              <a:t>   </a:t>
            </a:r>
            <a:r>
              <a:rPr lang="en-GB" sz="1400" b="1" dirty="0" err="1" smtClean="0">
                <a:solidFill>
                  <a:srgbClr val="000000"/>
                </a:solidFill>
                <a:latin typeface="Courier New"/>
              </a:rPr>
              <a:t>displayId</a:t>
            </a:r>
            <a:r>
              <a:rPr lang="en-GB" sz="1400" dirty="0" smtClean="0">
                <a:solidFill>
                  <a:srgbClr val="000000"/>
                </a:solidFill>
                <a:latin typeface="Courier New"/>
              </a:rPr>
              <a:t>: </a:t>
            </a:r>
            <a:r>
              <a:rPr lang="en-GB" sz="1400" dirty="0" smtClean="0">
                <a:solidFill>
                  <a:srgbClr val="008000"/>
                </a:solidFill>
                <a:latin typeface="Courier New"/>
              </a:rPr>
              <a:t>"3"</a:t>
            </a:r>
            <a:r>
              <a:rPr lang="en-GB" sz="1400" dirty="0" smtClean="0">
                <a:solidFill>
                  <a:srgbClr val="000000"/>
                </a:solidFill>
                <a:latin typeface="Courier New"/>
              </a:rPr>
              <a:t>,</a:t>
            </a:r>
            <a:endParaRPr lang="en-GB" sz="1400" b="1" dirty="0" smtClean="0">
              <a:solidFill>
                <a:srgbClr val="000000"/>
              </a:solidFill>
              <a:latin typeface="Courier New"/>
            </a:endParaRPr>
          </a:p>
          <a:p>
            <a:r>
              <a:rPr lang="en-GB" sz="1400" b="1" dirty="0" smtClean="0">
                <a:solidFill>
                  <a:srgbClr val="000000"/>
                </a:solidFill>
                <a:latin typeface="Courier New"/>
              </a:rPr>
              <a:t>   </a:t>
            </a:r>
            <a:r>
              <a:rPr lang="en-GB" sz="1400" b="1" dirty="0" err="1" smtClean="0">
                <a:solidFill>
                  <a:srgbClr val="000000"/>
                </a:solidFill>
                <a:latin typeface="Courier New"/>
              </a:rPr>
              <a:t>uri</a:t>
            </a:r>
            <a:r>
              <a:rPr lang="en-GB" sz="1400" dirty="0" smtClean="0">
                <a:solidFill>
                  <a:srgbClr val="000000"/>
                </a:solidFill>
                <a:latin typeface="Courier New"/>
              </a:rPr>
              <a:t>: </a:t>
            </a:r>
            <a:r>
              <a:rPr lang="en-GB" sz="1400" dirty="0" smtClean="0">
                <a:solidFill>
                  <a:srgbClr val="008000"/>
                </a:solidFill>
                <a:latin typeface="Courier New"/>
              </a:rPr>
              <a:t>"</a:t>
            </a:r>
            <a:r>
              <a:rPr lang="en-GB" sz="1400" dirty="0" smtClean="0">
                <a:solidFill>
                  <a:srgbClr val="000000"/>
                </a:solidFill>
                <a:latin typeface="Courier New"/>
                <a:hlinkClick r:id="rId3"/>
              </a:rPr>
              <a:t>http://sbol.ncl.ac.uk:8081/model/subtilinsystem/receiver/cellml_model</a:t>
            </a:r>
            <a:r>
              <a:rPr lang="en-GB" sz="1400" dirty="0" smtClean="0">
                <a:solidFill>
                  <a:srgbClr val="008000"/>
                </a:solidFill>
                <a:latin typeface="Courier New"/>
              </a:rPr>
              <a:t>"</a:t>
            </a:r>
            <a:r>
              <a:rPr lang="en-GB" sz="1400" dirty="0" smtClean="0">
                <a:solidFill>
                  <a:srgbClr val="000000"/>
                </a:solidFill>
                <a:latin typeface="Courier New"/>
              </a:rPr>
              <a:t>,</a:t>
            </a:r>
          </a:p>
          <a:p>
            <a:r>
              <a:rPr lang="en-GB" sz="1400" b="1" dirty="0" smtClean="0">
                <a:solidFill>
                  <a:srgbClr val="000000"/>
                </a:solidFill>
                <a:latin typeface="Courier New"/>
              </a:rPr>
              <a:t>   format</a:t>
            </a:r>
            <a:r>
              <a:rPr lang="en-GB" sz="1400" dirty="0" smtClean="0">
                <a:solidFill>
                  <a:srgbClr val="000000"/>
                </a:solidFill>
                <a:latin typeface="Courier New"/>
              </a:rPr>
              <a:t>: </a:t>
            </a:r>
            <a:r>
              <a:rPr lang="en-GB" sz="1400" dirty="0" smtClean="0">
                <a:solidFill>
                  <a:srgbClr val="008000"/>
                </a:solidFill>
                <a:latin typeface="Courier New"/>
              </a:rPr>
              <a:t>"</a:t>
            </a:r>
            <a:r>
              <a:rPr lang="en-GB" sz="1400" dirty="0" err="1" smtClean="0">
                <a:solidFill>
                  <a:srgbClr val="008000"/>
                </a:solidFill>
                <a:latin typeface="Courier New"/>
              </a:rPr>
              <a:t>CellML</a:t>
            </a:r>
            <a:r>
              <a:rPr lang="en-GB" sz="1400" dirty="0" smtClean="0">
                <a:solidFill>
                  <a:srgbClr val="008000"/>
                </a:solidFill>
                <a:latin typeface="Courier New"/>
              </a:rPr>
              <a:t>"</a:t>
            </a:r>
            <a:r>
              <a:rPr lang="en-GB" sz="1400" dirty="0" smtClean="0">
                <a:solidFill>
                  <a:srgbClr val="000000"/>
                </a:solidFill>
                <a:latin typeface="Courier New"/>
              </a:rPr>
              <a:t>,</a:t>
            </a:r>
            <a:r>
              <a:rPr lang="en-GB" sz="1400" b="1" dirty="0" smtClean="0">
                <a:solidFill>
                  <a:srgbClr val="000000"/>
                </a:solidFill>
                <a:latin typeface="Courier New"/>
              </a:rPr>
              <a:t>      </a:t>
            </a:r>
          </a:p>
          <a:p>
            <a:r>
              <a:rPr lang="en-GB" sz="1400" b="1" dirty="0" smtClean="0">
                <a:solidFill>
                  <a:srgbClr val="000000"/>
                </a:solidFill>
                <a:latin typeface="Courier New"/>
              </a:rPr>
              <a:t>   </a:t>
            </a:r>
            <a:r>
              <a:rPr lang="en-GB" sz="1400" b="1" dirty="0" err="1" smtClean="0">
                <a:solidFill>
                  <a:srgbClr val="000000"/>
                </a:solidFill>
                <a:latin typeface="Courier New"/>
              </a:rPr>
              <a:t>modelResource</a:t>
            </a:r>
            <a:r>
              <a:rPr lang="en-GB" sz="1400" dirty="0" smtClean="0">
                <a:solidFill>
                  <a:srgbClr val="000000"/>
                </a:solidFill>
                <a:latin typeface="Courier New"/>
              </a:rPr>
              <a:t>: </a:t>
            </a:r>
            <a:r>
              <a:rPr lang="en-GB" sz="1400" dirty="0" smtClean="0">
                <a:solidFill>
                  <a:srgbClr val="008000"/>
                </a:solidFill>
                <a:latin typeface="Courier New"/>
              </a:rPr>
              <a:t>"</a:t>
            </a:r>
            <a:r>
              <a:rPr lang="en-GB" sz="1400" dirty="0" smtClean="0">
                <a:solidFill>
                  <a:srgbClr val="000000"/>
                </a:solidFill>
                <a:latin typeface="Courier New"/>
                <a:hlinkClick r:id="rId4"/>
              </a:rPr>
              <a:t>http://sbol.ncl.ac.uk:8081/assets/models/subtilinsystem/recei</a:t>
            </a:r>
          </a:p>
          <a:p>
            <a:r>
              <a:rPr lang="en-GB" sz="1400" dirty="0" err="1" smtClean="0">
                <a:solidFill>
                  <a:srgbClr val="000000"/>
                </a:solidFill>
                <a:latin typeface="Courier New"/>
                <a:hlinkClick r:id="rId4"/>
              </a:rPr>
              <a:t>ver</a:t>
            </a:r>
            <a:r>
              <a:rPr lang="en-GB" sz="1400" dirty="0" smtClean="0">
                <a:solidFill>
                  <a:srgbClr val="000000"/>
                </a:solidFill>
                <a:latin typeface="Courier New"/>
                <a:hlinkClick r:id="rId4"/>
              </a:rPr>
              <a:t>/subtilinreceiver_cellml10.cellml</a:t>
            </a:r>
            <a:r>
              <a:rPr lang="en-GB" sz="1400" dirty="0" smtClean="0">
                <a:solidFill>
                  <a:srgbClr val="008000"/>
                </a:solidFill>
                <a:latin typeface="Courier New"/>
              </a:rPr>
              <a:t>"</a:t>
            </a:r>
            <a:endParaRPr lang="en-GB" sz="1400" dirty="0" smtClean="0">
              <a:solidFill>
                <a:srgbClr val="000000"/>
              </a:solidFill>
              <a:latin typeface="Courier New"/>
            </a:endParaRPr>
          </a:p>
          <a:p>
            <a:r>
              <a:rPr lang="en-GB" sz="1400" dirty="0" smtClean="0">
                <a:solidFill>
                  <a:srgbClr val="000000"/>
                </a:solidFill>
                <a:latin typeface="Courier New"/>
              </a:rPr>
              <a:t>}</a:t>
            </a:r>
            <a:endParaRPr lang="en-GB" sz="1400" dirty="0"/>
          </a:p>
        </p:txBody>
      </p:sp>
    </p:spTree>
    <p:extLst>
      <p:ext uri="{BB962C8B-B14F-4D97-AF65-F5344CB8AC3E}">
        <p14:creationId xmlns="" xmlns:p14="http://schemas.microsoft.com/office/powerpoint/2010/main" val="8277717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1777" y="1938122"/>
            <a:ext cx="8195628" cy="1896533"/>
          </a:xfrm>
        </p:spPr>
        <p:txBody>
          <a:bodyPr>
            <a:normAutofit fontScale="92500" lnSpcReduction="10000"/>
          </a:bodyPr>
          <a:lstStyle/>
          <a:p>
            <a:r>
              <a:rPr lang="en-GB" dirty="0" smtClean="0"/>
              <a:t>Retrieve the list of genetic contexts</a:t>
            </a:r>
          </a:p>
          <a:p>
            <a:pPr lvl="1"/>
            <a:r>
              <a:rPr lang="en-GB" dirty="0" smtClean="0"/>
              <a:t>/</a:t>
            </a:r>
            <a:r>
              <a:rPr lang="en-GB" dirty="0" err="1" smtClean="0"/>
              <a:t>geneticcontext</a:t>
            </a:r>
            <a:endParaRPr lang="en-GB" dirty="0" smtClean="0"/>
          </a:p>
          <a:p>
            <a:r>
              <a:rPr lang="en-GB" dirty="0" smtClean="0"/>
              <a:t>Retrieve by ID or URI</a:t>
            </a:r>
          </a:p>
          <a:p>
            <a:pPr lvl="1"/>
            <a:r>
              <a:rPr lang="en-GB" dirty="0" smtClean="0"/>
              <a:t>/</a:t>
            </a:r>
            <a:r>
              <a:rPr lang="en-GB" dirty="0" err="1" smtClean="0"/>
              <a:t>geneticcontext</a:t>
            </a:r>
            <a:r>
              <a:rPr lang="en-GB" dirty="0" smtClean="0"/>
              <a:t>/[URI]</a:t>
            </a:r>
          </a:p>
          <a:p>
            <a:pPr lvl="1"/>
            <a:r>
              <a:rPr lang="en-GB" dirty="0"/>
              <a:t>/</a:t>
            </a:r>
            <a:r>
              <a:rPr lang="en-GB" dirty="0" err="1"/>
              <a:t>geneticcontext</a:t>
            </a:r>
            <a:r>
              <a:rPr lang="en-GB" dirty="0" smtClean="0"/>
              <a:t>/[ID]</a:t>
            </a:r>
          </a:p>
          <a:p>
            <a:endParaRPr lang="en-GB" dirty="0"/>
          </a:p>
        </p:txBody>
      </p:sp>
      <p:sp>
        <p:nvSpPr>
          <p:cNvPr id="3" name="Title 2"/>
          <p:cNvSpPr>
            <a:spLocks noGrp="1"/>
          </p:cNvSpPr>
          <p:nvPr>
            <p:ph type="title"/>
          </p:nvPr>
        </p:nvSpPr>
        <p:spPr/>
        <p:txBody>
          <a:bodyPr/>
          <a:lstStyle/>
          <a:p>
            <a:r>
              <a:rPr lang="en-GB" dirty="0" smtClean="0"/>
              <a:t>Retrieving genetic contexts</a:t>
            </a:r>
            <a:endParaRPr lang="en-GB" dirty="0"/>
          </a:p>
        </p:txBody>
      </p:sp>
      <p:pic>
        <p:nvPicPr>
          <p:cNvPr id="1026" name="Picture 2"/>
          <p:cNvPicPr>
            <a:picLocks noChangeAspect="1" noChangeArrowheads="1"/>
          </p:cNvPicPr>
          <p:nvPr/>
        </p:nvPicPr>
        <p:blipFill>
          <a:blip r:embed="rId3" cstate="print"/>
          <a:srcRect/>
          <a:stretch>
            <a:fillRect/>
          </a:stretch>
        </p:blipFill>
        <p:spPr bwMode="auto">
          <a:xfrm>
            <a:off x="1492465" y="3819525"/>
            <a:ext cx="6257925" cy="2876550"/>
          </a:xfrm>
          <a:prstGeom prst="rect">
            <a:avLst/>
          </a:prstGeom>
          <a:noFill/>
          <a:ln w="9525">
            <a:noFill/>
            <a:miter lim="800000"/>
            <a:headEnd/>
            <a:tailEnd/>
          </a:ln>
        </p:spPr>
      </p:pic>
    </p:spTree>
    <p:extLst>
      <p:ext uri="{BB962C8B-B14F-4D97-AF65-F5344CB8AC3E}">
        <p14:creationId xmlns="" xmlns:p14="http://schemas.microsoft.com/office/powerpoint/2010/main" val="2188681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684104" cy="3450696"/>
          </a:xfrm>
        </p:spPr>
        <p:txBody>
          <a:bodyPr/>
          <a:lstStyle/>
          <a:p>
            <a:r>
              <a:rPr lang="en-GB" dirty="0" smtClean="0"/>
              <a:t>A grant of £5 million for four years</a:t>
            </a:r>
          </a:p>
          <a:p>
            <a:pPr marL="581343" lvl="2" indent="0">
              <a:buNone/>
            </a:pPr>
            <a:endParaRPr lang="en-GB" dirty="0" smtClean="0"/>
          </a:p>
          <a:p>
            <a:pPr marL="581343" lvl="2" indent="0">
              <a:buNone/>
            </a:pPr>
            <a:r>
              <a:rPr lang="en-GB" dirty="0" smtClean="0"/>
              <a:t>“</a:t>
            </a:r>
            <a:r>
              <a:rPr lang="en-GB" dirty="0"/>
              <a:t>This investment will lay the groundwork for the commercialisation of research, ensuring academics and industry can realise the full potential of this exciting area of </a:t>
            </a:r>
            <a:r>
              <a:rPr lang="en-GB" dirty="0" smtClean="0"/>
              <a:t>science” 	(David </a:t>
            </a:r>
            <a:r>
              <a:rPr lang="en-GB" dirty="0" err="1" smtClean="0"/>
              <a:t>Willetts</a:t>
            </a:r>
            <a:r>
              <a:rPr lang="en-GB" dirty="0"/>
              <a:t>, Minister for Universities and Science).</a:t>
            </a:r>
            <a:endParaRPr lang="en-GB" dirty="0" smtClean="0"/>
          </a:p>
          <a:p>
            <a:endParaRPr lang="en-GB" dirty="0"/>
          </a:p>
        </p:txBody>
      </p:sp>
      <p:sp>
        <p:nvSpPr>
          <p:cNvPr id="3" name="Title 2"/>
          <p:cNvSpPr>
            <a:spLocks noGrp="1"/>
          </p:cNvSpPr>
          <p:nvPr>
            <p:ph type="title"/>
          </p:nvPr>
        </p:nvSpPr>
        <p:spPr/>
        <p:txBody>
          <a:bodyPr/>
          <a:lstStyle/>
          <a:p>
            <a:r>
              <a:rPr lang="en-GB" dirty="0" smtClean="0"/>
              <a:t>Flowers Consortium</a:t>
            </a:r>
            <a:endParaRPr lang="en-GB" dirty="0"/>
          </a:p>
        </p:txBody>
      </p:sp>
      <p:pic>
        <p:nvPicPr>
          <p:cNvPr id="5" name="Picture 4" descr="small newcastle_master_col.tif"/>
          <p:cNvPicPr/>
          <p:nvPr/>
        </p:nvPicPr>
        <p:blipFill>
          <a:blip r:embed="rId3" cstate="print"/>
          <a:stretch>
            <a:fillRect/>
          </a:stretch>
        </p:blipFill>
        <p:spPr>
          <a:xfrm>
            <a:off x="2442176" y="5083192"/>
            <a:ext cx="1727835" cy="606425"/>
          </a:xfrm>
          <a:prstGeom prst="rect">
            <a:avLst/>
          </a:prstGeom>
        </p:spPr>
      </p:pic>
      <p:pic>
        <p:nvPicPr>
          <p:cNvPr id="1027" name="Picture 3" descr="C:\Users\NGM44\Desktop\homecrest.gif"/>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885872" y="5878520"/>
            <a:ext cx="714375" cy="714375"/>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C:\Users\NGM44\Desktop\University-of-Cambridge.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451368" y="5941355"/>
            <a:ext cx="2387655" cy="504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C:\Users\NGM44\Desktop\logo_imperial_college_london.png"/>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138646" y="5176854"/>
            <a:ext cx="1600200" cy="419100"/>
          </a:xfrm>
          <a:prstGeom prst="rect">
            <a:avLst/>
          </a:prstGeom>
          <a:noFill/>
          <a:extLst>
            <a:ext uri="{909E8E84-426E-40DD-AFC4-6F175D3DCCD1}">
              <a14:hiddenFill xmlns="" xmlns:a14="http://schemas.microsoft.com/office/drawing/2010/main">
                <a:solidFill>
                  <a:srgbClr val="FFFFFF"/>
                </a:solidFill>
              </a14:hiddenFill>
            </a:ext>
          </a:extLst>
        </p:spPr>
      </p:pic>
      <p:pic>
        <p:nvPicPr>
          <p:cNvPr id="1035" name="Picture 11" descr="C:\Users\NGM44\Desktop\kcllogoh1.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306647" y="5751395"/>
            <a:ext cx="1143000" cy="88392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01811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SBOL will be used as much as possible through the projects in the Flowers consortium</a:t>
            </a:r>
          </a:p>
          <a:p>
            <a:r>
              <a:rPr lang="en-GB" dirty="0" smtClean="0"/>
              <a:t>We will also be developing standards to represent biological systems</a:t>
            </a:r>
          </a:p>
          <a:p>
            <a:pPr lvl="1"/>
            <a:r>
              <a:rPr lang="en-GB" dirty="0" smtClean="0"/>
              <a:t>SBOL can be extended for this purpose</a:t>
            </a:r>
          </a:p>
          <a:p>
            <a:r>
              <a:rPr lang="en-GB" dirty="0" smtClean="0"/>
              <a:t>Flowers consortium can be used as a way of promoting the use of data standards that we define</a:t>
            </a:r>
            <a:endParaRPr lang="en-GB" dirty="0"/>
          </a:p>
        </p:txBody>
      </p:sp>
      <p:sp>
        <p:nvSpPr>
          <p:cNvPr id="3" name="Title 2"/>
          <p:cNvSpPr>
            <a:spLocks noGrp="1"/>
          </p:cNvSpPr>
          <p:nvPr>
            <p:ph type="title"/>
          </p:nvPr>
        </p:nvSpPr>
        <p:spPr/>
        <p:txBody>
          <a:bodyPr/>
          <a:lstStyle/>
          <a:p>
            <a:r>
              <a:rPr lang="en-GB" dirty="0" smtClean="0"/>
              <a:t>Conclusions</a:t>
            </a:r>
            <a:endParaRPr lang="en-GB" dirty="0"/>
          </a:p>
        </p:txBody>
      </p:sp>
    </p:spTree>
    <p:extLst>
      <p:ext uri="{BB962C8B-B14F-4D97-AF65-F5344CB8AC3E}">
        <p14:creationId xmlns="" xmlns:p14="http://schemas.microsoft.com/office/powerpoint/2010/main" val="311475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2300" dirty="0" err="1"/>
              <a:t>Dr.</a:t>
            </a:r>
            <a:r>
              <a:rPr lang="en-GB" sz="2300" dirty="0"/>
              <a:t> Matthew </a:t>
            </a:r>
            <a:r>
              <a:rPr lang="en-GB" sz="2300" dirty="0" err="1"/>
              <a:t>Pocock</a:t>
            </a:r>
            <a:endParaRPr lang="en-GB" sz="2300" dirty="0"/>
          </a:p>
          <a:p>
            <a:r>
              <a:rPr lang="en-GB" sz="2300" dirty="0" err="1"/>
              <a:t>Jurijs</a:t>
            </a:r>
            <a:r>
              <a:rPr lang="en-GB" sz="2300" dirty="0"/>
              <a:t> </a:t>
            </a:r>
            <a:r>
              <a:rPr lang="en-GB" sz="2300" dirty="0" err="1"/>
              <a:t>Meitalovs</a:t>
            </a:r>
            <a:endParaRPr lang="en-GB" sz="2300" dirty="0"/>
          </a:p>
          <a:p>
            <a:r>
              <a:rPr lang="en-GB" sz="2300" dirty="0" err="1"/>
              <a:t>Dr.</a:t>
            </a:r>
            <a:r>
              <a:rPr lang="en-GB" sz="2300" dirty="0"/>
              <a:t> Angel </a:t>
            </a:r>
            <a:r>
              <a:rPr lang="en-GB" sz="2300" dirty="0" err="1"/>
              <a:t>Goñi</a:t>
            </a:r>
            <a:r>
              <a:rPr lang="en-GB" sz="2300" dirty="0"/>
              <a:t>-Moreno</a:t>
            </a:r>
          </a:p>
          <a:p>
            <a:r>
              <a:rPr lang="en-GB" sz="2300" dirty="0" err="1"/>
              <a:t>Prof</a:t>
            </a:r>
            <a:r>
              <a:rPr lang="en-GB" sz="2300" dirty="0" err="1" smtClean="0"/>
              <a:t>.</a:t>
            </a:r>
            <a:r>
              <a:rPr lang="en-GB" sz="2300" dirty="0" smtClean="0"/>
              <a:t> </a:t>
            </a:r>
            <a:r>
              <a:rPr lang="en-GB" sz="2300" dirty="0" err="1" smtClean="0"/>
              <a:t>Martyn</a:t>
            </a:r>
            <a:r>
              <a:rPr lang="en-GB" sz="2300" dirty="0" smtClean="0"/>
              <a:t> </a:t>
            </a:r>
            <a:r>
              <a:rPr lang="en-GB" sz="2300" dirty="0"/>
              <a:t>Amos</a:t>
            </a:r>
          </a:p>
          <a:p>
            <a:r>
              <a:rPr lang="en-GB" sz="2300" dirty="0" err="1"/>
              <a:t>Dr.</a:t>
            </a:r>
            <a:r>
              <a:rPr lang="en-GB" sz="2300" dirty="0"/>
              <a:t> Jennifer Hallinan</a:t>
            </a:r>
          </a:p>
          <a:p>
            <a:r>
              <a:rPr lang="en-GB" sz="2300" dirty="0" err="1"/>
              <a:t>Dr.</a:t>
            </a:r>
            <a:r>
              <a:rPr lang="en-GB" sz="2300" dirty="0"/>
              <a:t> Paolo </a:t>
            </a:r>
            <a:r>
              <a:rPr lang="en-GB" sz="2300" dirty="0" err="1"/>
              <a:t>Zuliani</a:t>
            </a:r>
            <a:endParaRPr lang="en-GB" sz="2300" dirty="0"/>
          </a:p>
          <a:p>
            <a:r>
              <a:rPr lang="en-GB" sz="2300" dirty="0" err="1"/>
              <a:t>Dr.</a:t>
            </a:r>
            <a:r>
              <a:rPr lang="en-GB" sz="2300" dirty="0"/>
              <a:t> </a:t>
            </a:r>
            <a:r>
              <a:rPr lang="en-GB" sz="2300" dirty="0" err="1"/>
              <a:t>Egils</a:t>
            </a:r>
            <a:r>
              <a:rPr lang="en-GB" sz="2300" dirty="0"/>
              <a:t> </a:t>
            </a:r>
            <a:r>
              <a:rPr lang="en-GB" sz="2300" dirty="0" err="1"/>
              <a:t>Stalidzans</a:t>
            </a:r>
            <a:endParaRPr lang="en-GB" sz="2300" dirty="0"/>
          </a:p>
          <a:p>
            <a:r>
              <a:rPr lang="en-GB" sz="2300" dirty="0" err="1"/>
              <a:t>Prof.</a:t>
            </a:r>
            <a:r>
              <a:rPr lang="en-GB" sz="2300" dirty="0"/>
              <a:t> Anil Wipat</a:t>
            </a:r>
          </a:p>
          <a:p>
            <a:endParaRPr lang="en-GB" dirty="0"/>
          </a:p>
        </p:txBody>
      </p:sp>
      <p:sp>
        <p:nvSpPr>
          <p:cNvPr id="3" name="Title 2"/>
          <p:cNvSpPr>
            <a:spLocks noGrp="1"/>
          </p:cNvSpPr>
          <p:nvPr>
            <p:ph type="title"/>
          </p:nvPr>
        </p:nvSpPr>
        <p:spPr/>
        <p:txBody>
          <a:bodyPr/>
          <a:lstStyle/>
          <a:p>
            <a:r>
              <a:rPr lang="en-GB" dirty="0" smtClean="0"/>
              <a:t>Acknowledgements</a:t>
            </a:r>
            <a:endParaRPr lang="en-GB" dirty="0"/>
          </a:p>
        </p:txBody>
      </p:sp>
    </p:spTree>
    <p:extLst>
      <p:ext uri="{BB962C8B-B14F-4D97-AF65-F5344CB8AC3E}">
        <p14:creationId xmlns="" xmlns:p14="http://schemas.microsoft.com/office/powerpoint/2010/main" val="518681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p:cNvSpPr>
            <a:spLocks noGrp="1" noChangeArrowheads="1"/>
          </p:cNvSpPr>
          <p:nvPr>
            <p:ph idx="1"/>
          </p:nvPr>
        </p:nvSpPr>
        <p:spPr>
          <a:xfrm>
            <a:off x="872067" y="2475441"/>
            <a:ext cx="7408333" cy="4182533"/>
          </a:xfrm>
        </p:spPr>
        <p:txBody>
          <a:bodyPr>
            <a:normAutofit/>
          </a:bodyPr>
          <a:lstStyle/>
          <a:p>
            <a:pPr lvl="1"/>
            <a:r>
              <a:rPr lang="en-GB" dirty="0" smtClean="0"/>
              <a:t>Aims: “To create and develop platform technology for synthetic biology. The platform technology will be based on an information infrastructure which uses a web-based environment. The main components are: a professional parts and devices registry, a model registry and a suite of compatible </a:t>
            </a:r>
            <a:r>
              <a:rPr lang="en-GB" dirty="0" err="1" smtClean="0"/>
              <a:t>BioCAD</a:t>
            </a:r>
            <a:r>
              <a:rPr lang="en-GB" dirty="0" smtClean="0"/>
              <a:t> tools. The intention is to create, establish and support a UK infrastructure for synthetic biology which will act as a model for synthetic biology technology hubs across the UK.”</a:t>
            </a:r>
          </a:p>
          <a:p>
            <a:pPr lvl="1"/>
            <a:r>
              <a:rPr lang="en-GB" dirty="0" smtClean="0"/>
              <a:t>Several work packages, including both wet and dry</a:t>
            </a:r>
          </a:p>
          <a:p>
            <a:pPr lvl="2"/>
            <a:endParaRPr lang="en-GB" dirty="0"/>
          </a:p>
          <a:p>
            <a:pPr lvl="1"/>
            <a:endParaRPr lang="en-GB" dirty="0"/>
          </a:p>
        </p:txBody>
      </p:sp>
      <p:sp>
        <p:nvSpPr>
          <p:cNvPr id="650242" name="Rectangle 2"/>
          <p:cNvSpPr>
            <a:spLocks noGrp="1" noChangeArrowheads="1"/>
          </p:cNvSpPr>
          <p:nvPr>
            <p:ph type="title"/>
          </p:nvPr>
        </p:nvSpPr>
        <p:spPr>
          <a:xfrm>
            <a:off x="457200" y="17446"/>
            <a:ext cx="8229600" cy="1252728"/>
          </a:xfrm>
        </p:spPr>
        <p:txBody>
          <a:bodyPr>
            <a:normAutofit fontScale="90000"/>
          </a:bodyPr>
          <a:lstStyle/>
          <a:p>
            <a:r>
              <a:rPr lang="en-GB" dirty="0" smtClean="0"/>
              <a:t>The UK infrastructure for synthetic biology</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WP2d modelling - Objectives</a:t>
            </a:r>
            <a:endParaRPr lang="en-GB" dirty="0"/>
          </a:p>
        </p:txBody>
      </p:sp>
      <p:sp>
        <p:nvSpPr>
          <p:cNvPr id="3" name="Content Placeholder 2"/>
          <p:cNvSpPr>
            <a:spLocks noGrp="1"/>
          </p:cNvSpPr>
          <p:nvPr>
            <p:ph idx="1"/>
          </p:nvPr>
        </p:nvSpPr>
        <p:spPr/>
        <p:txBody>
          <a:bodyPr>
            <a:normAutofit fontScale="92500"/>
          </a:bodyPr>
          <a:lstStyle/>
          <a:p>
            <a:r>
              <a:rPr lang="en-GB" sz="1800" dirty="0" smtClean="0"/>
              <a:t>To </a:t>
            </a:r>
            <a:r>
              <a:rPr lang="en-GB" sz="1800" b="1" dirty="0" smtClean="0"/>
              <a:t>exploit existing formal languages </a:t>
            </a:r>
            <a:r>
              <a:rPr lang="en-GB" sz="1800" dirty="0" smtClean="0"/>
              <a:t>for the description of parts and their dynamic characteristics, and </a:t>
            </a:r>
            <a:r>
              <a:rPr lang="en-GB" sz="1800" b="1" dirty="0" smtClean="0"/>
              <a:t>organise them into a model-oriented virtual part repository</a:t>
            </a:r>
            <a:endParaRPr lang="en-GB" sz="1800" dirty="0" smtClean="0"/>
          </a:p>
          <a:p>
            <a:r>
              <a:rPr lang="en-GB" sz="1800" dirty="0" smtClean="0"/>
              <a:t>To develop </a:t>
            </a:r>
            <a:r>
              <a:rPr lang="en-GB" sz="1800" b="1" dirty="0" smtClean="0"/>
              <a:t>executable descriptions </a:t>
            </a:r>
            <a:r>
              <a:rPr lang="en-GB" sz="1800" dirty="0" smtClean="0"/>
              <a:t>of parts  (virtual parts) for their flexible assembly into models following both reaction- and rule-based paradigms</a:t>
            </a:r>
          </a:p>
          <a:p>
            <a:r>
              <a:rPr lang="en-GB" sz="1800" dirty="0" smtClean="0"/>
              <a:t>To collate, integrate and curate existing synthetic biology models in a model repository cross-linked with the parts repository, and foster model reliability and reusability</a:t>
            </a:r>
          </a:p>
          <a:p>
            <a:r>
              <a:rPr lang="en-GB" sz="1800" dirty="0" smtClean="0"/>
              <a:t>To provide methods for </a:t>
            </a:r>
            <a:r>
              <a:rPr lang="en-GB" sz="1800" i="1" dirty="0" smtClean="0"/>
              <a:t>in-</a:t>
            </a:r>
            <a:r>
              <a:rPr lang="en-GB" sz="1800" i="1" dirty="0" err="1" smtClean="0"/>
              <a:t>silico</a:t>
            </a:r>
            <a:r>
              <a:rPr lang="en-GB" sz="1800" i="1" dirty="0" smtClean="0"/>
              <a:t> </a:t>
            </a:r>
            <a:r>
              <a:rPr lang="en-GB" sz="1800" dirty="0" smtClean="0"/>
              <a:t>device and systems design</a:t>
            </a:r>
            <a:r>
              <a:rPr lang="en-GB" sz="1800" i="1" dirty="0" smtClean="0"/>
              <a:t>. </a:t>
            </a:r>
            <a:r>
              <a:rPr lang="en-GB" sz="1800" dirty="0" smtClean="0"/>
              <a:t>These methods will allow the composition of virtual parts into models of devices and systems, and provide access to robust and scalable techniques for simulation, analysis, and parameter optimisation of these models.</a:t>
            </a:r>
          </a:p>
          <a:p>
            <a:pPr>
              <a:buNone/>
            </a:pPr>
            <a:endParaRPr lang="en-GB"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WP2d modelling - Objectives</a:t>
            </a:r>
            <a:endParaRPr lang="en-GB" dirty="0"/>
          </a:p>
        </p:txBody>
      </p:sp>
      <p:sp>
        <p:nvSpPr>
          <p:cNvPr id="3" name="Content Placeholder 2"/>
          <p:cNvSpPr>
            <a:spLocks noGrp="1"/>
          </p:cNvSpPr>
          <p:nvPr>
            <p:ph idx="1"/>
          </p:nvPr>
        </p:nvSpPr>
        <p:spPr/>
        <p:txBody>
          <a:bodyPr>
            <a:normAutofit fontScale="92500" lnSpcReduction="20000"/>
          </a:bodyPr>
          <a:lstStyle/>
          <a:p>
            <a:r>
              <a:rPr lang="en-GB" sz="2600" b="1" dirty="0" smtClean="0">
                <a:solidFill>
                  <a:schemeClr val="tx2">
                    <a:lumMod val="75000"/>
                  </a:schemeClr>
                </a:solidFill>
              </a:rPr>
              <a:t>To exploit existing formal languages for the description of parts and their dynamic characteristics, and organise them into a model-oriented virtual part repository</a:t>
            </a:r>
          </a:p>
          <a:p>
            <a:r>
              <a:rPr lang="en-GB" sz="1800" dirty="0" smtClean="0"/>
              <a:t>To develop </a:t>
            </a:r>
            <a:r>
              <a:rPr lang="en-GB" sz="1800" b="1" dirty="0" smtClean="0"/>
              <a:t>executable descriptions </a:t>
            </a:r>
            <a:r>
              <a:rPr lang="en-GB" sz="1800" dirty="0" smtClean="0"/>
              <a:t>of parts  (virtual parts) for their flexible assembly into models following both reaction- and rule-based paradigms</a:t>
            </a:r>
          </a:p>
          <a:p>
            <a:r>
              <a:rPr lang="en-GB" sz="1800" dirty="0" smtClean="0"/>
              <a:t>To collate, integrate and curate existing synthetic biology models in a model repository cross-linked with the parts repository, and foster model reliability and reusability</a:t>
            </a:r>
          </a:p>
          <a:p>
            <a:r>
              <a:rPr lang="en-GB" sz="1800" dirty="0" smtClean="0"/>
              <a:t>To provide methods for </a:t>
            </a:r>
            <a:r>
              <a:rPr lang="en-GB" sz="1800" i="1" dirty="0" smtClean="0"/>
              <a:t>in-</a:t>
            </a:r>
            <a:r>
              <a:rPr lang="en-GB" sz="1800" i="1" dirty="0" err="1" smtClean="0"/>
              <a:t>silico</a:t>
            </a:r>
            <a:r>
              <a:rPr lang="en-GB" sz="1800" i="1" dirty="0" smtClean="0"/>
              <a:t> </a:t>
            </a:r>
            <a:r>
              <a:rPr lang="en-GB" sz="1800" dirty="0" smtClean="0"/>
              <a:t>device and systems design</a:t>
            </a:r>
            <a:r>
              <a:rPr lang="en-GB" sz="1800" i="1" dirty="0" smtClean="0"/>
              <a:t>. </a:t>
            </a:r>
            <a:r>
              <a:rPr lang="en-GB" sz="1800" dirty="0" smtClean="0"/>
              <a:t>These methods will allow the composition of virtual parts into models of devices and systems, and provide access to robust and scalable techniques for simulation, analysis, and parameter optimisation of these models.</a:t>
            </a:r>
          </a:p>
          <a:p>
            <a:pPr>
              <a:buNone/>
            </a:pPr>
            <a:endParaRPr lang="en-GB" sz="18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24567"/>
            <a:ext cx="7408333" cy="3450696"/>
          </a:xfrm>
        </p:spPr>
        <p:txBody>
          <a:bodyPr/>
          <a:lstStyle/>
          <a:p>
            <a:pPr>
              <a:buNone/>
            </a:pPr>
            <a:r>
              <a:rPr lang="en-GB" dirty="0" smtClean="0"/>
              <a:t>To provide and store:</a:t>
            </a:r>
          </a:p>
          <a:p>
            <a:endParaRPr lang="en-GB" dirty="0" smtClean="0"/>
          </a:p>
          <a:p>
            <a:r>
              <a:rPr lang="en-GB" dirty="0" smtClean="0"/>
              <a:t>A model(s) in any modelling formalism</a:t>
            </a:r>
          </a:p>
          <a:p>
            <a:r>
              <a:rPr lang="en-GB" dirty="0" smtClean="0"/>
              <a:t>Genetic description of the necessary parts</a:t>
            </a:r>
          </a:p>
          <a:p>
            <a:r>
              <a:rPr lang="en-GB" dirty="0" smtClean="0"/>
              <a:t>The necessary genetic context</a:t>
            </a:r>
          </a:p>
          <a:p>
            <a:r>
              <a:rPr lang="en-GB" dirty="0" smtClean="0"/>
              <a:t>Environment (e.g. host) to which the constructs are deployed</a:t>
            </a:r>
          </a:p>
          <a:p>
            <a:endParaRPr lang="en-GB" dirty="0"/>
          </a:p>
        </p:txBody>
      </p:sp>
      <p:sp>
        <p:nvSpPr>
          <p:cNvPr id="3" name="Title 2"/>
          <p:cNvSpPr>
            <a:spLocks noGrp="1"/>
          </p:cNvSpPr>
          <p:nvPr>
            <p:ph type="title"/>
          </p:nvPr>
        </p:nvSpPr>
        <p:spPr/>
        <p:txBody>
          <a:bodyPr/>
          <a:lstStyle/>
          <a:p>
            <a:r>
              <a:rPr lang="en-GB" dirty="0" smtClean="0"/>
              <a:t>Model repository requirements</a:t>
            </a:r>
            <a:endParaRPr lang="en-GB" dirty="0"/>
          </a:p>
        </p:txBody>
      </p:sp>
      <p:sp>
        <p:nvSpPr>
          <p:cNvPr id="5" name="Rounded Rectangle 4"/>
          <p:cNvSpPr/>
          <p:nvPr/>
        </p:nvSpPr>
        <p:spPr>
          <a:xfrm>
            <a:off x="3746500" y="4711700"/>
            <a:ext cx="3911600" cy="1981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7" name="Rounded Rectangle 6"/>
          <p:cNvSpPr/>
          <p:nvPr/>
        </p:nvSpPr>
        <p:spPr>
          <a:xfrm>
            <a:off x="1193800" y="5308600"/>
            <a:ext cx="1066800" cy="720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i="1" dirty="0" smtClean="0"/>
              <a:t>System</a:t>
            </a:r>
            <a:endParaRPr lang="en-GB" i="1" dirty="0"/>
          </a:p>
        </p:txBody>
      </p:sp>
      <p:sp>
        <p:nvSpPr>
          <p:cNvPr id="8" name="Rounded Rectangle 7"/>
          <p:cNvSpPr/>
          <p:nvPr/>
        </p:nvSpPr>
        <p:spPr>
          <a:xfrm>
            <a:off x="4064000" y="4965700"/>
            <a:ext cx="1066800" cy="720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Model</a:t>
            </a:r>
            <a:endParaRPr lang="en-GB" dirty="0"/>
          </a:p>
        </p:txBody>
      </p:sp>
      <p:sp>
        <p:nvSpPr>
          <p:cNvPr id="9" name="Rounded Rectangle 8"/>
          <p:cNvSpPr/>
          <p:nvPr/>
        </p:nvSpPr>
        <p:spPr>
          <a:xfrm>
            <a:off x="4483100" y="5829300"/>
            <a:ext cx="1358900" cy="720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Genetic description</a:t>
            </a:r>
            <a:endParaRPr lang="en-GB" dirty="0"/>
          </a:p>
        </p:txBody>
      </p:sp>
      <p:sp>
        <p:nvSpPr>
          <p:cNvPr id="10" name="Rounded Rectangle 9"/>
          <p:cNvSpPr/>
          <p:nvPr/>
        </p:nvSpPr>
        <p:spPr>
          <a:xfrm>
            <a:off x="5359400" y="4826000"/>
            <a:ext cx="1511300" cy="720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Environment/ Host</a:t>
            </a:r>
            <a:endParaRPr lang="en-GB" dirty="0"/>
          </a:p>
        </p:txBody>
      </p:sp>
      <p:sp>
        <p:nvSpPr>
          <p:cNvPr id="11" name="Rounded Rectangle 10"/>
          <p:cNvSpPr/>
          <p:nvPr/>
        </p:nvSpPr>
        <p:spPr>
          <a:xfrm>
            <a:off x="6159500" y="5651500"/>
            <a:ext cx="1358900" cy="720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Genetic context</a:t>
            </a:r>
            <a:endParaRPr lang="en-GB" dirty="0"/>
          </a:p>
        </p:txBody>
      </p:sp>
      <p:sp>
        <p:nvSpPr>
          <p:cNvPr id="14" name="Equal 13"/>
          <p:cNvSpPr/>
          <p:nvPr/>
        </p:nvSpPr>
        <p:spPr>
          <a:xfrm>
            <a:off x="2641600" y="5499100"/>
            <a:ext cx="554400" cy="355600"/>
          </a:xfrm>
          <a:prstGeom prst="mathEqual">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6"/>
            <a:ext cx="5262033" cy="3941234"/>
          </a:xfrm>
        </p:spPr>
        <p:txBody>
          <a:bodyPr>
            <a:normAutofit/>
          </a:bodyPr>
          <a:lstStyle/>
          <a:p>
            <a:r>
              <a:rPr lang="en-GB" dirty="0" smtClean="0"/>
              <a:t>A desired function is specified</a:t>
            </a:r>
          </a:p>
          <a:p>
            <a:r>
              <a:rPr lang="en-GB" dirty="0" smtClean="0"/>
              <a:t>The biological system is then designed to perform this desired function</a:t>
            </a:r>
          </a:p>
          <a:p>
            <a:r>
              <a:rPr lang="en-GB" dirty="0" smtClean="0"/>
              <a:t>It is modelled</a:t>
            </a:r>
          </a:p>
          <a:p>
            <a:r>
              <a:rPr lang="en-GB" dirty="0" smtClean="0"/>
              <a:t>It </a:t>
            </a:r>
            <a:r>
              <a:rPr lang="en-GB" dirty="0"/>
              <a:t>i</a:t>
            </a:r>
            <a:r>
              <a:rPr lang="en-GB" dirty="0" smtClean="0"/>
              <a:t>s fabricated</a:t>
            </a:r>
          </a:p>
          <a:p>
            <a:r>
              <a:rPr lang="en-GB" dirty="0" smtClean="0"/>
              <a:t>It is deployed to somewhere</a:t>
            </a:r>
          </a:p>
          <a:p>
            <a:r>
              <a:rPr lang="en-GB" dirty="0" smtClean="0"/>
              <a:t>Outputs are experimentally measured</a:t>
            </a:r>
          </a:p>
          <a:p>
            <a:pPr lvl="1"/>
            <a:endParaRPr lang="en-GB" dirty="0"/>
          </a:p>
        </p:txBody>
      </p:sp>
      <p:sp>
        <p:nvSpPr>
          <p:cNvPr id="3" name="Title 2"/>
          <p:cNvSpPr>
            <a:spLocks noGrp="1"/>
          </p:cNvSpPr>
          <p:nvPr>
            <p:ph type="title"/>
          </p:nvPr>
        </p:nvSpPr>
        <p:spPr>
          <a:xfrm>
            <a:off x="457200" y="-48111"/>
            <a:ext cx="8229600" cy="1252728"/>
          </a:xfrm>
        </p:spPr>
        <p:txBody>
          <a:bodyPr>
            <a:normAutofit fontScale="90000"/>
          </a:bodyPr>
          <a:lstStyle/>
          <a:p>
            <a:r>
              <a:rPr lang="en-GB" dirty="0" smtClean="0"/>
              <a:t>The model repository supports </a:t>
            </a:r>
            <a:r>
              <a:rPr lang="en-GB" i="1" dirty="0" smtClean="0"/>
              <a:t>system</a:t>
            </a:r>
            <a:r>
              <a:rPr lang="en-GB" dirty="0" smtClean="0"/>
              <a:t> design </a:t>
            </a:r>
            <a:endParaRPr lang="en-GB" dirty="0"/>
          </a:p>
        </p:txBody>
      </p:sp>
      <p:pic>
        <p:nvPicPr>
          <p:cNvPr id="1026" name="Picture 2" descr="C:\Users\Goksel\Desktop\1-s2_0-S1740675709000358-gr8.jpg"/>
          <p:cNvPicPr>
            <a:picLocks noChangeAspect="1" noChangeArrowheads="1"/>
          </p:cNvPicPr>
          <p:nvPr/>
        </p:nvPicPr>
        <p:blipFill>
          <a:blip r:embed="rId3" cstate="print"/>
          <a:srcRect/>
          <a:stretch>
            <a:fillRect/>
          </a:stretch>
        </p:blipFill>
        <p:spPr bwMode="auto">
          <a:xfrm>
            <a:off x="5999164" y="2906713"/>
            <a:ext cx="2913133" cy="2136297"/>
          </a:xfrm>
          <a:prstGeom prst="rect">
            <a:avLst/>
          </a:prstGeom>
          <a:noFill/>
        </p:spPr>
      </p:pic>
      <p:sp>
        <p:nvSpPr>
          <p:cNvPr id="5" name="TextBox 4"/>
          <p:cNvSpPr txBox="1"/>
          <p:nvPr/>
        </p:nvSpPr>
        <p:spPr>
          <a:xfrm>
            <a:off x="6642100" y="5105400"/>
            <a:ext cx="1904689" cy="307777"/>
          </a:xfrm>
          <a:prstGeom prst="rect">
            <a:avLst/>
          </a:prstGeom>
          <a:noFill/>
        </p:spPr>
        <p:txBody>
          <a:bodyPr wrap="none" rtlCol="0">
            <a:spAutoFit/>
          </a:bodyPr>
          <a:lstStyle/>
          <a:p>
            <a:r>
              <a:rPr lang="en-GB" sz="1400" dirty="0" err="1" smtClean="0"/>
              <a:t>Chandran</a:t>
            </a:r>
            <a:r>
              <a:rPr lang="en-GB" sz="1400" dirty="0" smtClean="0"/>
              <a:t> </a:t>
            </a:r>
            <a:r>
              <a:rPr lang="en-GB" sz="1400" i="1" dirty="0" smtClean="0"/>
              <a:t>et al.</a:t>
            </a:r>
            <a:r>
              <a:rPr lang="en-GB" sz="1400" dirty="0" smtClean="0"/>
              <a:t> ,2008</a:t>
            </a:r>
            <a:endParaRPr lang="en-GB" sz="1400" dirty="0"/>
          </a:p>
        </p:txBody>
      </p:sp>
    </p:spTree>
    <p:extLst>
      <p:ext uri="{BB962C8B-B14F-4D97-AF65-F5344CB8AC3E}">
        <p14:creationId xmlns="" xmlns:p14="http://schemas.microsoft.com/office/powerpoint/2010/main" val="808315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Goksel\Downloads\201109030_core_model_UML_diagram_v1.0.9.gif"/>
          <p:cNvPicPr>
            <a:picLocks noChangeAspect="1" noChangeArrowheads="1"/>
          </p:cNvPicPr>
          <p:nvPr/>
        </p:nvPicPr>
        <p:blipFill>
          <a:blip r:embed="rId3" cstate="print"/>
          <a:srcRect/>
          <a:stretch>
            <a:fillRect/>
          </a:stretch>
        </p:blipFill>
        <p:spPr bwMode="auto">
          <a:xfrm>
            <a:off x="4572386" y="2214563"/>
            <a:ext cx="4507706" cy="3536156"/>
          </a:xfrm>
          <a:prstGeom prst="rect">
            <a:avLst/>
          </a:prstGeom>
          <a:noFill/>
        </p:spPr>
      </p:pic>
      <p:sp>
        <p:nvSpPr>
          <p:cNvPr id="2" name="Content Placeholder 1"/>
          <p:cNvSpPr>
            <a:spLocks noGrp="1"/>
          </p:cNvSpPr>
          <p:nvPr>
            <p:ph idx="1"/>
          </p:nvPr>
        </p:nvSpPr>
        <p:spPr/>
        <p:txBody>
          <a:bodyPr/>
          <a:lstStyle/>
          <a:p>
            <a:pPr lvl="1"/>
            <a:r>
              <a:rPr lang="en-GB" dirty="0"/>
              <a:t>DNA sequences</a:t>
            </a:r>
          </a:p>
          <a:p>
            <a:pPr lvl="1"/>
            <a:r>
              <a:rPr lang="en-GB" dirty="0"/>
              <a:t>Sequence </a:t>
            </a:r>
            <a:r>
              <a:rPr lang="en-GB" dirty="0" smtClean="0"/>
              <a:t>annotations</a:t>
            </a:r>
          </a:p>
          <a:p>
            <a:pPr lvl="1"/>
            <a:r>
              <a:rPr lang="en-GB" dirty="0" smtClean="0"/>
              <a:t>Extensions</a:t>
            </a:r>
          </a:p>
          <a:p>
            <a:pPr lvl="2"/>
            <a:r>
              <a:rPr lang="en-GB" dirty="0" smtClean="0"/>
              <a:t>Modelling</a:t>
            </a:r>
          </a:p>
          <a:p>
            <a:pPr lvl="2"/>
            <a:r>
              <a:rPr lang="en-GB" dirty="0" smtClean="0"/>
              <a:t>Regulation</a:t>
            </a:r>
          </a:p>
          <a:p>
            <a:pPr lvl="2"/>
            <a:r>
              <a:rPr lang="en-GB" dirty="0" smtClean="0"/>
              <a:t>Laboratory measurement</a:t>
            </a:r>
          </a:p>
          <a:p>
            <a:pPr lvl="2"/>
            <a:r>
              <a:rPr lang="en-GB" dirty="0" smtClean="0"/>
              <a:t>Host</a:t>
            </a:r>
          </a:p>
          <a:p>
            <a:pPr lvl="2"/>
            <a:endParaRPr lang="en-GB" dirty="0"/>
          </a:p>
          <a:p>
            <a:endParaRPr lang="en-GB" dirty="0"/>
          </a:p>
        </p:txBody>
      </p:sp>
      <p:sp>
        <p:nvSpPr>
          <p:cNvPr id="3" name="Title 2"/>
          <p:cNvSpPr>
            <a:spLocks noGrp="1"/>
          </p:cNvSpPr>
          <p:nvPr>
            <p:ph type="title"/>
          </p:nvPr>
        </p:nvSpPr>
        <p:spPr>
          <a:xfrm>
            <a:off x="457200" y="-14097"/>
            <a:ext cx="8229600" cy="1252728"/>
          </a:xfrm>
        </p:spPr>
        <p:txBody>
          <a:bodyPr>
            <a:normAutofit fontScale="90000"/>
          </a:bodyPr>
          <a:lstStyle/>
          <a:p>
            <a:r>
              <a:rPr lang="en-GB" dirty="0" smtClean="0"/>
              <a:t>SBOL does DNA sequence information and ……</a:t>
            </a:r>
            <a:endParaRPr lang="en-GB" dirty="0"/>
          </a:p>
        </p:txBody>
      </p:sp>
    </p:spTree>
    <p:extLst>
      <p:ext uri="{BB962C8B-B14F-4D97-AF65-F5344CB8AC3E}">
        <p14:creationId xmlns="" xmlns:p14="http://schemas.microsoft.com/office/powerpoint/2010/main" val="2895045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GB" dirty="0" smtClean="0"/>
              <a:t>Models</a:t>
            </a:r>
          </a:p>
          <a:p>
            <a:pPr lvl="1"/>
            <a:r>
              <a:rPr lang="en-GB" dirty="0" smtClean="0"/>
              <a:t>Dynamic models: SBML, </a:t>
            </a:r>
            <a:r>
              <a:rPr lang="en-GB" dirty="0" err="1" smtClean="0"/>
              <a:t>CellML</a:t>
            </a:r>
            <a:r>
              <a:rPr lang="en-GB" dirty="0" smtClean="0"/>
              <a:t>, BNGL, Kappa, </a:t>
            </a:r>
            <a:r>
              <a:rPr lang="en-GB" dirty="0" err="1" smtClean="0"/>
              <a:t>Matlab</a:t>
            </a:r>
            <a:endParaRPr lang="en-GB" dirty="0" smtClean="0"/>
          </a:p>
          <a:p>
            <a:pPr lvl="1"/>
            <a:r>
              <a:rPr lang="en-GB" dirty="0" smtClean="0"/>
              <a:t>Agent-based models</a:t>
            </a:r>
          </a:p>
          <a:p>
            <a:pPr lvl="1"/>
            <a:r>
              <a:rPr lang="en-GB" dirty="0"/>
              <a:t>Qualitative </a:t>
            </a:r>
            <a:r>
              <a:rPr lang="en-GB" dirty="0" smtClean="0"/>
              <a:t>models</a:t>
            </a:r>
          </a:p>
          <a:p>
            <a:r>
              <a:rPr lang="en-GB" dirty="0" smtClean="0"/>
              <a:t>Biological environment</a:t>
            </a:r>
          </a:p>
          <a:p>
            <a:r>
              <a:rPr lang="en-GB" dirty="0" smtClean="0"/>
              <a:t>Genetic context</a:t>
            </a:r>
          </a:p>
          <a:p>
            <a:r>
              <a:rPr lang="en-GB" dirty="0" smtClean="0"/>
              <a:t>Subsystems for hierarchical system composition</a:t>
            </a:r>
          </a:p>
          <a:p>
            <a:endParaRPr lang="en-GB" dirty="0" smtClean="0"/>
          </a:p>
          <a:p>
            <a:r>
              <a:rPr lang="en-GB" dirty="0" smtClean="0"/>
              <a:t>We need the repository ASAP</a:t>
            </a:r>
          </a:p>
          <a:p>
            <a:r>
              <a:rPr lang="en-GB" dirty="0" smtClean="0"/>
              <a:t>So we needed to come up with something ….</a:t>
            </a:r>
          </a:p>
        </p:txBody>
      </p:sp>
      <p:sp>
        <p:nvSpPr>
          <p:cNvPr id="3" name="Title 2"/>
          <p:cNvSpPr>
            <a:spLocks noGrp="1"/>
          </p:cNvSpPr>
          <p:nvPr>
            <p:ph type="title"/>
          </p:nvPr>
        </p:nvSpPr>
        <p:spPr>
          <a:xfrm>
            <a:off x="457200" y="-60363"/>
            <a:ext cx="8229600" cy="1252728"/>
          </a:xfrm>
        </p:spPr>
        <p:txBody>
          <a:bodyPr>
            <a:normAutofit fontScale="90000"/>
          </a:bodyPr>
          <a:lstStyle/>
          <a:p>
            <a:r>
              <a:rPr lang="en-GB" dirty="0" smtClean="0"/>
              <a:t>For our repository to use SBOL it needs to include:</a:t>
            </a:r>
            <a:endParaRPr lang="en-GB" dirty="0"/>
          </a:p>
        </p:txBody>
      </p:sp>
    </p:spTree>
    <p:extLst>
      <p:ext uri="{BB962C8B-B14F-4D97-AF65-F5344CB8AC3E}">
        <p14:creationId xmlns="" xmlns:p14="http://schemas.microsoft.com/office/powerpoint/2010/main" val="3415694998"/>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NewcastleBiomedicine_GM">
  <a:themeElements>
    <a:clrScheme name="Newcastle Biomedic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castle Biomedicin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wcastle Biomedicin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castle Biomedicin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castle Biomedicin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castle Biomedicin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castle Biomedicin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castle Biomedicin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castle Biomedicin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castle Biomedicin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castle Biomedicin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castle Biomedicin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castle Biomedicin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castle Biomedicin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NewcastleBiomedicine_GM</Template>
  <TotalTime>1388</TotalTime>
  <Words>887</Words>
  <Application>Microsoft Office PowerPoint</Application>
  <PresentationFormat>On-screen Show (4:3)</PresentationFormat>
  <Paragraphs>190</Paragraphs>
  <Slides>21</Slides>
  <Notes>21</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NewcastleBiomedicine_GM</vt:lpstr>
      <vt:lpstr>Custom Design</vt:lpstr>
      <vt:lpstr>2_Custom Design</vt:lpstr>
      <vt:lpstr>Waveform</vt:lpstr>
      <vt:lpstr>Representing Biological Systems for the Flowers Consortium</vt:lpstr>
      <vt:lpstr>Flowers Consortium</vt:lpstr>
      <vt:lpstr>The UK infrastructure for synthetic biology</vt:lpstr>
      <vt:lpstr>WP2d modelling - Objectives</vt:lpstr>
      <vt:lpstr>WP2d modelling - Objectives</vt:lpstr>
      <vt:lpstr>Model repository requirements</vt:lpstr>
      <vt:lpstr>The model repository supports system design </vt:lpstr>
      <vt:lpstr>SBOL does DNA sequence information and ……</vt:lpstr>
      <vt:lpstr>For our repository to use SBOL it needs to include:</vt:lpstr>
      <vt:lpstr>Discussions to represent biological systems</vt:lpstr>
      <vt:lpstr>Overview of the data model</vt:lpstr>
      <vt:lpstr>The data model</vt:lpstr>
      <vt:lpstr>A use case: Subtilin sender/receiver system</vt:lpstr>
      <vt:lpstr>Subtilin sender system</vt:lpstr>
      <vt:lpstr>Subtilin receiver system</vt:lpstr>
      <vt:lpstr>A simple Web service</vt:lpstr>
      <vt:lpstr>Retrieving systems</vt:lpstr>
      <vt:lpstr>Retrieving models</vt:lpstr>
      <vt:lpstr>Retrieving genetic contexts</vt:lpstr>
      <vt:lpstr>Conclusions</vt:lpstr>
      <vt:lpstr>Acknowledgements</vt:lpstr>
    </vt:vector>
  </TitlesOfParts>
  <Company>Newcastle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Goksel Misirli</dc:creator>
  <cp:lastModifiedBy>Goksel Misirli</cp:lastModifiedBy>
  <cp:revision>236</cp:revision>
  <cp:lastPrinted>2013-04-22T11:10:49Z</cp:lastPrinted>
  <dcterms:created xsi:type="dcterms:W3CDTF">2013-03-15T12:13:19Z</dcterms:created>
  <dcterms:modified xsi:type="dcterms:W3CDTF">2013-04-24T16:52:01Z</dcterms:modified>
</cp:coreProperties>
</file>