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4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CA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CA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CA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5DD306F-A745-4E2B-9E5D-32B5BF5F5C9F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29630E-5CE6-4436-A970-4FEED03C9BAE}" type="slidenum">
              <a:rPr lang="en-CA"/>
              <a:pPr/>
              <a:t>1</a:t>
            </a:fld>
            <a:endParaRPr lang="en-CA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868352-68E4-470E-A3D3-184252FA6239}" type="slidenum">
              <a:rPr lang="en-CA"/>
              <a:pPr/>
              <a:t>2</a:t>
            </a:fld>
            <a:endParaRPr lang="en-CA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16587F-9609-4D48-9CE5-F19C7EDC6ACF}" type="slidenum">
              <a:rPr lang="en-CA"/>
              <a:pPr/>
              <a:t>3</a:t>
            </a:fld>
            <a:endParaRPr lang="en-CA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CB8F28-03A6-4187-94CE-06A7CFC25D58}" type="slidenum">
              <a:rPr lang="en-CA"/>
              <a:pPr/>
              <a:t>4</a:t>
            </a:fld>
            <a:endParaRPr lang="en-CA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2FEC44-7BE8-410F-AA05-3259B630C6A5}" type="slidenum">
              <a:rPr lang="en-CA"/>
              <a:pPr/>
              <a:t>5</a:t>
            </a:fld>
            <a:endParaRPr lang="en-CA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FB84E3-5E65-4246-91F3-090A8746E794}" type="slidenum">
              <a:rPr lang="en-CA"/>
              <a:pPr/>
              <a:t>6</a:t>
            </a:fld>
            <a:endParaRPr lang="en-CA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7CDA78-F6C6-44A2-8066-1D985AD329EE}" type="slidenum">
              <a:rPr lang="en-CA"/>
              <a:pPr/>
              <a:t>7</a:t>
            </a:fld>
            <a:endParaRPr lang="en-CA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5AE6BF-D873-49F3-9872-D689F594FF16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FA06B3-51A9-4E21-B401-E0DC52B5FD8E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A9EFCBF-DE1D-47A6-9107-AFC80EE9B270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D6E4F957-21FE-47AC-B7FC-E60E3E720F9F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60B4B4-F413-49AE-901C-D4A1D21E6614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820EF3-7751-4134-8255-A1E341A80F6F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7ED1CF0-4667-4AE1-A137-A772238EE2DE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E709EB8-BBF6-41EB-A4FB-444A3BEE1769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7A6CB7-A6CE-452A-B46E-0390A4E5122C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943EBE-7B93-43F4-9DAD-5A6928386A82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F9DF35-43D4-49B3-8656-DEA5D7A4A695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A71EC1-0F4B-4143-AB17-E8C1B9F00E35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CA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8C93EA3-5172-4C94-9681-12EF94B22D0C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CA"/>
              <a:t>The Device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079500"/>
            <a:ext cx="8869362" cy="1584325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CA"/>
              <a:t>Functional Composition in SBOL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3238" y="2339975"/>
            <a:ext cx="9526587" cy="5151438"/>
            <a:chOff x="503238" y="2339975"/>
            <a:chExt cx="9526587" cy="515143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9938" y="3578225"/>
              <a:ext cx="9259887" cy="39131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503238" y="2339975"/>
              <a:ext cx="8869362" cy="1584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28224" rIns="0" bIns="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CA" sz="3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or: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CA" sz="3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the longest thread on sboldev</a:t>
              </a:r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771775" y="6659563"/>
              <a:ext cx="431800" cy="360362"/>
            </a:xfrm>
            <a:prstGeom prst="ellipse">
              <a:avLst/>
            </a:prstGeom>
            <a:noFill/>
            <a:ln w="180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5600" y="541338"/>
            <a:ext cx="6900863" cy="192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14288"/>
            <a:ext cx="637222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CA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SBOL 1.0 deals with sequences... and sequence composition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1563" y="4535488"/>
            <a:ext cx="533400" cy="658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3050" y="4654550"/>
            <a:ext cx="504825" cy="56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61200" y="4702175"/>
            <a:ext cx="571500" cy="56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81888" y="4678363"/>
            <a:ext cx="438150" cy="44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26388" y="4737100"/>
            <a:ext cx="390525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119813" y="5060950"/>
            <a:ext cx="26638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3022600" y="3959225"/>
            <a:ext cx="1298575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5040313" y="2879725"/>
            <a:ext cx="1587" cy="792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4392613" y="3743325"/>
            <a:ext cx="13112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CA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RDF / XML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3132138" y="2465388"/>
            <a:ext cx="424815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CA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http://registry.jbei.org/dc#a566fb4beb...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584325" y="4765675"/>
            <a:ext cx="18669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n-CA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SO classification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600450" y="4895850"/>
            <a:ext cx="22320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5600" y="541338"/>
            <a:ext cx="6900863" cy="192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14288"/>
            <a:ext cx="54229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CA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SBOL 1.0 does </a:t>
            </a:r>
            <a:r>
              <a:rPr lang="en-CA" b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not</a:t>
            </a:r>
            <a:r>
              <a:rPr lang="en-CA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deal with functional composition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584325" y="2465388"/>
            <a:ext cx="7199313" cy="2798762"/>
            <a:chOff x="1584325" y="2465388"/>
            <a:chExt cx="7199313" cy="279876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1563" y="4535488"/>
              <a:ext cx="533400" cy="6588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3050" y="4654550"/>
              <a:ext cx="504825" cy="561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61200" y="4702175"/>
              <a:ext cx="571500" cy="561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481888" y="4678363"/>
              <a:ext cx="438150" cy="4476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926388" y="4737100"/>
              <a:ext cx="390525" cy="3333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6119813" y="5060950"/>
              <a:ext cx="266382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>
              <a:off x="3022600" y="3959225"/>
              <a:ext cx="1298575" cy="720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5040313" y="2879725"/>
              <a:ext cx="1587" cy="792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4392613" y="3743325"/>
              <a:ext cx="1311275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RDF / XML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3132138" y="2465388"/>
              <a:ext cx="424815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0876" rIns="90000" bIns="45000"/>
            <a:lstStyle/>
            <a:p>
              <a: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CA" dirty="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http://registry.jbei.org/dc#a566fb4beb...</a:t>
              </a:r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1584325" y="4765675"/>
              <a:ext cx="18669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  <a:tab pos="14478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SO classification</a:t>
              </a: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3600450" y="4895850"/>
              <a:ext cx="223202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7338" y="5040313"/>
            <a:ext cx="9791700" cy="2289175"/>
            <a:chOff x="287338" y="5040313"/>
            <a:chExt cx="9791700" cy="2289175"/>
          </a:xfrm>
        </p:grpSpPr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360363" y="5759450"/>
              <a:ext cx="20447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  <a:tab pos="14478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Kd measurement?</a:t>
              </a: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223963" y="6565900"/>
              <a:ext cx="1041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half-life?</a:t>
              </a:r>
            </a:p>
          </p:txBody>
        </p:sp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2519363" y="6983413"/>
              <a:ext cx="2386012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relative performance?</a:t>
              </a: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2735263" y="5543550"/>
              <a:ext cx="11811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interface?</a:t>
              </a:r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3168650" y="6335713"/>
              <a:ext cx="18542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  <a:tab pos="14478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cross-reactions?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6264275" y="6083300"/>
              <a:ext cx="790575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ODEs</a:t>
              </a:r>
            </a:p>
          </p:txBody>
        </p:sp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7559675" y="6804025"/>
              <a:ext cx="1195388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stochastic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8207375" y="5795963"/>
              <a:ext cx="547688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kon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7415213" y="6300788"/>
              <a:ext cx="544512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koff</a:t>
              </a:r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431800" y="5040313"/>
              <a:ext cx="9647238" cy="79216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>
              <a:off x="287338" y="5111750"/>
              <a:ext cx="9647237" cy="792163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138" y="96838"/>
            <a:ext cx="8458200" cy="1373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0338" y="1481138"/>
            <a:ext cx="5143501" cy="601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4413" y="1655763"/>
            <a:ext cx="5343525" cy="165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9938" y="144463"/>
            <a:ext cx="6524625" cy="1420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7238" y="2517775"/>
            <a:ext cx="3162300" cy="2595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60338" y="1481138"/>
            <a:ext cx="5143501" cy="601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671888" y="2087563"/>
            <a:ext cx="720725" cy="720725"/>
          </a:xfrm>
          <a:prstGeom prst="rect">
            <a:avLst/>
          </a:prstGeom>
          <a:noFill/>
          <a:ln w="360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92712" y="5684837"/>
            <a:ext cx="457200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 DNA here nowhere!!</a:t>
            </a:r>
            <a:endParaRPr lang="en-US" sz="28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344613" y="293688"/>
            <a:ext cx="7820025" cy="3633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We need the concept of "Device" as a basic *functional* unit.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CA" dirty="0">
              <a:solidFill>
                <a:srgbClr val="000000"/>
              </a:solidFill>
              <a:latin typeface="Times New Roman" pitchFamily="16" charset="0"/>
              <a:ea typeface="Droid Sans Fallback" charset="0"/>
              <a:cs typeface="Droid Sans Fallback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A Device would package one or several </a:t>
            </a:r>
            <a:r>
              <a:rPr lang="en-CA" dirty="0" err="1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DnaComponents</a:t>
            </a:r>
            <a:r>
              <a:rPr lang="en-CA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 into a functional unit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with a defined functional interface.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CA" dirty="0">
              <a:solidFill>
                <a:srgbClr val="000000"/>
              </a:solidFill>
              <a:latin typeface="Times New Roman" pitchFamily="16" charset="0"/>
              <a:ea typeface="Droid Sans Fallback" charset="0"/>
              <a:cs typeface="Droid Sans Fallback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Different </a:t>
            </a:r>
            <a:r>
              <a:rPr lang="en-CA" b="1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categories</a:t>
            </a:r>
            <a:r>
              <a:rPr lang="en-CA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 of devices would have different types of input and output.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CA" dirty="0">
              <a:solidFill>
                <a:srgbClr val="000000"/>
              </a:solidFill>
              <a:latin typeface="Times New Roman" pitchFamily="16" charset="0"/>
              <a:ea typeface="Droid Sans Fallback" charset="0"/>
              <a:cs typeface="Droid Sans Fallback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A given Device category would require a standard set of characterization data.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CA" dirty="0">
              <a:solidFill>
                <a:srgbClr val="000000"/>
              </a:solidFill>
              <a:latin typeface="Times New Roman" pitchFamily="16" charset="0"/>
              <a:ea typeface="Droid Sans Fallback" charset="0"/>
              <a:cs typeface="Droid Sans Fallback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These characterization data would be used to populate parameters in the default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SBML model for this category of device.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CA" dirty="0">
              <a:solidFill>
                <a:srgbClr val="000000"/>
              </a:solidFill>
              <a:latin typeface="Times New Roman" pitchFamily="16" charset="0"/>
              <a:ea typeface="Droid Sans Fallback" charset="0"/>
              <a:cs typeface="Droid Sans Fallback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Certain types of devices could be connected by defined regulatory interactions etc.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dirty="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None of this would m</a:t>
            </a:r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1055688" y="293688"/>
            <a:ext cx="287337" cy="287337"/>
          </a:xfrm>
          <a:prstGeom prst="smileyFace">
            <a:avLst>
              <a:gd name="adj" fmla="val 4653"/>
            </a:avLst>
          </a:prstGeom>
          <a:solidFill>
            <a:srgbClr val="3DEB3D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055688" y="863600"/>
            <a:ext cx="287337" cy="287338"/>
          </a:xfrm>
          <a:prstGeom prst="smileyFace">
            <a:avLst>
              <a:gd name="adj" fmla="val 4653"/>
            </a:avLst>
          </a:prstGeom>
          <a:solidFill>
            <a:srgbClr val="3DEB3D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044575" y="1584325"/>
            <a:ext cx="287338" cy="287338"/>
          </a:xfrm>
          <a:prstGeom prst="smileyFace">
            <a:avLst>
              <a:gd name="adj" fmla="val -4653"/>
            </a:avLst>
          </a:prstGeom>
          <a:solidFill>
            <a:srgbClr val="FF8080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8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61925"/>
            <a:ext cx="9070975" cy="6254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CA"/>
              <a:t>approved RFC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209675" y="936625"/>
            <a:ext cx="7789863" cy="88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rPr>
              <a:t>"A Device is a (re)usable portion of functional or behavioral design, enabling annotation, composition and experimental characterization".</a:t>
            </a:r>
          </a:p>
          <a:p>
            <a:pPr>
              <a:spcBef>
                <a:spcPts val="1200"/>
              </a:spcBef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CA" sz="1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5988" y="1706563"/>
            <a:ext cx="3422650" cy="272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21" name="Group 20"/>
          <p:cNvGrpSpPr/>
          <p:nvPr/>
        </p:nvGrpSpPr>
        <p:grpSpPr>
          <a:xfrm>
            <a:off x="252413" y="4211638"/>
            <a:ext cx="5616575" cy="431800"/>
            <a:chOff x="252413" y="4211638"/>
            <a:chExt cx="5616575" cy="431800"/>
          </a:xfrm>
        </p:grpSpPr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252413" y="4211638"/>
              <a:ext cx="274955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CA" b="1" dirty="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discussion postponed: </a:t>
              </a:r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3708400" y="4297363"/>
              <a:ext cx="2160588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0876" rIns="90000" bIns="45000"/>
            <a:lstStyle/>
            <a:p>
              <a:pPr marL="215900" indent="-215900">
                <a:buSzPct val="61000"/>
                <a:buFont typeface="Wingdings" charset="2"/>
                <a:buChar char=""/>
                <a:tabLst>
                  <a:tab pos="723900" algn="l"/>
                  <a:tab pos="1447800" algn="l"/>
                </a:tabLst>
              </a:pPr>
              <a:r>
                <a:rPr lang="en-CA" b="1" dirty="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type -&gt; URI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7338" y="3455988"/>
            <a:ext cx="9045575" cy="4144962"/>
            <a:chOff x="287338" y="3455988"/>
            <a:chExt cx="9045575" cy="4144962"/>
          </a:xfrm>
        </p:grpSpPr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80400" y="3848100"/>
              <a:ext cx="1052513" cy="15525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8388350" y="3455988"/>
              <a:ext cx="904875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n-CA" dirty="0" err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SBOLv</a:t>
              </a:r>
              <a:endParaRPr lang="en-CA" dirty="0">
                <a:solidFill>
                  <a:srgbClr val="000000"/>
                </a:solidFill>
                <a:ea typeface="Droid Sans Fallback" charset="0"/>
                <a:cs typeface="Droid Sans Fallback" charset="0"/>
              </a:endParaRPr>
            </a:p>
          </p:txBody>
        </p:sp>
        <p:pic>
          <p:nvPicPr>
            <p:cNvPr id="9224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00663" y="5616575"/>
              <a:ext cx="3051175" cy="18716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6264275" y="5400675"/>
              <a:ext cx="16891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  <a:tab pos="14478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measurements</a:t>
              </a:r>
            </a:p>
          </p:txBody>
        </p:sp>
        <p:pic>
          <p:nvPicPr>
            <p:cNvPr id="9226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7338" y="5292725"/>
              <a:ext cx="1900237" cy="22113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223963" y="5075238"/>
              <a:ext cx="1536700" cy="601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  <a:tab pos="14478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mathematical</a:t>
              </a:r>
            </a:p>
            <a:p>
              <a:pPr>
                <a:tabLst>
                  <a:tab pos="723900" algn="l"/>
                  <a:tab pos="14478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models</a:t>
              </a:r>
            </a:p>
          </p:txBody>
        </p:sp>
        <p:pic>
          <p:nvPicPr>
            <p:cNvPr id="9228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08288" y="5219700"/>
              <a:ext cx="2392362" cy="2381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4140200" y="5256213"/>
              <a:ext cx="865188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n-CA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search</a:t>
              </a:r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H="1">
              <a:off x="2373313" y="4824413"/>
              <a:ext cx="1947862" cy="252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4535488" y="4824413"/>
              <a:ext cx="1587" cy="503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5040313" y="4824413"/>
              <a:ext cx="1439862" cy="576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5327650" y="4679950"/>
              <a:ext cx="27352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urgently needed: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Device.type</a:t>
            </a:r>
            <a:r>
              <a:rPr lang="en-US" dirty="0" smtClean="0"/>
              <a:t>  == </a:t>
            </a:r>
            <a:r>
              <a:rPr lang="en-US" dirty="0" err="1" smtClean="0"/>
              <a:t>DeviceClass</a:t>
            </a:r>
            <a:r>
              <a:rPr lang="en-US" dirty="0" smtClean="0"/>
              <a:t> (?)</a:t>
            </a:r>
          </a:p>
          <a:p>
            <a:endParaRPr lang="en-US" dirty="0" smtClean="0"/>
          </a:p>
          <a:p>
            <a:r>
              <a:rPr lang="en-US" dirty="0" err="1" smtClean="0"/>
              <a:t>ProteinComponent</a:t>
            </a:r>
            <a:endParaRPr lang="en-US" dirty="0" smtClean="0"/>
          </a:p>
          <a:p>
            <a:r>
              <a:rPr lang="en-US" dirty="0" err="1" smtClean="0"/>
              <a:t>ChassisComponent</a:t>
            </a:r>
            <a:endParaRPr lang="en-US" dirty="0" smtClean="0"/>
          </a:p>
          <a:p>
            <a:r>
              <a:rPr lang="en-US" dirty="0" err="1" smtClean="0"/>
              <a:t>RNAComponent</a:t>
            </a:r>
            <a:endParaRPr lang="en-US" dirty="0" smtClean="0"/>
          </a:p>
          <a:p>
            <a:r>
              <a:rPr lang="en-US" dirty="0" err="1" smtClean="0"/>
              <a:t>ChemicalComponent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Hook for measurements -&gt; Device</a:t>
            </a:r>
          </a:p>
          <a:p>
            <a:r>
              <a:rPr lang="en-US" sz="2400" dirty="0" smtClean="0"/>
              <a:t>(</a:t>
            </a:r>
            <a:r>
              <a:rPr lang="en-US" sz="2400" dirty="0" smtClean="0"/>
              <a:t>depending on class of device)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233</Words>
  <Application>Microsoft Office PowerPoint</Application>
  <PresentationFormat>Custom</PresentationFormat>
  <Paragraphs>62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Device</vt:lpstr>
      <vt:lpstr>Slide 2</vt:lpstr>
      <vt:lpstr>Slide 3</vt:lpstr>
      <vt:lpstr>Slide 4</vt:lpstr>
      <vt:lpstr>Slide 5</vt:lpstr>
      <vt:lpstr>Slide 6</vt:lpstr>
      <vt:lpstr>approved RFC</vt:lpstr>
      <vt:lpstr>Most urgently needed: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Device</dc:title>
  <dc:creator>Raik</dc:creator>
  <cp:lastModifiedBy>Windows User</cp:lastModifiedBy>
  <cp:revision>19</cp:revision>
  <cp:lastPrinted>1601-01-01T00:00:00Z</cp:lastPrinted>
  <dcterms:created xsi:type="dcterms:W3CDTF">2013-04-24T04:14:29Z</dcterms:created>
  <dcterms:modified xsi:type="dcterms:W3CDTF">2013-04-24T14:24:50Z</dcterms:modified>
</cp:coreProperties>
</file>