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2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4691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9" name="Shape 9"/>
          <p:cNvCxnSpPr/>
          <p:nvPr/>
        </p:nvCxnSpPr>
        <p:spPr>
          <a:xfrm>
            <a:off y="4662139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4" name="Shape 14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 sz="3600"/>
            </a:lvl1pPr>
            <a:lvl2pPr rtl="0">
              <a:defRPr sz="3600"/>
            </a:lvl2pPr>
            <a:lvl3pPr rtl="0">
              <a:defRPr sz="3600"/>
            </a:lvl3pPr>
            <a:lvl4pPr rtl="0">
              <a:defRPr sz="3600"/>
            </a:lvl4pPr>
            <a:lvl5pPr rtl="0">
              <a:defRPr sz="3600"/>
            </a:lvl5pPr>
            <a:lvl6pPr rtl="0">
              <a:defRPr sz="3600"/>
            </a:lvl6pPr>
            <a:lvl7pPr rtl="0">
              <a:defRPr sz="3600"/>
            </a:lvl7pPr>
            <a:lvl8pPr rtl="0">
              <a:defRPr sz="3600"/>
            </a:lvl8pPr>
            <a:lvl9pPr rtl="0"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9" name="Shape 19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5" name="Shape 25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1pPr>
            <a:lvl2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2pPr>
            <a:lvl3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3pPr>
            <a:lvl4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4pPr>
            <a:lvl5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5pPr>
            <a:lvl6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6pPr>
            <a:lvl7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7pPr>
            <a:lvl8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8pPr>
            <a:lvl9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/>
          <p:nvPr/>
        </p:nvSpPr>
        <p:spPr>
          <a:xfrm>
            <a:off y="0" x="4274"/>
            <a:ext cy="58752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30" name="Shape 30"/>
          <p:cNvCxnSpPr/>
          <p:nvPr/>
        </p:nvCxnSpPr>
        <p:spPr>
          <a:xfrm>
            <a:off y="5845828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../media/image06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620625" x="360075"/>
            <a:ext cy="3341400" cx="61325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buNone/>
            </a:pPr>
            <a:r>
              <a:rPr lang="en"/>
              <a:t>SBOL</a:t>
            </a:r>
          </a:p>
          <a:p>
            <a:pPr algn="ctr">
              <a:buNone/>
            </a:pPr>
            <a:r>
              <a:rPr lang="en"/>
              <a:t>Regulatory Interactions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4836035" x="4207881"/>
            <a:ext cy="1874100" cx="4586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chemeClr val="dk1"/>
                </a:solidFill>
              </a:rPr>
              <a:t>Ernst Oberortner, </a:t>
            </a:r>
          </a:p>
          <a:p>
            <a:pPr rtl="0" lvl="0">
              <a:buNone/>
            </a:pPr>
            <a:r>
              <a:rPr lang="en">
                <a:solidFill>
                  <a:schemeClr val="dk1"/>
                </a:solidFill>
              </a:rPr>
              <a:t>Matthew Pocock, </a:t>
            </a:r>
          </a:p>
          <a:p>
            <a:pPr>
              <a:buNone/>
            </a:pPr>
            <a:r>
              <a:rPr lang="en">
                <a:solidFill>
                  <a:schemeClr val="dk1"/>
                </a:solidFill>
              </a:rPr>
              <a:t>Nicholas Roehner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The Instance Problem</a:t>
            </a:r>
          </a:p>
        </p:txBody>
      </p:sp>
      <p:sp>
        <p:nvSpPr>
          <p:cNvPr id="131" name="Shape 131"/>
          <p:cNvSpPr/>
          <p:nvPr/>
        </p:nvSpPr>
        <p:spPr>
          <a:xfrm>
            <a:off y="1762125" x="1208712"/>
            <a:ext cy="4813924" cx="69184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Data Model 2</a:t>
            </a:r>
          </a:p>
        </p:txBody>
      </p:sp>
      <p:sp>
        <p:nvSpPr>
          <p:cNvPr id="137" name="Shape 137"/>
          <p:cNvSpPr/>
          <p:nvPr/>
        </p:nvSpPr>
        <p:spPr>
          <a:xfrm>
            <a:off y="1417637" x="923925"/>
            <a:ext cy="5715000" cx="72961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Data Model 3</a:t>
            </a:r>
          </a:p>
        </p:txBody>
      </p:sp>
      <p:sp>
        <p:nvSpPr>
          <p:cNvPr id="143" name="Shape 143"/>
          <p:cNvSpPr/>
          <p:nvPr/>
        </p:nvSpPr>
        <p:spPr>
          <a:xfrm>
            <a:off y="1417637" x="1073238"/>
            <a:ext cy="5600263" cx="715077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Future Work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1724150" x="292300"/>
            <a:ext cy="817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"/>
              <a:t>- Serialization to XML/RDF</a:t>
            </a:r>
          </a:p>
          <a:p>
            <a:r>
              <a:t/>
            </a:r>
          </a:p>
        </p:txBody>
      </p:sp>
      <p:sp>
        <p:nvSpPr>
          <p:cNvPr id="150" name="Shape 150"/>
          <p:cNvSpPr txBox="1"/>
          <p:nvPr/>
        </p:nvSpPr>
        <p:spPr>
          <a:xfrm>
            <a:off y="2420087" x="292300"/>
            <a:ext cy="875700" cx="75977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b="1" sz="3000" lang="en">
                <a:solidFill>
                  <a:schemeClr val="dk1"/>
                </a:solidFill>
              </a:rPr>
              <a:t>- Validations</a:t>
            </a:r>
          </a:p>
          <a:p>
            <a:r>
              <a:t/>
            </a:r>
          </a:p>
        </p:txBody>
      </p:sp>
      <p:grpSp>
        <p:nvGrpSpPr>
          <p:cNvPr id="151" name="Shape 151"/>
          <p:cNvGrpSpPr/>
          <p:nvPr/>
        </p:nvGrpSpPr>
        <p:grpSpPr>
          <a:xfrm>
            <a:off y="3174525" x="292300"/>
            <a:ext cy="3051775" cx="8478400"/>
            <a:chOff y="3174525" x="292300"/>
            <a:chExt cy="3051775" cx="8478400"/>
          </a:xfrm>
        </p:grpSpPr>
        <p:sp>
          <p:nvSpPr>
            <p:cNvPr id="152" name="Shape 152"/>
            <p:cNvSpPr/>
            <p:nvPr/>
          </p:nvSpPr>
          <p:spPr>
            <a:xfrm>
              <a:off y="4197475" x="4798775"/>
              <a:ext cy="2028825" cx="3971925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</p:spPr>
        </p:sp>
        <p:sp>
          <p:nvSpPr>
            <p:cNvPr id="153" name="Shape 153"/>
            <p:cNvSpPr txBox="1"/>
            <p:nvPr/>
          </p:nvSpPr>
          <p:spPr>
            <a:xfrm>
              <a:off y="3174525" x="292300"/>
              <a:ext cy="1185900" cx="7695000"/>
            </a:xfrm>
            <a:prstGeom prst="rect">
              <a:avLst/>
            </a:prstGeom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600"/>
                </a:spcBef>
                <a:buNone/>
              </a:pPr>
              <a:r>
                <a:rPr b="1" sz="3000" lang="en">
                  <a:solidFill>
                    <a:schemeClr val="dk1"/>
                  </a:solidFill>
                </a:rPr>
                <a:t>- Environmental signaling molecules</a:t>
              </a:r>
            </a:p>
            <a:p>
              <a:r>
                <a:t/>
              </a:r>
            </a:p>
          </p:txBody>
        </p:sp>
      </p:grpSp>
      <p:grpSp>
        <p:nvGrpSpPr>
          <p:cNvPr id="154" name="Shape 154"/>
          <p:cNvGrpSpPr/>
          <p:nvPr/>
        </p:nvGrpSpPr>
        <p:grpSpPr>
          <a:xfrm>
            <a:off y="4491174" x="6828900"/>
            <a:ext cy="679100" cx="970000"/>
            <a:chOff y="4491174" x="6828900"/>
            <a:chExt cy="679100" cx="970000"/>
          </a:xfrm>
        </p:grpSpPr>
        <p:cxnSp>
          <p:nvCxnSpPr>
            <p:cNvPr id="155" name="Shape 155"/>
            <p:cNvCxnSpPr/>
            <p:nvPr/>
          </p:nvCxnSpPr>
          <p:spPr>
            <a:xfrm>
              <a:off y="4772475" x="6828900"/>
              <a:ext cy="397799" cx="116400"/>
            </a:xfrm>
            <a:prstGeom prst="straightConnector1">
              <a:avLst/>
            </a:prstGeom>
            <a:noFill/>
            <a:ln w="38100" cap="flat">
              <a:solidFill>
                <a:srgbClr val="38761D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56" name="Shape 156"/>
            <p:cNvCxnSpPr/>
            <p:nvPr/>
          </p:nvCxnSpPr>
          <p:spPr>
            <a:xfrm rot="10800000" flipH="1">
              <a:off y="4491174" x="6955000"/>
              <a:ext cy="669300" cx="843900"/>
            </a:xfrm>
            <a:prstGeom prst="straightConnector1">
              <a:avLst/>
            </a:prstGeom>
            <a:noFill/>
            <a:ln w="38100" cap="flat">
              <a:solidFill>
                <a:srgbClr val="38761D"/>
              </a:solidFill>
              <a:prstDash val="solid"/>
              <a:round/>
              <a:headEnd w="lg" len="lg" type="none"/>
              <a:tailEnd w="lg" len="lg" type="none"/>
            </a:ln>
          </p:spPr>
        </p:cxnSp>
      </p:grpSp>
      <p:grpSp>
        <p:nvGrpSpPr>
          <p:cNvPr id="157" name="Shape 157"/>
          <p:cNvGrpSpPr/>
          <p:nvPr/>
        </p:nvGrpSpPr>
        <p:grpSpPr>
          <a:xfrm>
            <a:off y="4511975" x="4987275"/>
            <a:ext cy="493199" cx="561300"/>
            <a:chOff y="4511975" x="4987275"/>
            <a:chExt cy="493199" cx="561300"/>
          </a:xfrm>
        </p:grpSpPr>
        <p:cxnSp>
          <p:nvCxnSpPr>
            <p:cNvPr id="158" name="Shape 158"/>
            <p:cNvCxnSpPr/>
            <p:nvPr/>
          </p:nvCxnSpPr>
          <p:spPr>
            <a:xfrm>
              <a:off y="4511975" x="4987275"/>
              <a:ext cy="493199" cx="561299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headEnd w="lg" len="lg" type="none"/>
              <a:tailEnd w="lg" len="lg" type="none"/>
            </a:ln>
          </p:spPr>
        </p:cxnSp>
        <p:cxnSp>
          <p:nvCxnSpPr>
            <p:cNvPr id="159" name="Shape 159"/>
            <p:cNvCxnSpPr/>
            <p:nvPr/>
          </p:nvCxnSpPr>
          <p:spPr>
            <a:xfrm flipH="1">
              <a:off y="4511975" x="4987275"/>
              <a:ext cy="493199" cx="561299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headEnd w="lg" len="lg" type="none"/>
              <a:tailEnd w="lg" len="lg" type="none"/>
            </a:ln>
          </p:spPr>
        </p:cxnSp>
      </p:grpSp>
      <p:sp>
        <p:nvSpPr>
          <p:cNvPr id="160" name="Shape 160"/>
          <p:cNvSpPr txBox="1"/>
          <p:nvPr/>
        </p:nvSpPr>
        <p:spPr>
          <a:xfrm>
            <a:off y="4129475" x="292300"/>
            <a:ext cy="875700" cx="43239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b="1" sz="3000" lang="en">
                <a:solidFill>
                  <a:schemeClr val="dk1"/>
                </a:solidFill>
              </a:rPr>
              <a:t>- BBF RFC 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Purpose</a:t>
            </a:r>
          </a:p>
        </p:txBody>
      </p:sp>
      <p:sp>
        <p:nvSpPr>
          <p:cNvPr id="40" name="Shape 40"/>
          <p:cNvSpPr/>
          <p:nvPr/>
        </p:nvSpPr>
        <p:spPr>
          <a:xfrm>
            <a:off y="1538500" x="90350"/>
            <a:ext cy="3429000" cx="4572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41" name="Shape 41"/>
          <p:cNvSpPr/>
          <p:nvPr/>
        </p:nvSpPr>
        <p:spPr>
          <a:xfrm>
            <a:off y="2764228" x="4104023"/>
            <a:ext cy="3895521" cx="4876976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538500" x="4557300"/>
            <a:ext cy="782699" cx="4586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"/>
              <a:t>@ SBOL8 - Boston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Achievements (libSBOLj)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600200" x="265551"/>
            <a:ext cy="4967700" cx="8685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"/>
              <a:t>
</a:t>
            </a:r>
            <a:r>
              <a:rPr lang="en"/>
              <a:t>- Implementation of </a:t>
            </a:r>
            <a:r>
              <a:rPr b="1" lang="en"/>
              <a:t>Device classes</a:t>
            </a:r>
            <a:r>
              <a:rPr lang="en"/>
              <a:t> (SBOL Core)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- Definition of </a:t>
            </a:r>
            <a:r>
              <a:rPr b="1" lang="en"/>
              <a:t>Regulatory Interactions</a:t>
            </a:r>
          </a:p>
          <a:p>
            <a:pPr rtl="0" lvl="0">
              <a:buNone/>
            </a:pPr>
            <a:r>
              <a:rPr lang="en"/>
              <a:t>- Visualization using </a:t>
            </a:r>
            <a:r>
              <a:rPr b="1" lang="en"/>
              <a:t>Pigeon</a:t>
            </a:r>
            <a:r>
              <a:rPr lang="en"/>
              <a:t> (pigeoncad.org) </a:t>
            </a:r>
          </a:p>
          <a:p>
            <a:pPr rtl="0" lvl="0" indent="45720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- Core + Regulations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- </a:t>
            </a:r>
            <a:r>
              <a:rPr b="1" lang="en"/>
              <a:t>Extension</a:t>
            </a:r>
            <a:r>
              <a:rPr lang="en"/>
              <a:t> Providers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Use Cases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733150" x="457200"/>
            <a:ext cy="4967700" cx="8229600"/>
          </a:xfrm>
          <a:prstGeom prst="rect">
            <a:avLst/>
          </a:prstGeom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">
                <a:solidFill>
                  <a:srgbClr val="000000"/>
                </a:solidFill>
              </a:rPr>
              <a:t>- Toggle Switch </a:t>
            </a:r>
          </a:p>
          <a:p>
            <a:pPr rtl="0" lvl="0" indent="457200">
              <a:buNone/>
            </a:pPr>
            <a:r>
              <a:rPr sz="2400" lang="en">
                <a:solidFill>
                  <a:srgbClr val="000000"/>
                </a:solidFill>
              </a:rPr>
              <a:t>DNA Component with Sequence Annotations </a:t>
            </a:r>
          </a:p>
          <a:p>
            <a:pPr rtl="0" lvl="0" indent="457200">
              <a:buNone/>
            </a:pPr>
            <a:r>
              <a:rPr sz="2400" lang="en">
                <a:solidFill>
                  <a:srgbClr val="000000"/>
                </a:solidFill>
              </a:rPr>
              <a:t>and Subcomponents</a:t>
            </a:r>
          </a:p>
          <a:p>
            <a:r>
              <a:t/>
            </a:r>
          </a:p>
          <a:p>
            <a:pPr rtl="0" lvl="0">
              <a:buClr>
                <a:srgbClr val="000000"/>
              </a:buClr>
              <a:buSzPct val="36666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- NOR Gate</a:t>
            </a:r>
          </a:p>
          <a:p>
            <a:pPr rtl="0" lvl="0">
              <a:buNone/>
            </a:pPr>
            <a:r>
              <a:rPr lang="en">
                <a:solidFill>
                  <a:srgbClr val="000000"/>
                </a:solidFill>
              </a:rPr>
              <a:t>	</a:t>
            </a:r>
            <a:r>
              <a:rPr sz="2400" lang="en">
                <a:solidFill>
                  <a:srgbClr val="000000"/>
                </a:solidFill>
              </a:rPr>
              <a:t>Primitive Device consisting of DNA Components</a:t>
            </a:r>
            <a:r>
              <a:rPr lang="en">
                <a:solidFill>
                  <a:srgbClr val="000000"/>
                </a:solidFill>
              </a:rPr>
              <a:t> </a:t>
            </a:r>
          </a:p>
          <a:p>
            <a:r>
              <a:t/>
            </a:r>
          </a:p>
          <a:p>
            <a:pPr rtl="0" lvl="0">
              <a:buNone/>
            </a:pPr>
            <a:r>
              <a:rPr b="1" lang="en">
                <a:solidFill>
                  <a:srgbClr val="000000"/>
                </a:solidFill>
              </a:rPr>
              <a:t>- Repressilator </a:t>
            </a:r>
          </a:p>
          <a:p>
            <a:pPr rtl="0" lvl="0">
              <a:buNone/>
            </a:pPr>
            <a:r>
              <a:rPr sz="2400" lang="en">
                <a:solidFill>
                  <a:srgbClr val="000000"/>
                </a:solidFill>
              </a:rPr>
              <a:t>	Composite Device consisting of 2 Primitive Devices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Toggle Switch (Live Demonstration)</a:t>
            </a:r>
          </a:p>
        </p:txBody>
      </p:sp>
      <p:sp>
        <p:nvSpPr>
          <p:cNvPr id="60" name="Shape 60"/>
          <p:cNvSpPr/>
          <p:nvPr/>
        </p:nvSpPr>
        <p:spPr>
          <a:xfrm>
            <a:off y="2302875" x="795337"/>
            <a:ext cy="2800350" cx="75533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grpSp>
        <p:nvGrpSpPr>
          <p:cNvPr id="61" name="Shape 61"/>
          <p:cNvGrpSpPr/>
          <p:nvPr/>
        </p:nvGrpSpPr>
        <p:grpSpPr>
          <a:xfrm>
            <a:off y="3447712" x="426745"/>
            <a:ext cy="3116524" cx="8143200"/>
            <a:chOff y="3295312" x="426745"/>
            <a:chExt cy="3116524" cx="8143200"/>
          </a:xfrm>
        </p:grpSpPr>
        <p:sp>
          <p:nvSpPr>
            <p:cNvPr id="62" name="Shape 62"/>
            <p:cNvSpPr/>
            <p:nvPr/>
          </p:nvSpPr>
          <p:spPr>
            <a:xfrm>
              <a:off y="3295312" x="431545"/>
              <a:ext cy="2750100" cx="8133599"/>
            </a:xfrm>
            <a:prstGeom prst="rect">
              <a:avLst/>
            </a:prstGeom>
            <a:noFill/>
            <a:ln w="3810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63" name="Shape 63"/>
            <p:cNvSpPr txBox="1"/>
            <p:nvPr/>
          </p:nvSpPr>
          <p:spPr>
            <a:xfrm>
              <a:off y="6014037" x="426745"/>
              <a:ext cy="397799" cx="8143200"/>
            </a:xfrm>
            <a:prstGeom prst="rect">
              <a:avLst/>
            </a:prstGeom>
            <a:noFill/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buNone/>
              </a:pPr>
              <a:r>
                <a:rPr b="1" lang="en">
                  <a:solidFill>
                    <a:srgbClr val="1C4587"/>
                  </a:solidFill>
                </a:rPr>
                <a:t>ToggleSwitch: </a:t>
              </a:r>
            </a:p>
            <a:p>
              <a:pPr algn="ctr" rtl="0" lvl="0">
                <a:buNone/>
              </a:pPr>
              <a:r>
                <a:rPr b="1" lang="en">
                  <a:solidFill>
                    <a:srgbClr val="1C4587"/>
                  </a:solidFill>
                </a:rPr>
                <a:t>DNAComponent</a:t>
              </a:r>
            </a:p>
          </p:txBody>
        </p:sp>
      </p:grpSp>
      <p:grpSp>
        <p:nvGrpSpPr>
          <p:cNvPr id="64" name="Shape 64"/>
          <p:cNvGrpSpPr/>
          <p:nvPr/>
        </p:nvGrpSpPr>
        <p:grpSpPr>
          <a:xfrm>
            <a:off y="3574718" x="807623"/>
            <a:ext cy="2326631" cx="2502300"/>
            <a:chOff y="3612118" x="807623"/>
            <a:chExt cy="2326631" cx="2502300"/>
          </a:xfrm>
        </p:grpSpPr>
        <p:sp>
          <p:nvSpPr>
            <p:cNvPr id="65" name="Shape 65"/>
            <p:cNvSpPr/>
            <p:nvPr/>
          </p:nvSpPr>
          <p:spPr>
            <a:xfrm>
              <a:off y="3612118" x="1145263"/>
              <a:ext cy="1973999" cx="1743900"/>
            </a:xfrm>
            <a:prstGeom prst="rect">
              <a:avLst/>
            </a:prstGeom>
            <a:noFill/>
            <a:ln w="38100" cap="flat">
              <a:solidFill>
                <a:srgbClr val="38761D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66" name="Shape 66"/>
            <p:cNvSpPr txBox="1"/>
            <p:nvPr/>
          </p:nvSpPr>
          <p:spPr>
            <a:xfrm>
              <a:off y="5540950" x="807623"/>
              <a:ext cy="397799" cx="2502300"/>
            </a:xfrm>
            <a:prstGeom prst="rect">
              <a:avLst/>
            </a:prstGeom>
            <a:noFill/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buNone/>
              </a:pPr>
              <a:r>
                <a:rPr b="1" lang="en">
                  <a:solidFill>
                    <a:srgbClr val="38761D"/>
                  </a:solidFill>
                </a:rPr>
                <a:t>anno1: SequenceAnnotation</a:t>
              </a:r>
            </a:p>
          </p:txBody>
        </p:sp>
      </p:grpSp>
      <p:grpSp>
        <p:nvGrpSpPr>
          <p:cNvPr id="67" name="Shape 67"/>
          <p:cNvGrpSpPr/>
          <p:nvPr/>
        </p:nvGrpSpPr>
        <p:grpSpPr>
          <a:xfrm>
            <a:off y="3677035" x="1049612"/>
            <a:ext cy="1712221" cx="2003099"/>
            <a:chOff y="3753235" x="1049612"/>
            <a:chExt cy="1712221" cx="2003099"/>
          </a:xfrm>
        </p:grpSpPr>
        <p:sp>
          <p:nvSpPr>
            <p:cNvPr id="68" name="Shape 68"/>
            <p:cNvSpPr/>
            <p:nvPr/>
          </p:nvSpPr>
          <p:spPr>
            <a:xfrm>
              <a:off y="3753235" x="1374512"/>
              <a:ext cy="1304100" cx="1324199"/>
            </a:xfrm>
            <a:prstGeom prst="rect">
              <a:avLst/>
            </a:prstGeom>
            <a:noFill/>
            <a:ln w="3810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69" name="Shape 69"/>
            <p:cNvSpPr txBox="1"/>
            <p:nvPr/>
          </p:nvSpPr>
          <p:spPr>
            <a:xfrm>
              <a:off y="5067656" x="1049612"/>
              <a:ext cy="397799" cx="2003099"/>
            </a:xfrm>
            <a:prstGeom prst="rect">
              <a:avLst/>
            </a:prstGeom>
            <a:noFill/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buNone/>
              </a:pPr>
              <a:r>
                <a:rPr b="1" lang="en">
                  <a:solidFill>
                    <a:srgbClr val="1C4587"/>
                  </a:solidFill>
                </a:rPr>
                <a:t>repressor2: DNAComponent</a:t>
              </a:r>
            </a:p>
          </p:txBody>
        </p:sp>
      </p:grpSp>
      <p:grpSp>
        <p:nvGrpSpPr>
          <p:cNvPr id="70" name="Shape 70"/>
          <p:cNvGrpSpPr/>
          <p:nvPr/>
        </p:nvGrpSpPr>
        <p:grpSpPr>
          <a:xfrm>
            <a:off y="1968730" x="1231608"/>
            <a:ext cy="1795019" cx="4745329"/>
            <a:chOff y="2492530" x="271600"/>
            <a:chExt cy="1795019" cx="8400300"/>
          </a:xfrm>
        </p:grpSpPr>
        <p:sp>
          <p:nvSpPr>
            <p:cNvPr id="71" name="Shape 71"/>
            <p:cNvSpPr/>
            <p:nvPr/>
          </p:nvSpPr>
          <p:spPr>
            <a:xfrm>
              <a:off y="2871250" x="271600"/>
              <a:ext cy="1416299" cx="8400300"/>
            </a:xfrm>
            <a:prstGeom prst="rect">
              <a:avLst/>
            </a:prstGeom>
            <a:noFill/>
            <a:ln w="38100" cap="flat">
              <a:solidFill>
                <a:srgbClr val="741B4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72" name="Shape 72"/>
            <p:cNvSpPr txBox="1"/>
            <p:nvPr/>
          </p:nvSpPr>
          <p:spPr>
            <a:xfrm>
              <a:off y="2492530" x="271600"/>
              <a:ext cy="310500" cx="8400300"/>
            </a:xfrm>
            <a:prstGeom prst="rect">
              <a:avLst/>
            </a:prstGeom>
            <a:noFill/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buNone/>
              </a:pPr>
              <a:r>
                <a:rPr b="1" lang="en">
                  <a:solidFill>
                    <a:srgbClr val="741B47"/>
                  </a:solidFill>
                </a:rPr>
                <a:t>Regulatory Interactions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/>
        </p:nvSpPr>
        <p:spPr>
          <a:xfrm>
            <a:off y="2902004" x="-76200"/>
            <a:ext cy="1968390" cx="91439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78" name="Shape 7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NOR GATE (Live Demonstration)</a:t>
            </a:r>
          </a:p>
        </p:txBody>
      </p:sp>
      <p:grpSp>
        <p:nvGrpSpPr>
          <p:cNvPr id="79" name="Shape 79"/>
          <p:cNvGrpSpPr/>
          <p:nvPr/>
        </p:nvGrpSpPr>
        <p:grpSpPr>
          <a:xfrm>
            <a:off y="3477874" x="193699"/>
            <a:ext cy="2341130" cx="8808604"/>
            <a:chOff y="3802450" x="41300"/>
            <a:chExt cy="2701199" cx="8870699"/>
          </a:xfrm>
        </p:grpSpPr>
        <p:sp>
          <p:nvSpPr>
            <p:cNvPr id="80" name="Shape 80"/>
            <p:cNvSpPr/>
            <p:nvPr/>
          </p:nvSpPr>
          <p:spPr>
            <a:xfrm>
              <a:off y="3802450" x="48500"/>
              <a:ext cy="2162699" cx="8856300"/>
            </a:xfrm>
            <a:prstGeom prst="rect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81" name="Shape 81"/>
            <p:cNvSpPr txBox="1"/>
            <p:nvPr/>
          </p:nvSpPr>
          <p:spPr>
            <a:xfrm>
              <a:off y="5965150" x="41300"/>
              <a:ext cy="538499" cx="8870699"/>
            </a:xfrm>
            <a:prstGeom prst="rect">
              <a:avLst/>
            </a:prstGeom>
            <a:noFill/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buNone/>
              </a:pPr>
              <a:r>
                <a:rPr b="1" lang="en">
                  <a:solidFill>
                    <a:srgbClr val="FF0000"/>
                  </a:solidFill>
                </a:rPr>
                <a:t>NORGate:</a:t>
              </a:r>
            </a:p>
            <a:p>
              <a:pPr algn="ctr">
                <a:buNone/>
              </a:pPr>
              <a:r>
                <a:rPr b="1" lang="en">
                  <a:solidFill>
                    <a:srgbClr val="FF0000"/>
                  </a:solidFill>
                </a:rPr>
                <a:t>Primitive Device</a:t>
              </a:r>
            </a:p>
          </p:txBody>
        </p:sp>
      </p:grpSp>
      <p:grpSp>
        <p:nvGrpSpPr>
          <p:cNvPr id="82" name="Shape 82"/>
          <p:cNvGrpSpPr/>
          <p:nvPr/>
        </p:nvGrpSpPr>
        <p:grpSpPr>
          <a:xfrm>
            <a:off y="1969569" x="2443257"/>
            <a:ext cy="1722321" cx="4154788"/>
            <a:chOff y="2492530" x="271600"/>
            <a:chExt cy="1795019" cx="8400300"/>
          </a:xfrm>
        </p:grpSpPr>
        <p:sp>
          <p:nvSpPr>
            <p:cNvPr id="83" name="Shape 83"/>
            <p:cNvSpPr/>
            <p:nvPr/>
          </p:nvSpPr>
          <p:spPr>
            <a:xfrm>
              <a:off y="2871250" x="271600"/>
              <a:ext cy="1416299" cx="8400300"/>
            </a:xfrm>
            <a:prstGeom prst="rect">
              <a:avLst/>
            </a:prstGeom>
            <a:noFill/>
            <a:ln w="38100" cap="flat">
              <a:solidFill>
                <a:srgbClr val="741B4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84" name="Shape 84"/>
            <p:cNvSpPr txBox="1"/>
            <p:nvPr/>
          </p:nvSpPr>
          <p:spPr>
            <a:xfrm>
              <a:off y="2492530" x="271600"/>
              <a:ext cy="310500" cx="8400300"/>
            </a:xfrm>
            <a:prstGeom prst="rect">
              <a:avLst/>
            </a:prstGeom>
            <a:noFill/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buNone/>
              </a:pPr>
              <a:r>
                <a:rPr b="1" lang="en">
                  <a:solidFill>
                    <a:srgbClr val="741B47"/>
                  </a:solidFill>
                </a:rPr>
                <a:t>Regulatory Interactions</a:t>
              </a:r>
            </a:p>
          </p:txBody>
        </p:sp>
      </p:grpSp>
      <p:grpSp>
        <p:nvGrpSpPr>
          <p:cNvPr id="85" name="Shape 85"/>
          <p:cNvGrpSpPr/>
          <p:nvPr/>
        </p:nvGrpSpPr>
        <p:grpSpPr>
          <a:xfrm>
            <a:off y="3767778" x="1980571"/>
            <a:ext cy="1482671" cx="5233573"/>
            <a:chOff y="3767778" x="1980571"/>
            <a:chExt cy="1482671" cx="5233573"/>
          </a:xfrm>
        </p:grpSpPr>
        <p:grpSp>
          <p:nvGrpSpPr>
            <p:cNvPr id="86" name="Shape 86"/>
            <p:cNvGrpSpPr/>
            <p:nvPr/>
          </p:nvGrpSpPr>
          <p:grpSpPr>
            <a:xfrm>
              <a:off y="3791516" x="1980571"/>
              <a:ext cy="1458934" cx="2123760"/>
              <a:chOff y="4324916" x="806546"/>
              <a:chExt cy="1458934" cx="1818599"/>
            </a:xfrm>
          </p:grpSpPr>
          <p:sp>
            <p:nvSpPr>
              <p:cNvPr id="87" name="Shape 87"/>
              <p:cNvSpPr/>
              <p:nvPr/>
            </p:nvSpPr>
            <p:spPr>
              <a:xfrm>
                <a:off y="4324916" x="1193899"/>
                <a:ext cy="1003500" cx="1037099"/>
              </a:xfrm>
              <a:prstGeom prst="rect">
                <a:avLst/>
              </a:prstGeom>
              <a:noFill/>
              <a:ln w="38100" cap="flat">
                <a:solidFill>
                  <a:srgbClr val="1C458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88" name="Shape 88"/>
              <p:cNvSpPr txBox="1"/>
              <p:nvPr/>
            </p:nvSpPr>
            <p:spPr>
              <a:xfrm>
                <a:off y="5266950" x="806546"/>
                <a:ext cy="516899" cx="1818599"/>
              </a:xfrm>
              <a:prstGeom prst="rect">
                <a:avLst/>
              </a:prstGeom>
              <a:noFill/>
            </p:spPr>
            <p:txBody>
              <a:bodyPr bIns="91425" rIns="91425" lIns="91425" tIns="91425" anchor="t" anchorCtr="0">
                <a:noAutofit/>
              </a:bodyPr>
              <a:lstStyle/>
              <a:p>
                <a:pPr algn="ctr" rtl="0" lvl="0">
                  <a:buNone/>
                </a:pPr>
                <a:r>
                  <a:rPr b="1" lang="en">
                    <a:solidFill>
                      <a:srgbClr val="1C4587"/>
                    </a:solidFill>
                  </a:rPr>
                  <a:t>tetR:</a:t>
                </a:r>
              </a:p>
              <a:p>
                <a:pPr algn="ctr">
                  <a:buNone/>
                </a:pPr>
                <a:r>
                  <a:rPr b="1" lang="en">
                    <a:solidFill>
                      <a:srgbClr val="1C4587"/>
                    </a:solidFill>
                  </a:rPr>
                  <a:t>DNAComponent</a:t>
                </a:r>
              </a:p>
            </p:txBody>
          </p:sp>
        </p:grpSp>
        <p:grpSp>
          <p:nvGrpSpPr>
            <p:cNvPr id="89" name="Shape 89"/>
            <p:cNvGrpSpPr/>
            <p:nvPr/>
          </p:nvGrpSpPr>
          <p:grpSpPr>
            <a:xfrm>
              <a:off y="3767778" x="5125231"/>
              <a:ext cy="1458934" cx="2088913"/>
              <a:chOff y="4324916" x="421191"/>
              <a:chExt cy="1458934" cx="2551499"/>
            </a:xfrm>
          </p:grpSpPr>
          <p:sp>
            <p:nvSpPr>
              <p:cNvPr id="90" name="Shape 90"/>
              <p:cNvSpPr/>
              <p:nvPr/>
            </p:nvSpPr>
            <p:spPr>
              <a:xfrm>
                <a:off y="4324916" x="1193899"/>
                <a:ext cy="993000" cx="1037099"/>
              </a:xfrm>
              <a:prstGeom prst="rect">
                <a:avLst/>
              </a:prstGeom>
              <a:noFill/>
              <a:ln w="38100" cap="flat">
                <a:solidFill>
                  <a:srgbClr val="1C4587"/>
                </a:solidFill>
                <a:prstDash val="solid"/>
                <a:round/>
                <a:headEnd w="med" len="med" type="none"/>
                <a:tailEnd w="med" len="med" type="none"/>
              </a:ln>
            </p:spPr>
            <p:txBody>
              <a:bodyPr bIns="91425" rIns="91425" lIns="91425" tIns="91425" anchor="ctr" anchorCtr="0">
                <a:noAutofit/>
              </a:bodyPr>
              <a:lstStyle/>
              <a:p/>
            </p:txBody>
          </p:sp>
          <p:sp>
            <p:nvSpPr>
              <p:cNvPr id="91" name="Shape 91"/>
              <p:cNvSpPr txBox="1"/>
              <p:nvPr/>
            </p:nvSpPr>
            <p:spPr>
              <a:xfrm>
                <a:off y="5266950" x="421191"/>
                <a:ext cy="516899" cx="2551499"/>
              </a:xfrm>
              <a:prstGeom prst="rect">
                <a:avLst/>
              </a:prstGeom>
              <a:noFill/>
            </p:spPr>
            <p:txBody>
              <a:bodyPr bIns="91425" rIns="91425" lIns="91425" tIns="91425" anchor="t" anchorCtr="0">
                <a:noAutofit/>
              </a:bodyPr>
              <a:lstStyle/>
              <a:p>
                <a:pPr algn="ctr" rtl="0" lvl="0">
                  <a:buNone/>
                </a:pPr>
                <a:r>
                  <a:rPr b="1" lang="en">
                    <a:solidFill>
                      <a:srgbClr val="1C4587"/>
                    </a:solidFill>
                  </a:rPr>
                  <a:t>pTetR:</a:t>
                </a:r>
              </a:p>
              <a:p>
                <a:pPr algn="ctr" rtl="0" lvl="0">
                  <a:buNone/>
                </a:pPr>
                <a:r>
                  <a:rPr b="1" lang="en">
                    <a:solidFill>
                      <a:srgbClr val="1C4587"/>
                    </a:solidFill>
                  </a:rPr>
                  <a:t>DNAComponent</a:t>
                </a:r>
              </a:p>
            </p:txBody>
          </p:sp>
        </p:grpSp>
      </p:grp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Repressilator</a:t>
            </a:r>
          </a:p>
        </p:txBody>
      </p:sp>
      <p:sp>
        <p:nvSpPr>
          <p:cNvPr id="97" name="Shape 97"/>
          <p:cNvSpPr/>
          <p:nvPr/>
        </p:nvSpPr>
        <p:spPr>
          <a:xfrm>
            <a:off y="2383868" x="0"/>
            <a:ext cy="2090262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grpSp>
        <p:nvGrpSpPr>
          <p:cNvPr id="98" name="Shape 98"/>
          <p:cNvGrpSpPr/>
          <p:nvPr/>
        </p:nvGrpSpPr>
        <p:grpSpPr>
          <a:xfrm>
            <a:off y="3286481" x="184000"/>
            <a:ext cy="2977598" cx="8870699"/>
            <a:chOff y="3802450" x="41300"/>
            <a:chExt cy="3229499" cx="8870699"/>
          </a:xfrm>
        </p:grpSpPr>
        <p:sp>
          <p:nvSpPr>
            <p:cNvPr id="99" name="Shape 99"/>
            <p:cNvSpPr/>
            <p:nvPr/>
          </p:nvSpPr>
          <p:spPr>
            <a:xfrm>
              <a:off y="3802450" x="48500"/>
              <a:ext cy="2162699" cx="8856300"/>
            </a:xfrm>
            <a:prstGeom prst="rect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00" name="Shape 100"/>
            <p:cNvSpPr txBox="1"/>
            <p:nvPr/>
          </p:nvSpPr>
          <p:spPr>
            <a:xfrm>
              <a:off y="5965150" x="41300"/>
              <a:ext cy="1066799" cx="8870699"/>
            </a:xfrm>
            <a:prstGeom prst="rect">
              <a:avLst/>
            </a:prstGeom>
            <a:noFill/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buNone/>
              </a:pPr>
              <a:r>
                <a:rPr b="1" lang="en">
                  <a:solidFill>
                    <a:srgbClr val="FF0000"/>
                  </a:solidFill>
                </a:rPr>
                <a:t>Repressilator:</a:t>
              </a:r>
            </a:p>
            <a:p>
              <a:pPr algn="ctr" rtl="0" lvl="0">
                <a:buNone/>
              </a:pPr>
              <a:r>
                <a:rPr b="1" lang="en">
                  <a:solidFill>
                    <a:srgbClr val="FF0000"/>
                  </a:solidFill>
                </a:rPr>
                <a:t>CompositeDevice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y="3398621" x="424417"/>
            <a:ext cy="1924099" cx="5577299"/>
            <a:chOff y="3398621" x="424417"/>
            <a:chExt cy="1924099" cx="5577299"/>
          </a:xfrm>
        </p:grpSpPr>
        <p:sp>
          <p:nvSpPr>
            <p:cNvPr id="102" name="Shape 102"/>
            <p:cNvSpPr/>
            <p:nvPr/>
          </p:nvSpPr>
          <p:spPr>
            <a:xfrm>
              <a:off y="3398621" x="424417"/>
              <a:ext cy="1529999" cx="5577299"/>
            </a:xfrm>
            <a:prstGeom prst="rect">
              <a:avLst/>
            </a:prstGeom>
            <a:noFill/>
            <a:ln w="38100" cap="flat">
              <a:solidFill>
                <a:srgbClr val="38761D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03" name="Shape 103"/>
            <p:cNvSpPr txBox="1"/>
            <p:nvPr/>
          </p:nvSpPr>
          <p:spPr>
            <a:xfrm>
              <a:off y="4903021" x="424504"/>
              <a:ext cy="419699" cx="5576999"/>
            </a:xfrm>
            <a:prstGeom prst="rect">
              <a:avLst/>
            </a:prstGeom>
            <a:noFill/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buNone/>
              </a:pPr>
              <a:r>
                <a:rPr b="1" lang="en">
                  <a:solidFill>
                    <a:srgbClr val="38761D"/>
                  </a:solidFill>
                </a:rPr>
                <a:t>repressilator: PrimitiveDevice</a:t>
              </a:r>
            </a:p>
          </p:txBody>
        </p:sp>
      </p:grpSp>
      <p:grpSp>
        <p:nvGrpSpPr>
          <p:cNvPr id="104" name="Shape 104"/>
          <p:cNvGrpSpPr/>
          <p:nvPr/>
        </p:nvGrpSpPr>
        <p:grpSpPr>
          <a:xfrm>
            <a:off y="1740130" x="324932"/>
            <a:ext cy="1795019" cx="7124294"/>
            <a:chOff y="2492530" x="271600"/>
            <a:chExt cy="1795019" cx="8400300"/>
          </a:xfrm>
        </p:grpSpPr>
        <p:sp>
          <p:nvSpPr>
            <p:cNvPr id="105" name="Shape 105"/>
            <p:cNvSpPr/>
            <p:nvPr/>
          </p:nvSpPr>
          <p:spPr>
            <a:xfrm>
              <a:off y="2871250" x="271600"/>
              <a:ext cy="1416299" cx="8400300"/>
            </a:xfrm>
            <a:prstGeom prst="rect">
              <a:avLst/>
            </a:prstGeom>
            <a:noFill/>
            <a:ln w="38100" cap="flat">
              <a:solidFill>
                <a:srgbClr val="741B4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06" name="Shape 106"/>
            <p:cNvSpPr txBox="1"/>
            <p:nvPr/>
          </p:nvSpPr>
          <p:spPr>
            <a:xfrm>
              <a:off y="2492530" x="271600"/>
              <a:ext cy="310500" cx="8400300"/>
            </a:xfrm>
            <a:prstGeom prst="rect">
              <a:avLst/>
            </a:prstGeom>
            <a:noFill/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buNone/>
              </a:pPr>
              <a:r>
                <a:rPr b="1" lang="en">
                  <a:solidFill>
                    <a:srgbClr val="741B47"/>
                  </a:solidFill>
                </a:rPr>
                <a:t>Regulatory Interactions</a:t>
              </a:r>
            </a:p>
          </p:txBody>
        </p:sp>
      </p:grpSp>
      <p:grpSp>
        <p:nvGrpSpPr>
          <p:cNvPr id="107" name="Shape 107"/>
          <p:cNvGrpSpPr/>
          <p:nvPr/>
        </p:nvGrpSpPr>
        <p:grpSpPr>
          <a:xfrm>
            <a:off y="3589587" x="849294"/>
            <a:ext cy="1284117" cx="1639200"/>
            <a:chOff y="3589587" x="849294"/>
            <a:chExt cy="1284117" cx="1639200"/>
          </a:xfrm>
        </p:grpSpPr>
        <p:sp>
          <p:nvSpPr>
            <p:cNvPr id="108" name="Shape 108"/>
            <p:cNvSpPr/>
            <p:nvPr/>
          </p:nvSpPr>
          <p:spPr>
            <a:xfrm>
              <a:off y="3589587" x="1142032"/>
              <a:ext cy="800399" cx="1029300"/>
            </a:xfrm>
            <a:prstGeom prst="rect">
              <a:avLst/>
            </a:prstGeom>
            <a:noFill/>
            <a:ln w="38100" cap="flat">
              <a:solidFill>
                <a:srgbClr val="1C4587"/>
              </a:solidFill>
              <a:prstDash val="solid"/>
              <a:round/>
              <a:headEnd w="med" len="med" type="none"/>
              <a:tailEnd w="med" len="med" type="none"/>
            </a:ln>
          </p:spPr>
          <p:txBody>
            <a:bodyPr bIns="91425" rIns="91425" lIns="91425" tIns="91425" anchor="ctr" anchorCtr="0">
              <a:noAutofit/>
            </a:bodyPr>
            <a:lstStyle/>
            <a:p/>
          </p:txBody>
        </p:sp>
        <p:sp>
          <p:nvSpPr>
            <p:cNvPr id="109" name="Shape 109"/>
            <p:cNvSpPr txBox="1"/>
            <p:nvPr/>
          </p:nvSpPr>
          <p:spPr>
            <a:xfrm>
              <a:off y="4344805" x="849294"/>
              <a:ext cy="528900" cx="1639200"/>
            </a:xfrm>
            <a:prstGeom prst="rect">
              <a:avLst/>
            </a:prstGeom>
            <a:noFill/>
          </p:spPr>
          <p:txBody>
            <a:bodyPr bIns="91425" rIns="91425" lIns="91425" tIns="91425" anchor="t" anchorCtr="0">
              <a:noAutofit/>
            </a:bodyPr>
            <a:lstStyle/>
            <a:p>
              <a:pPr algn="ctr" rtl="0" lvl="0">
                <a:buNone/>
              </a:pPr>
              <a:r>
                <a:rPr b="1" lang="en">
                  <a:solidFill>
                    <a:srgbClr val="1C4587"/>
                  </a:solidFill>
                </a:rPr>
                <a:t>lacI: DNAComponent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Extension Mechanism</a:t>
            </a:r>
          </a:p>
        </p:txBody>
      </p:sp>
      <p:sp>
        <p:nvSpPr>
          <p:cNvPr id="115" name="Shape 115"/>
          <p:cNvSpPr/>
          <p:nvPr/>
        </p:nvSpPr>
        <p:spPr>
          <a:xfrm>
            <a:off y="1704915" x="245372"/>
            <a:ext cy="2648587" cx="870395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cxnSp>
        <p:nvCxnSpPr>
          <p:cNvPr id="116" name="Shape 116"/>
          <p:cNvCxnSpPr/>
          <p:nvPr/>
        </p:nvCxnSpPr>
        <p:spPr>
          <a:xfrm rot="10800000">
            <a:off y="2446849" x="3908049"/>
            <a:ext cy="187800" cx="1991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17" name="Shape 117"/>
          <p:cNvCxnSpPr/>
          <p:nvPr/>
        </p:nvCxnSpPr>
        <p:spPr>
          <a:xfrm>
            <a:off y="2277650" x="3889325"/>
            <a:ext cy="168899" cx="20478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18" name="Shape 118"/>
          <p:cNvSpPr txBox="1"/>
          <p:nvPr>
            <p:ph idx="1" type="body"/>
          </p:nvPr>
        </p:nvSpPr>
        <p:spPr>
          <a:xfrm>
            <a:off y="4394576" x="457200"/>
            <a:ext cy="21731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interface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en">
                <a:solidFill>
                  <a:srgbClr val="445588"/>
                </a:solidFill>
                <a:latin typeface="Verdana"/>
                <a:ea typeface="Verdana"/>
                <a:cs typeface="Verdana"/>
                <a:sym typeface="Verdana"/>
              </a:rPr>
              <a:t>ExtensionProvider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ExtendedAs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en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rPr>
              <a:t>extend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E e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r>
              <a:t/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en">
                <a:solidFill>
                  <a:srgbClr val="445588"/>
                </a:solidFill>
                <a:latin typeface="Verdana"/>
                <a:ea typeface="Verdana"/>
                <a:cs typeface="Verdana"/>
                <a:sym typeface="Verdana"/>
              </a:rPr>
              <a:t>RegulationExtension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implements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ExtensionProvider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SBOLCoreObject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AsRegulations </a:t>
            </a:r>
            <a:r>
              <a:rPr b="1" sz="900" lang="en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rPr>
              <a:t>extend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(final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SBOLCoreObject obj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en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rPr>
              <a:t>AsRegulationsImpl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obj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ArrayList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Regulation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&gt;());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19" name="Shape 119"/>
          <p:cNvSpPr txBox="1"/>
          <p:nvPr>
            <p:ph idx="2" type="body"/>
          </p:nvPr>
        </p:nvSpPr>
        <p:spPr>
          <a:xfrm>
            <a:off y="4374101" x="4692273"/>
            <a:ext cy="21938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interface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en">
                <a:solidFill>
                  <a:srgbClr val="445588"/>
                </a:solidFill>
                <a:latin typeface="Verdana"/>
                <a:ea typeface="Verdana"/>
                <a:cs typeface="Verdana"/>
                <a:sym typeface="Verdana"/>
              </a:rPr>
              <a:t>ExtendedAs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E </a:t>
            </a:r>
            <a:r>
              <a:rPr b="1" sz="900" lang="en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rPr>
              <a:t>getExtended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r>
              <a:t/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interface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en">
                <a:solidFill>
                  <a:srgbClr val="445588"/>
                </a:solidFill>
                <a:latin typeface="Verdana"/>
                <a:ea typeface="Verdana"/>
                <a:cs typeface="Verdana"/>
                <a:sym typeface="Verdana"/>
              </a:rPr>
              <a:t>AsRegulations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extends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ExtendedAs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SBOLCoreObject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Regulation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sz="900" lang="en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rPr>
              <a:t>getRegulations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SBOLCoreObject </a:t>
            </a:r>
            <a:r>
              <a:rPr b="1" sz="900" lang="en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rPr>
              <a:t>getExtended</a:t>
            </a: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();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b="1" sz="900"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Data Model 1</a:t>
            </a:r>
          </a:p>
        </p:txBody>
      </p:sp>
      <p:sp>
        <p:nvSpPr>
          <p:cNvPr id="125" name="Shape 125"/>
          <p:cNvSpPr/>
          <p:nvPr/>
        </p:nvSpPr>
        <p:spPr>
          <a:xfrm>
            <a:off y="1280462" x="904875"/>
            <a:ext cy="5810250" cx="73342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