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9" r:id="rId4"/>
    <p:sldId id="268" r:id="rId5"/>
    <p:sldId id="261" r:id="rId6"/>
    <p:sldId id="272" r:id="rId7"/>
    <p:sldId id="260" r:id="rId8"/>
    <p:sldId id="262" r:id="rId9"/>
    <p:sldId id="267" r:id="rId10"/>
    <p:sldId id="263" r:id="rId11"/>
    <p:sldId id="266" r:id="rId12"/>
    <p:sldId id="265" r:id="rId13"/>
    <p:sldId id="273" r:id="rId14"/>
    <p:sldId id="271" r:id="rId15"/>
    <p:sldId id="27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66A5-EB99-48D9-A5A5-BDAE6EFB56EE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93BBE-C89B-48E9-A233-F93D446A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3BBE-C89B-48E9-A233-F93D446A1F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5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3BBE-C89B-48E9-A233-F93D446A1F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3BBE-C89B-48E9-A233-F93D446A1F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7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3BBE-C89B-48E9-A233-F93D446A1F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3BBE-C89B-48E9-A233-F93D446A1F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3BBE-C89B-48E9-A233-F93D446A1F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3BBE-C89B-48E9-A233-F93D446A1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3BBE-C89B-48E9-A233-F93D446A1F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4417-A2BA-364E-AF7A-34B4F0037604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EB2C-0EBA-8040-98B3-D54553F3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genbank/submit/" TargetMode="External"/><Relationship Id="rId3" Type="http://schemas.openxmlformats.org/officeDocument/2006/relationships/hyperlink" Target="https://docs.google.com/document/d/1KTiKwETkV0uDLIAYAUKaLZBGDeO2RvurTY_PcNuGifs/ed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SBOL Compliance</a:t>
            </a:r>
            <a:br>
              <a:rPr lang="en-US" b="1" dirty="0" smtClean="0"/>
            </a:br>
            <a:r>
              <a:rPr lang="en-US" b="1" dirty="0" smtClean="0"/>
              <a:t>Working Group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Ernst Oberortner</a:t>
            </a:r>
          </a:p>
          <a:p>
            <a:r>
              <a:rPr lang="en-US" dirty="0" smtClean="0"/>
              <a:t>Michal Galdzicki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Pilot Program for ACS Synthetic Biology Journal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197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Mike coordinating</a:t>
            </a:r>
          </a:p>
          <a:p>
            <a:pPr lvl="1"/>
            <a:r>
              <a:rPr lang="en-US" dirty="0"/>
              <a:t>Nathan and Hector on the technical</a:t>
            </a:r>
          </a:p>
          <a:p>
            <a:pPr lvl="1"/>
            <a:r>
              <a:rPr lang="en-US" dirty="0"/>
              <a:t>Doug and </a:t>
            </a:r>
            <a:r>
              <a:rPr lang="en-US" dirty="0" err="1"/>
              <a:t>Ranji</a:t>
            </a:r>
            <a:r>
              <a:rPr lang="en-US" dirty="0"/>
              <a:t> on the needs</a:t>
            </a:r>
          </a:p>
          <a:p>
            <a:endParaRPr lang="en-US" dirty="0"/>
          </a:p>
          <a:p>
            <a:r>
              <a:rPr lang="en-US" dirty="0"/>
              <a:t>Doug’s Proposed Plan "Baby steps" to get things going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And the winner </a:t>
            </a:r>
            <a:r>
              <a:rPr lang="en-US" dirty="0" smtClean="0"/>
              <a:t>of the SBOL Sticker Competition is….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bol-sti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0" y="2526220"/>
            <a:ext cx="5064368" cy="2264131"/>
          </a:xfrm>
          <a:prstGeom prst="rect">
            <a:avLst/>
          </a:prstGeom>
        </p:spPr>
      </p:pic>
      <p:pic>
        <p:nvPicPr>
          <p:cNvPr id="5" name="Picture 4" descr="sbolv-stick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76" y="4388477"/>
            <a:ext cx="4763924" cy="2117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2988" y="1600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Laura Adam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442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Success depends on commitment of work from SBOL Developers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r>
              <a:rPr lang="en-US" dirty="0" smtClean="0"/>
              <a:t>Volunteers?</a:t>
            </a:r>
          </a:p>
          <a:p>
            <a:r>
              <a:rPr lang="en-US" dirty="0"/>
              <a:t>Reference docs:</a:t>
            </a:r>
          </a:p>
          <a:p>
            <a:pPr lvl="1" fontAlgn="ctr"/>
            <a:r>
              <a:rPr lang="en-US" dirty="0" err="1" smtClean="0"/>
              <a:t>GenBank</a:t>
            </a:r>
            <a:r>
              <a:rPr lang="en-US" dirty="0" smtClean="0"/>
              <a:t> is the most Successful Example</a:t>
            </a:r>
          </a:p>
          <a:p>
            <a:pPr lvl="2" fontAlgn="ctr"/>
            <a:r>
              <a:rPr lang="en-US" dirty="0" smtClean="0"/>
              <a:t>Can it be our Model?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://www.ncbi.nlm.nih.gov/genbank/submit/</a:t>
            </a:r>
            <a:endParaRPr lang="en-US" dirty="0"/>
          </a:p>
          <a:p>
            <a:pPr lvl="1" fontAlgn="ctr"/>
            <a:r>
              <a:rPr lang="en-US" dirty="0"/>
              <a:t>SBOL Compliance </a:t>
            </a:r>
            <a:r>
              <a:rPr lang="en-US" dirty="0" smtClean="0"/>
              <a:t>– Our Definitions Draft Document</a:t>
            </a:r>
            <a:endParaRPr lang="en-US" dirty="0"/>
          </a:p>
          <a:p>
            <a:pPr lvl="2" fontAlgn="ctr"/>
            <a:r>
              <a:rPr lang="en-US" dirty="0">
                <a:hlinkClick r:id="rId3"/>
              </a:rPr>
              <a:t>https://docs.google.com/document/d/1KTiKwETkV0uDLIAYAUKaLZBGDeO2RvurTY_PcNuGifs/edit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7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3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Direct missive from Nathan </a:t>
            </a:r>
            <a:r>
              <a:rPr lang="en-US" dirty="0" err="1" smtClean="0"/>
              <a:t>Hillson</a:t>
            </a:r>
            <a:r>
              <a:rPr lang="en-US" dirty="0" smtClean="0"/>
              <a:t> (JBEI)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We </a:t>
            </a:r>
            <a:r>
              <a:rPr lang="en-US" dirty="0"/>
              <a:t>can host an ACS </a:t>
            </a:r>
            <a:r>
              <a:rPr lang="en-US" dirty="0" err="1"/>
              <a:t>SynBio</a:t>
            </a:r>
            <a:r>
              <a:rPr lang="en-US" dirty="0"/>
              <a:t> instance of ICE on a VM at JBEI. Web of registries support is enabled now in ICE 3.3. </a:t>
            </a:r>
          </a:p>
          <a:p>
            <a:pPr marL="914400" lvl="1" indent="-457200"/>
            <a:r>
              <a:rPr lang="en-US" dirty="0" smtClean="0"/>
              <a:t>We </a:t>
            </a:r>
            <a:r>
              <a:rPr lang="en-US" dirty="0"/>
              <a:t>are close to getting SBOL compliance in ICE but the </a:t>
            </a:r>
            <a:r>
              <a:rPr lang="en-US" dirty="0" err="1"/>
              <a:t>displayID</a:t>
            </a:r>
            <a:r>
              <a:rPr lang="en-US" dirty="0"/>
              <a:t> issue needs to be resolved. </a:t>
            </a:r>
          </a:p>
          <a:p>
            <a:pPr marL="914400" lvl="1" indent="-457200"/>
            <a:r>
              <a:rPr lang="en-US" dirty="0" smtClean="0"/>
              <a:t>We </a:t>
            </a:r>
            <a:r>
              <a:rPr lang="en-US" dirty="0"/>
              <a:t>need to figure out the process for authors getting their annotated DNA sequences/SBOL XML uploaded into ICE. </a:t>
            </a:r>
          </a:p>
        </p:txBody>
      </p:sp>
    </p:spTree>
    <p:extLst>
      <p:ext uri="{BB962C8B-B14F-4D97-AF65-F5344CB8AC3E}">
        <p14:creationId xmlns:p14="http://schemas.microsoft.com/office/powerpoint/2010/main" val="220873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sentences about SBOL and how compliance is going to work</a:t>
            </a:r>
            <a:r>
              <a:rPr lang="en-US" dirty="0" smtClean="0"/>
              <a:t>. – for </a:t>
            </a:r>
            <a:r>
              <a:rPr lang="en-US" dirty="0" err="1" smtClean="0"/>
              <a:t>Ranji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4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Pilot Program for ACS Synthetic Biology Journal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19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 </a:t>
            </a:r>
            <a:r>
              <a:rPr lang="en-US" dirty="0"/>
              <a:t>think it will not be a perfect solution especially long term unless some of their own DOE restrictions are relaxed. Will be a dedicated ACS </a:t>
            </a:r>
            <a:r>
              <a:rPr lang="en-US" dirty="0" err="1"/>
              <a:t>SynBio</a:t>
            </a:r>
            <a:r>
              <a:rPr lang="en-US" dirty="0"/>
              <a:t> repository, but that's not immediate, and requires more development. I would be ecstatic to work on expanding this idea more broadly.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What do you need in a repository for #1, visual?</a:t>
            </a:r>
          </a:p>
          <a:p>
            <a:r>
              <a:rPr lang="en-US" dirty="0"/>
              <a:t>Can we eventually combine the two for authors?</a:t>
            </a:r>
          </a:p>
          <a:p>
            <a:endParaRPr lang="en-US" dirty="0"/>
          </a:p>
          <a:p>
            <a:r>
              <a:rPr lang="en-US" dirty="0"/>
              <a:t>Questions to answer in the breakout session:</a:t>
            </a:r>
          </a:p>
          <a:p>
            <a:pPr fontAlgn="ctr"/>
            <a:r>
              <a:rPr lang="en-US" dirty="0"/>
              <a:t>Access to data</a:t>
            </a:r>
          </a:p>
          <a:p>
            <a:pPr fontAlgn="ctr"/>
            <a:r>
              <a:rPr lang="en-US" dirty="0"/>
              <a:t>Will copyright  be assigned to ACS </a:t>
            </a:r>
            <a:r>
              <a:rPr lang="en-US" dirty="0" err="1"/>
              <a:t>synbio</a:t>
            </a:r>
            <a:r>
              <a:rPr lang="en-US" dirty="0"/>
              <a:t>? - should be ok but need to clarify point</a:t>
            </a:r>
          </a:p>
          <a:p>
            <a:pPr lvl="1" fontAlgn="ctr"/>
            <a:r>
              <a:rPr lang="en-US" dirty="0"/>
              <a:t>ACS </a:t>
            </a:r>
            <a:r>
              <a:rPr lang="en-US" dirty="0" err="1"/>
              <a:t>synbio</a:t>
            </a:r>
            <a:r>
              <a:rPr lang="en-US" dirty="0"/>
              <a:t> has "author's choice" for open access manuscripts, it is not an "all open access journal".</a:t>
            </a:r>
          </a:p>
          <a:p>
            <a:pPr lvl="2" fontAlgn="ctr"/>
            <a:r>
              <a:rPr lang="en-US" dirty="0"/>
              <a:t>what impact does this have on the SBOL data and diagrams?</a:t>
            </a:r>
          </a:p>
          <a:p>
            <a:pPr lvl="3" fontAlgn="ctr"/>
            <a:r>
              <a:rPr lang="en-US" dirty="0"/>
              <a:t>read the author guidelines to see other examples.</a:t>
            </a:r>
          </a:p>
          <a:p>
            <a:pPr fontAlgn="ctr"/>
            <a:r>
              <a:rPr lang="en-US" dirty="0"/>
              <a:t>Stickers: ACS </a:t>
            </a:r>
            <a:r>
              <a:rPr lang="en-US" dirty="0" err="1"/>
              <a:t>synbio</a:t>
            </a:r>
            <a:r>
              <a:rPr lang="en-US" dirty="0"/>
              <a:t> can do 'text' labels more easily then graphics.  Graphic stickers will be a 2nd in order of ease for </a:t>
            </a:r>
            <a:r>
              <a:rPr lang="en-US" dirty="0" err="1"/>
              <a:t>synbio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. because ACS </a:t>
            </a:r>
            <a:r>
              <a:rPr lang="en-US" dirty="0" err="1"/>
              <a:t>synbio</a:t>
            </a:r>
            <a:r>
              <a:rPr lang="en-US" dirty="0"/>
              <a:t> uses a ACS global template for website.</a:t>
            </a:r>
          </a:p>
          <a:p>
            <a:pPr fontAlgn="ctr"/>
            <a:r>
              <a:rPr lang="en-US" dirty="0"/>
              <a:t>Are pigeon designs going to be used?</a:t>
            </a:r>
          </a:p>
        </p:txBody>
      </p:sp>
    </p:spTree>
    <p:extLst>
      <p:ext uri="{BB962C8B-B14F-4D97-AF65-F5344CB8AC3E}">
        <p14:creationId xmlns:p14="http://schemas.microsoft.com/office/powerpoint/2010/main" val="371907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Our goal is </a:t>
            </a:r>
            <a:r>
              <a:rPr lang="en-US" b="1" dirty="0" smtClean="0"/>
              <a:t>adoption of SBOL </a:t>
            </a:r>
            <a:r>
              <a:rPr lang="en-US" dirty="0" smtClean="0"/>
              <a:t>through its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publications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software tools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so that “the sun never sets on SBOL”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Accomplishment 1: Incentives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“Stickers” decorating journal articles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1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Goal: Authors can get </a:t>
            </a:r>
            <a:r>
              <a:rPr lang="en-US" b="1" dirty="0" smtClean="0"/>
              <a:t>“SBOL Compliant” </a:t>
            </a:r>
            <a:r>
              <a:rPr lang="en-US" dirty="0" smtClean="0"/>
              <a:t>Stickers on their </a:t>
            </a:r>
            <a:r>
              <a:rPr lang="en-US" b="1" dirty="0" smtClean="0"/>
              <a:t>ACS Synthetic Biology </a:t>
            </a:r>
            <a:r>
              <a:rPr lang="en-US" dirty="0" smtClean="0"/>
              <a:t>Journal papers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Analogy: “Intel Inside”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083220"/>
            <a:ext cx="9144000" cy="63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bol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39" y="4821603"/>
            <a:ext cx="3033767" cy="18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5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Accomplishment 2: </a:t>
            </a:r>
            <a:r>
              <a:rPr lang="en-US" dirty="0" smtClean="0"/>
              <a:t>Put incentives </a:t>
            </a:r>
            <a:r>
              <a:rPr lang="en-US" b="1" dirty="0" smtClean="0"/>
              <a:t>into practice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ongoing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ACS Synthetic Biology will pilot SBOL supplementary materials</a:t>
            </a:r>
          </a:p>
          <a:p>
            <a:pPr lvl="1"/>
            <a:r>
              <a:rPr lang="en-US" dirty="0" smtClean="0"/>
              <a:t>Positive response to proposal from ACS </a:t>
            </a:r>
            <a:r>
              <a:rPr lang="en-US" dirty="0" err="1" smtClean="0"/>
              <a:t>SynBio</a:t>
            </a:r>
            <a:endParaRPr lang="en-US" dirty="0" smtClean="0"/>
          </a:p>
          <a:p>
            <a:pPr lvl="2"/>
            <a:r>
              <a:rPr lang="en-US" dirty="0" smtClean="0"/>
              <a:t>Conditional buy-in from </a:t>
            </a:r>
            <a:r>
              <a:rPr lang="en-US" dirty="0" err="1" smtClean="0"/>
              <a:t>Ranjini</a:t>
            </a:r>
            <a:r>
              <a:rPr lang="en-US" dirty="0" smtClean="0"/>
              <a:t> </a:t>
            </a:r>
            <a:r>
              <a:rPr lang="en-US" dirty="0" err="1" smtClean="0"/>
              <a:t>Prithviraj</a:t>
            </a:r>
            <a:r>
              <a:rPr lang="en-US" dirty="0" smtClean="0"/>
              <a:t> Managing </a:t>
            </a:r>
            <a:r>
              <a:rPr lang="en-US" dirty="0"/>
              <a:t>Editor</a:t>
            </a:r>
            <a:endParaRPr lang="en-US" dirty="0" smtClean="0"/>
          </a:p>
          <a:p>
            <a:pPr lvl="1"/>
            <a:r>
              <a:rPr lang="en-US" dirty="0" smtClean="0"/>
              <a:t>Direct support to establish SBOL compliant repository</a:t>
            </a:r>
          </a:p>
          <a:p>
            <a:pPr lvl="2"/>
            <a:r>
              <a:rPr lang="en-US" dirty="0"/>
              <a:t>ICE </a:t>
            </a:r>
            <a:r>
              <a:rPr lang="en-US" dirty="0" smtClean="0"/>
              <a:t>hosting and software engineering support offered by Nathan </a:t>
            </a:r>
            <a:r>
              <a:rPr lang="en-US" dirty="0" err="1" smtClean="0"/>
              <a:t>Hillson</a:t>
            </a:r>
            <a:r>
              <a:rPr lang="en-US" dirty="0" smtClean="0"/>
              <a:t>, JBEI</a:t>
            </a:r>
          </a:p>
          <a:p>
            <a:pPr lvl="1"/>
            <a:r>
              <a:rPr lang="en-US" dirty="0" smtClean="0"/>
              <a:t>Dissemination of results: planned manuscript for guide to authors</a:t>
            </a:r>
          </a:p>
          <a:p>
            <a:pPr lvl="2"/>
            <a:r>
              <a:rPr lang="en-US" dirty="0" smtClean="0"/>
              <a:t>Led by senior author Doug </a:t>
            </a:r>
            <a:r>
              <a:rPr lang="en-US" dirty="0" err="1" smtClean="0"/>
              <a:t>Densmore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04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42"/>
            <a:ext cx="8229600" cy="11441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General open </a:t>
            </a:r>
            <a:r>
              <a:rPr lang="en-US" dirty="0"/>
              <a:t>q</a:t>
            </a:r>
            <a:r>
              <a:rPr lang="en-US" dirty="0" smtClean="0"/>
              <a:t>uestions that remain…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044"/>
            <a:ext cx="8229600" cy="4877572"/>
          </a:xfrm>
        </p:spPr>
        <p:txBody>
          <a:bodyPr>
            <a:normAutofit/>
          </a:bodyPr>
          <a:lstStyle/>
          <a:p>
            <a:r>
              <a:rPr lang="en-US" dirty="0" smtClean="0"/>
              <a:t>What “</a:t>
            </a:r>
            <a:r>
              <a:rPr lang="en-US" b="1" dirty="0" smtClean="0"/>
              <a:t>levels”</a:t>
            </a:r>
            <a:r>
              <a:rPr lang="en-US" dirty="0" smtClean="0"/>
              <a:t> of SBOL Compliance</a:t>
            </a:r>
            <a:r>
              <a:rPr lang="en-US" dirty="0"/>
              <a:t> </a:t>
            </a:r>
            <a:r>
              <a:rPr lang="en-US" dirty="0" smtClean="0"/>
              <a:t>we want to define?</a:t>
            </a:r>
          </a:p>
          <a:p>
            <a:pPr lvl="1"/>
            <a:r>
              <a:rPr lang="en-US" dirty="0" smtClean="0"/>
              <a:t>Levels that we offer to authors of journal articles</a:t>
            </a:r>
          </a:p>
          <a:p>
            <a:pPr lvl="1"/>
            <a:r>
              <a:rPr lang="en-US" dirty="0" smtClean="0"/>
              <a:t>Currently</a:t>
            </a:r>
          </a:p>
          <a:p>
            <a:pPr lvl="2"/>
            <a:r>
              <a:rPr lang="en-US" dirty="0"/>
              <a:t>SBOL Visual </a:t>
            </a:r>
            <a:r>
              <a:rPr lang="en-US" dirty="0" smtClean="0"/>
              <a:t>compliant</a:t>
            </a:r>
          </a:p>
          <a:p>
            <a:pPr lvl="2"/>
            <a:r>
              <a:rPr lang="en-US" dirty="0" smtClean="0"/>
              <a:t>SBOL </a:t>
            </a:r>
            <a:r>
              <a:rPr lang="en-US" dirty="0"/>
              <a:t>D</a:t>
            </a:r>
            <a:r>
              <a:rPr lang="en-US" dirty="0" smtClean="0"/>
              <a:t>ata Standard compliant</a:t>
            </a:r>
          </a:p>
          <a:p>
            <a:r>
              <a:rPr lang="en-US" dirty="0" smtClean="0"/>
              <a:t>How to explain the </a:t>
            </a:r>
            <a:r>
              <a:rPr lang="en-US" b="1" dirty="0" smtClean="0"/>
              <a:t>SBOL Visual–Data Standard </a:t>
            </a:r>
            <a:r>
              <a:rPr lang="en-US" dirty="0" smtClean="0"/>
              <a:t>relationship for compliance?</a:t>
            </a:r>
          </a:p>
        </p:txBody>
      </p:sp>
    </p:spTree>
    <p:extLst>
      <p:ext uri="{BB962C8B-B14F-4D97-AF65-F5344CB8AC3E}">
        <p14:creationId xmlns:p14="http://schemas.microsoft.com/office/powerpoint/2010/main" val="225589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for the MEATY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this delicious sausage is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5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642"/>
            <a:ext cx="8229600" cy="124751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to get </a:t>
            </a:r>
            <a:r>
              <a:rPr lang="en-US" dirty="0" smtClean="0"/>
              <a:t>an </a:t>
            </a:r>
            <a:r>
              <a:rPr lang="en-US" dirty="0"/>
              <a:t>“SBOL Compliant” </a:t>
            </a:r>
            <a:r>
              <a:rPr lang="en-US" dirty="0" smtClean="0"/>
              <a:t>sticker on your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131" y="1829363"/>
            <a:ext cx="8598704" cy="410006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To get a “SBOL Compliant” sticker, the authors submit </a:t>
            </a:r>
            <a:r>
              <a:rPr lang="en-US" sz="2400" b="1" dirty="0" smtClean="0"/>
              <a:t>supplementary material</a:t>
            </a:r>
            <a:r>
              <a:rPr lang="en-US" sz="2400" dirty="0" smtClean="0"/>
              <a:t> along with their paper to ACS </a:t>
            </a:r>
            <a:r>
              <a:rPr lang="en-US" sz="2400" dirty="0" err="1" smtClean="0"/>
              <a:t>SynBio</a:t>
            </a:r>
            <a:endParaRPr lang="en-US" sz="2400" dirty="0" smtClean="0"/>
          </a:p>
          <a:p>
            <a:pPr marL="857250" lvl="1" indent="-457200"/>
            <a:r>
              <a:rPr lang="en-US" sz="2000" dirty="0" smtClean="0"/>
              <a:t>Examples: information about the biological designs, utilized/developed software tools, DNA sequence deigns, etc.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57200" indent="-457200">
              <a:buFont typeface="Arial"/>
              <a:buAutoNum type="arabicPeriod"/>
            </a:pPr>
            <a:r>
              <a:rPr lang="en-US" sz="2400" dirty="0" smtClean="0"/>
              <a:t>A checker tool “automatically” reviews the additionally provided information; If the additional information passes the review, then the paper gets a sticker; If not, the authors must modify the additionally provided information and re-send the information (or they can give up too :)</a:t>
            </a:r>
          </a:p>
        </p:txBody>
      </p:sp>
    </p:spTree>
    <p:extLst>
      <p:ext uri="{BB962C8B-B14F-4D97-AF65-F5344CB8AC3E}">
        <p14:creationId xmlns:p14="http://schemas.microsoft.com/office/powerpoint/2010/main" val="31095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25" y="3178"/>
            <a:ext cx="8675885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We propose 2 levels </a:t>
            </a:r>
            <a:r>
              <a:rPr lang="en-US" dirty="0" smtClean="0"/>
              <a:t>of SBOL Compliance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59123"/>
              </p:ext>
            </p:extLst>
          </p:nvPr>
        </p:nvGraphicFramePr>
        <p:xfrm>
          <a:off x="253625" y="1417636"/>
          <a:ext cx="8558351" cy="512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42"/>
                <a:gridCol w="3125912"/>
                <a:gridCol w="3315397"/>
              </a:tblGrid>
              <a:tr h="768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Compliance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Genetic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Tool</a:t>
                      </a:r>
                      <a:endParaRPr lang="en-US" dirty="0"/>
                    </a:p>
                  </a:txBody>
                  <a:tcPr/>
                </a:tc>
              </a:tr>
              <a:tr h="30316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SBOL Data Standard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Design is available in SBOL format in a public 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software tool passes at least one test: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Output Validation: The by the tool generated SBOL file is valid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Input Validation: The tool can import SBOL files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  <a:tr h="13263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SBOL Visual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Design is depicted using SBOL Visual icons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software</a:t>
                      </a:r>
                      <a:r>
                        <a:rPr lang="en-US" baseline="0" dirty="0" smtClean="0"/>
                        <a:t> tool utilizes SBOL Visual icons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21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More details are needed to define compliance in exact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</a:t>
            </a:r>
            <a:r>
              <a:rPr lang="en-US" dirty="0" smtClean="0"/>
              <a:t>specific information </a:t>
            </a:r>
            <a:r>
              <a:rPr lang="en-US" dirty="0"/>
              <a:t>are the authors </a:t>
            </a:r>
            <a:r>
              <a:rPr lang="en-US" b="1" dirty="0"/>
              <a:t>required</a:t>
            </a:r>
            <a:r>
              <a:rPr lang="en-US" dirty="0"/>
              <a:t> to provide to get </a:t>
            </a:r>
            <a:r>
              <a:rPr lang="en-US" dirty="0" smtClean="0"/>
              <a:t>an “SBOL sticker”?</a:t>
            </a:r>
            <a:endParaRPr lang="en-US" dirty="0"/>
          </a:p>
          <a:p>
            <a:r>
              <a:rPr lang="en-US" dirty="0"/>
              <a:t>What </a:t>
            </a:r>
            <a:r>
              <a:rPr lang="en-US" b="1" dirty="0"/>
              <a:t>form(at)</a:t>
            </a:r>
            <a:r>
              <a:rPr lang="en-US" dirty="0"/>
              <a:t> do the authors use?</a:t>
            </a:r>
          </a:p>
          <a:p>
            <a:pPr lvl="1"/>
            <a:r>
              <a:rPr lang="en-US" dirty="0"/>
              <a:t>Example: Description of one of the designs in a manuscript</a:t>
            </a:r>
          </a:p>
          <a:p>
            <a:pPr lvl="2"/>
            <a:r>
              <a:rPr lang="en-US" dirty="0"/>
              <a:t>Provided in Pigeon syntax to get “SBOL Visual Compliant” sticker – automatically generated into a SBOL Visual diagram by Pigeon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Will Pigeon need </a:t>
            </a:r>
            <a:r>
              <a:rPr lang="en-US" dirty="0"/>
              <a:t>a </a:t>
            </a:r>
            <a:r>
              <a:rPr lang="en-US" dirty="0" smtClean="0"/>
              <a:t>repository? Where do the Pigeon files get stored?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2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727</Words>
  <Application>Microsoft Macintosh PowerPoint</Application>
  <PresentationFormat>On-screen Show (4:3)</PresentationFormat>
  <Paragraphs>112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SBOL Compliance Working Group</vt:lpstr>
      <vt:lpstr>Our goal is adoption of SBOL through its use</vt:lpstr>
      <vt:lpstr>Accomplishment 1: Incentives “Stickers” decorating journal articles </vt:lpstr>
      <vt:lpstr>Accomplishment 2: Put incentives into practice (ongoing)</vt:lpstr>
      <vt:lpstr>General open questions that remain…</vt:lpstr>
      <vt:lpstr>And now for the MEATY details</vt:lpstr>
      <vt:lpstr>How to get an “SBOL Compliant” sticker on your paper?</vt:lpstr>
      <vt:lpstr>We propose 2 levels of SBOL Compliance</vt:lpstr>
      <vt:lpstr>More details are needed to define compliance in exact terms</vt:lpstr>
      <vt:lpstr>Pilot Program for ACS Synthetic Biology Journal</vt:lpstr>
      <vt:lpstr>And the winner of the SBOL Sticker Competition is….</vt:lpstr>
      <vt:lpstr>Success depends on commitment of work from SBOL Developers</vt:lpstr>
      <vt:lpstr>Additional Notes Next</vt:lpstr>
      <vt:lpstr>Direct missive from Nathan Hillson (JBEI)</vt:lpstr>
      <vt:lpstr>TODO</vt:lpstr>
      <vt:lpstr>Pilot Program for ACS Synthetic Biology Journal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SBOL Compliance</dc:title>
  <dc:creator>Ernst Oberortner</dc:creator>
  <cp:lastModifiedBy>Ernst Oberortner</cp:lastModifiedBy>
  <cp:revision>53</cp:revision>
  <dcterms:created xsi:type="dcterms:W3CDTF">2013-04-20T17:07:19Z</dcterms:created>
  <dcterms:modified xsi:type="dcterms:W3CDTF">2013-04-24T15:01:41Z</dcterms:modified>
</cp:coreProperties>
</file>