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6" r:id="rId7"/>
    <p:sldId id="265" r:id="rId8"/>
    <p:sldId id="262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038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0" y="751679"/>
            <a:ext cx="91440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SBOL Script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 dirty="0"/>
              <a:t>Ernst </a:t>
            </a:r>
            <a:r>
              <a:rPr lang="en" b="1" dirty="0" smtClean="0"/>
              <a:t>Oberortner</a:t>
            </a:r>
            <a:endParaRPr lang="e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41" y="5969243"/>
            <a:ext cx="1573920" cy="62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20" y="5969242"/>
            <a:ext cx="1399680" cy="62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SBOL Script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dirty="0" smtClean="0"/>
              <a:t>Textual </a:t>
            </a:r>
            <a:r>
              <a:rPr lang="en" sz="3200" b="1" dirty="0" smtClean="0"/>
              <a:t>UI </a:t>
            </a:r>
            <a:r>
              <a:rPr lang="en" sz="3200" b="1" dirty="0"/>
              <a:t>to </a:t>
            </a:r>
            <a:r>
              <a:rPr lang="en" sz="3200" b="1" dirty="0" smtClean="0"/>
              <a:t>SBOL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Goal: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0000"/>
                </a:solidFill>
              </a:rPr>
              <a:t>	Standardized Synthetic Biology Language</a:t>
            </a:r>
            <a:endParaRPr lang="en-US" sz="2600" b="1" dirty="0" smtClean="0">
              <a:solidFill>
                <a:srgbClr val="000000"/>
              </a:solidFill>
            </a:endParaRPr>
          </a:p>
          <a:p>
            <a:pPr marL="0" lvl="2" indent="0">
              <a:spcBef>
                <a:spcPts val="0"/>
              </a:spcBef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Requirements: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" sz="2800" dirty="0" smtClean="0">
                <a:solidFill>
                  <a:srgbClr val="000000"/>
                </a:solidFill>
              </a:rPr>
              <a:t>Human- </a:t>
            </a:r>
            <a:r>
              <a:rPr lang="en" sz="2800" dirty="0">
                <a:solidFill>
                  <a:srgbClr val="000000"/>
                </a:solidFill>
              </a:rPr>
              <a:t>and Machine-readable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" sz="2800" dirty="0" smtClean="0">
                <a:solidFill>
                  <a:srgbClr val="000000"/>
                </a:solidFill>
              </a:rPr>
              <a:t>Easy </a:t>
            </a:r>
            <a:r>
              <a:rPr lang="en" sz="2800" dirty="0">
                <a:solidFill>
                  <a:srgbClr val="000000"/>
                </a:solidFill>
              </a:rPr>
              <a:t>to Learn, Read, Write and </a:t>
            </a:r>
            <a:r>
              <a:rPr lang="en" sz="2800" dirty="0" smtClean="0">
                <a:solidFill>
                  <a:srgbClr val="000000"/>
                </a:solidFill>
              </a:rPr>
              <a:t>Exchange</a:t>
            </a:r>
            <a:endParaRPr lang="e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SBOL Script -- </a:t>
            </a:r>
            <a:r>
              <a:rPr lang="en" dirty="0" smtClean="0"/>
              <a:t>Example</a:t>
            </a:r>
            <a:r>
              <a:rPr lang="en" dirty="0"/>
              <a:t>: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745625"/>
            <a:ext cx="8229600" cy="4527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Data Extraction</a:t>
            </a:r>
          </a:p>
          <a:p>
            <a:pPr lvl="0" rtl="0">
              <a:buNone/>
            </a:pPr>
            <a:r>
              <a:rPr lang="en" sz="26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2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components</a:t>
            </a: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biofab.org and</a:t>
            </a: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partsregistry.org</a:t>
            </a:r>
            <a:r>
              <a:rPr lang="en" sz="26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60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endParaRPr lang="en" sz="2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Composition of DNA Components</a:t>
            </a:r>
            <a:endParaRPr lang="en" sz="2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Construct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" sz="26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alpha </a:t>
            </a: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with components </a:t>
            </a: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apFAB70, BBa_J61100,</a:t>
            </a:r>
          </a:p>
          <a:p>
            <a:pPr lvl="0" rtl="0">
              <a:buNone/>
            </a:pPr>
            <a:r>
              <a:rPr lang="en" sz="2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BBa_K590022, apFAB390.</a:t>
            </a:r>
          </a:p>
          <a:p>
            <a:pPr marL="0" indent="0">
              <a:buNone/>
            </a:pPr>
            <a:endParaRPr lang="en" sz="2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Current State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84257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FontTx/>
              <a:buChar char="-"/>
            </a:pPr>
            <a:r>
              <a:rPr lang="en-US" sz="3200" b="1" dirty="0" smtClean="0"/>
              <a:t>Prototype</a:t>
            </a:r>
            <a:endParaRPr lang="en" sz="3200" b="1" dirty="0"/>
          </a:p>
          <a:p>
            <a:pPr marL="800100" lvl="0" indent="-457200" rtl="0">
              <a:buFontTx/>
              <a:buChar char="-"/>
            </a:pPr>
            <a:r>
              <a:rPr lang="en" dirty="0" smtClean="0"/>
              <a:t>Core</a:t>
            </a:r>
            <a:endParaRPr lang="en-US" dirty="0" smtClean="0"/>
          </a:p>
          <a:p>
            <a:pPr marL="800100" lvl="0" indent="-457200" rtl="0">
              <a:buFontTx/>
              <a:buChar char="-"/>
            </a:pPr>
            <a:r>
              <a:rPr lang="en-US" dirty="0" smtClean="0"/>
              <a:t>Comments</a:t>
            </a:r>
          </a:p>
          <a:p>
            <a:pPr lvl="0" indent="0" rtl="0">
              <a:buNone/>
            </a:pPr>
            <a:endParaRPr lang="en" dirty="0"/>
          </a:p>
          <a:p>
            <a:pPr lvl="0" rtl="0">
              <a:buFontTx/>
              <a:buChar char="-"/>
            </a:pPr>
            <a:r>
              <a:rPr lang="en" sz="3200" b="1" dirty="0" smtClean="0"/>
              <a:t>Integration into</a:t>
            </a:r>
            <a:r>
              <a:rPr lang="en-US" sz="3200" b="1" dirty="0" smtClean="0"/>
              <a:t> C</a:t>
            </a:r>
            <a:r>
              <a:rPr lang="en" sz="3200" b="1" dirty="0" smtClean="0"/>
              <a:t>lotho</a:t>
            </a:r>
            <a:endParaRPr lang="en-US" sz="3200" b="1" dirty="0"/>
          </a:p>
          <a:p>
            <a:pPr lvl="0" rtl="0">
              <a:buFontTx/>
              <a:buChar char="-"/>
            </a:pPr>
            <a:endParaRPr lang="en-US" dirty="0"/>
          </a:p>
          <a:p>
            <a:pPr lvl="0" rtl="0">
              <a:buFontTx/>
              <a:buChar char="-"/>
            </a:pPr>
            <a:r>
              <a:rPr lang="en-US" b="1" dirty="0" smtClean="0"/>
              <a:t>Regulatory Interactions</a:t>
            </a:r>
            <a:endParaRPr lang="en" b="1" dirty="0"/>
          </a:p>
        </p:txBody>
      </p:sp>
      <p:sp>
        <p:nvSpPr>
          <p:cNvPr id="2" name="Rectangle 1"/>
          <p:cNvSpPr/>
          <p:nvPr/>
        </p:nvSpPr>
        <p:spPr>
          <a:xfrm>
            <a:off x="457200" y="5980016"/>
            <a:ext cx="822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lpha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.Bba_K59002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represses</a:t>
            </a:r>
            <a:r>
              <a:rPr lang="en-US" sz="200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smtClean="0">
                <a:latin typeface="Courier New"/>
                <a:ea typeface="Courier New"/>
                <a:cs typeface="Courier New"/>
                <a:sym typeface="Courier New"/>
              </a:rPr>
              <a:t>beta.apFAB70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Future of SBOL Script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978305"/>
            <a:ext cx="8229600" cy="41877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Standardized </a:t>
            </a:r>
          </a:p>
          <a:p>
            <a:pPr marL="3810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Synthetic Biology Language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81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</a:rPr>
              <a:t>Eugene [BU]</a:t>
            </a:r>
            <a:endParaRPr lang="en-US" b="1" dirty="0">
              <a:solidFill>
                <a:srgbClr val="000000"/>
              </a:solidFill>
            </a:endParaRP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</a:rPr>
              <a:t>Proto [BBN]</a:t>
            </a:r>
            <a:endParaRPr lang="en-US" b="1" dirty="0">
              <a:solidFill>
                <a:srgbClr val="000000"/>
              </a:solidFill>
            </a:endParaRP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</a:rPr>
              <a:t>Antimony [UW]</a:t>
            </a: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r>
              <a:rPr lang="en-US" b="1" dirty="0" err="1" smtClean="0">
                <a:solidFill>
                  <a:srgbClr val="000000"/>
                </a:solidFill>
              </a:rPr>
              <a:t>GenoCAD</a:t>
            </a:r>
            <a:r>
              <a:rPr lang="en-US" b="1" dirty="0" smtClean="0">
                <a:solidFill>
                  <a:srgbClr val="000000"/>
                </a:solidFill>
              </a:rPr>
              <a:t> [</a:t>
            </a:r>
            <a:r>
              <a:rPr lang="en-US" b="1" dirty="0" err="1" smtClean="0">
                <a:solidFill>
                  <a:srgbClr val="000000"/>
                </a:solidFill>
              </a:rPr>
              <a:t>Peccaud</a:t>
            </a:r>
            <a:r>
              <a:rPr lang="en-US" b="1" dirty="0" smtClean="0">
                <a:solidFill>
                  <a:srgbClr val="000000"/>
                </a:solidFill>
              </a:rPr>
              <a:t> Lab]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01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866462" y="138499"/>
            <a:ext cx="4507774" cy="2571476"/>
            <a:chOff x="5254227" y="138499"/>
            <a:chExt cx="3889774" cy="2571476"/>
          </a:xfrm>
        </p:grpSpPr>
        <p:sp>
          <p:nvSpPr>
            <p:cNvPr id="15" name="TextBox 14"/>
            <p:cNvSpPr txBox="1"/>
            <p:nvPr/>
          </p:nvSpPr>
          <p:spPr>
            <a:xfrm>
              <a:off x="5254227" y="138499"/>
              <a:ext cx="3889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50000"/>
                    </a:schemeClr>
                  </a:solidFill>
                </a:rPr>
                <a:t>Constraints</a:t>
              </a:r>
              <a:endParaRPr lang="en-US" sz="2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9511" y="678650"/>
              <a:ext cx="3571900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"/>
                  <a:cs typeface="Courier"/>
                </a:rPr>
                <a:t>Device</a:t>
              </a:r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err="1">
                  <a:latin typeface="Courier"/>
                  <a:cs typeface="Courier"/>
                </a:rPr>
                <a:t>ToggleSwitch</a:t>
              </a:r>
              <a:r>
                <a:rPr lang="en-US" dirty="0">
                  <a:latin typeface="Courier"/>
                  <a:cs typeface="Courier"/>
                </a:rPr>
                <a:t>(</a:t>
              </a:r>
            </a:p>
            <a:p>
              <a:r>
                <a:rPr lang="en-US" dirty="0">
                  <a:latin typeface="Courier"/>
                  <a:cs typeface="Courier"/>
                </a:rPr>
                <a:t>    Repressor, Promoter,  </a:t>
              </a:r>
            </a:p>
            <a:p>
              <a:r>
                <a:rPr lang="en-US" dirty="0">
                  <a:latin typeface="Courier"/>
                  <a:cs typeface="Courier"/>
                </a:rPr>
                <a:t>    Promoter, Repressor,   </a:t>
              </a:r>
              <a:r>
                <a:rPr lang="en-US" dirty="0" smtClean="0">
                  <a:latin typeface="Courier"/>
                  <a:cs typeface="Courier"/>
                </a:rPr>
                <a:t> </a:t>
              </a:r>
            </a:p>
            <a:p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smtClean="0">
                  <a:latin typeface="Courier"/>
                  <a:cs typeface="Courier"/>
                </a:rPr>
                <a:t>   Reporter</a:t>
              </a:r>
              <a:r>
                <a:rPr lang="en-US" dirty="0">
                  <a:latin typeface="Courier"/>
                  <a:cs typeface="Courier"/>
                </a:rPr>
                <a:t>);</a:t>
              </a:r>
            </a:p>
            <a:p>
              <a:endParaRPr lang="en-US" sz="1400" dirty="0" smtClean="0">
                <a:latin typeface="Courier"/>
                <a:cs typeface="Courier"/>
              </a:endParaRPr>
            </a:p>
            <a:p>
              <a:r>
                <a:rPr lang="en-US" sz="1400" dirty="0" smtClean="0">
                  <a:latin typeface="Courier"/>
                  <a:cs typeface="Courier"/>
                </a:rPr>
                <a:t>Repressor1.represses EQUALS Promoter1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Repressor2.represses EQUALS Promoter2</a:t>
              </a:r>
            </a:p>
            <a:p>
              <a:endParaRPr lang="en-US" sz="1400" dirty="0">
                <a:latin typeface="Courier"/>
                <a:cs typeface="Courier"/>
              </a:endParaRPr>
            </a:p>
            <a:p>
              <a:r>
                <a:rPr lang="en-US" sz="1400" dirty="0" smtClean="0">
                  <a:latin typeface="Courier"/>
                  <a:cs typeface="Courier"/>
                </a:rPr>
                <a:t>Promoter1.direction == “backward”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60239" y="444957"/>
            <a:ext cx="6844064" cy="6413043"/>
            <a:chOff x="1260239" y="444957"/>
            <a:chExt cx="6844064" cy="6413043"/>
          </a:xfrm>
        </p:grpSpPr>
        <p:pic>
          <p:nvPicPr>
            <p:cNvPr id="10" name="Picture 9" descr="toggle-swit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223" y="4574861"/>
              <a:ext cx="4521883" cy="228313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99549" y="4909685"/>
              <a:ext cx="4604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948A54"/>
                  </a:solidFill>
                </a:rPr>
                <a:t>Genetic Toggle-Switch</a:t>
              </a:r>
              <a:endParaRPr lang="en-US" sz="2800" b="1" dirty="0">
                <a:solidFill>
                  <a:srgbClr val="948A54"/>
                </a:solidFill>
              </a:endParaRPr>
            </a:p>
          </p:txBody>
        </p:sp>
        <p:pic>
          <p:nvPicPr>
            <p:cNvPr id="13" name="Picture 12" descr="eugene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477" y="1626269"/>
              <a:ext cx="982170" cy="1718799"/>
            </a:xfrm>
            <a:prstGeom prst="rect">
              <a:avLst/>
            </a:prstGeom>
          </p:spPr>
        </p:pic>
        <p:sp>
          <p:nvSpPr>
            <p:cNvPr id="14" name="Down Arrow 13"/>
            <p:cNvSpPr/>
            <p:nvPr/>
          </p:nvSpPr>
          <p:spPr>
            <a:xfrm>
              <a:off x="3851815" y="4269514"/>
              <a:ext cx="454265" cy="69695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3138952" y="185165"/>
              <a:ext cx="888390" cy="1407975"/>
            </a:xfrm>
            <a:prstGeom prst="ben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16200000" flipH="1">
              <a:off x="4092663" y="185164"/>
              <a:ext cx="888390" cy="1407975"/>
            </a:xfrm>
            <a:prstGeom prst="ben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60239" y="3318331"/>
              <a:ext cx="568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Eugene</a:t>
              </a:r>
              <a:r>
                <a:rPr lang="en-US" sz="1600" dirty="0" smtClean="0">
                  <a:solidFill>
                    <a:srgbClr val="002060"/>
                  </a:solidFill>
                </a:rPr>
                <a:t> is a programming language for synthetic biology that defines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 devices, part types</a:t>
              </a:r>
              <a:r>
                <a:rPr lang="en-US" sz="1600" dirty="0" smtClean="0">
                  <a:solidFill>
                    <a:srgbClr val="002060"/>
                  </a:solidFill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</a:rPr>
                <a:t> part 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properties</a:t>
              </a:r>
              <a:r>
                <a:rPr lang="en-US" sz="1600" dirty="0" smtClean="0">
                  <a:solidFill>
                    <a:srgbClr val="002060"/>
                  </a:solidFill>
                </a:rPr>
                <a:t>, and how parts should be put together using 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design constraints (rules)</a:t>
              </a:r>
              <a:r>
                <a:rPr lang="en-US" sz="1600" dirty="0" smtClean="0">
                  <a:solidFill>
                    <a:srgbClr val="002060"/>
                  </a:solidFill>
                </a:rPr>
                <a:t>. 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66926" y="152211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" y="0"/>
            <a:ext cx="2879158" cy="3168699"/>
            <a:chOff x="1" y="0"/>
            <a:chExt cx="2879158" cy="3168699"/>
          </a:xfrm>
        </p:grpSpPr>
        <p:pic>
          <p:nvPicPr>
            <p:cNvPr id="5" name="Picture 4" descr="repressor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53" y="1301508"/>
              <a:ext cx="847763" cy="470980"/>
            </a:xfrm>
            <a:prstGeom prst="rect">
              <a:avLst/>
            </a:prstGeom>
          </p:spPr>
        </p:pic>
        <p:pic>
          <p:nvPicPr>
            <p:cNvPr id="6" name="Picture 5" descr="repressor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10853" y="873771"/>
              <a:ext cx="886547" cy="492527"/>
            </a:xfrm>
            <a:prstGeom prst="rect">
              <a:avLst/>
            </a:prstGeom>
          </p:spPr>
        </p:pic>
        <p:pic>
          <p:nvPicPr>
            <p:cNvPr id="7" name="Picture 6" descr="promoter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22" y="2742822"/>
              <a:ext cx="704570" cy="407677"/>
            </a:xfrm>
            <a:prstGeom prst="rect">
              <a:avLst/>
            </a:prstGeom>
          </p:spPr>
        </p:pic>
        <p:pic>
          <p:nvPicPr>
            <p:cNvPr id="8" name="Picture 7" descr="promoter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7011" y="1802871"/>
              <a:ext cx="627793" cy="418529"/>
            </a:xfrm>
            <a:prstGeom prst="rect">
              <a:avLst/>
            </a:prstGeom>
          </p:spPr>
        </p:pic>
        <p:pic>
          <p:nvPicPr>
            <p:cNvPr id="9" name="Picture 8" descr="gf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665" y="1289133"/>
              <a:ext cx="831813" cy="4621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" y="0"/>
              <a:ext cx="2879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50000"/>
                    </a:schemeClr>
                  </a:solidFill>
                </a:rPr>
                <a:t>Library of </a:t>
              </a:r>
            </a:p>
            <a:p>
              <a:pPr algn="ctr"/>
              <a:r>
                <a:rPr lang="en-US" sz="2800" b="1" dirty="0" smtClean="0">
                  <a:solidFill>
                    <a:schemeClr val="bg2">
                      <a:lumMod val="50000"/>
                    </a:schemeClr>
                  </a:solidFill>
                </a:rPr>
                <a:t>Genetic Parts</a:t>
              </a:r>
              <a:endParaRPr lang="en-US" sz="2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9" name="Picture 18" descr="promoter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22" y="873771"/>
              <a:ext cx="704570" cy="407677"/>
            </a:xfrm>
            <a:prstGeom prst="rect">
              <a:avLst/>
            </a:prstGeom>
          </p:spPr>
        </p:pic>
        <p:pic>
          <p:nvPicPr>
            <p:cNvPr id="20" name="Picture 19" descr="repressor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2" y="2272847"/>
              <a:ext cx="847763" cy="470980"/>
            </a:xfrm>
            <a:prstGeom prst="rect">
              <a:avLst/>
            </a:prstGeom>
          </p:spPr>
        </p:pic>
        <p:pic>
          <p:nvPicPr>
            <p:cNvPr id="21" name="Picture 20" descr="promoter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7011" y="1332895"/>
              <a:ext cx="627793" cy="418529"/>
            </a:xfrm>
            <a:prstGeom prst="rect">
              <a:avLst/>
            </a:prstGeom>
          </p:spPr>
        </p:pic>
        <p:pic>
          <p:nvPicPr>
            <p:cNvPr id="22" name="Picture 21" descr="promoter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7011" y="2272847"/>
              <a:ext cx="627793" cy="418529"/>
            </a:xfrm>
            <a:prstGeom prst="rect">
              <a:avLst/>
            </a:prstGeom>
          </p:spPr>
        </p:pic>
        <p:pic>
          <p:nvPicPr>
            <p:cNvPr id="23" name="Picture 22" descr="c5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44" y="1736187"/>
              <a:ext cx="873384" cy="485213"/>
            </a:xfrm>
            <a:prstGeom prst="rect">
              <a:avLst/>
            </a:prstGeom>
          </p:spPr>
        </p:pic>
        <p:pic>
          <p:nvPicPr>
            <p:cNvPr id="24" name="Picture 23" descr="c8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35" y="2691376"/>
              <a:ext cx="859181" cy="47732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462313" y="1541505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10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
Questions?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Ernst Oberortner</a:t>
            </a:r>
          </a:p>
          <a:p>
            <a:pPr lvl="0"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Cesar Rodriguez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169</Words>
  <Application>Microsoft Macintosh PowerPoint</Application>
  <PresentationFormat>On-screen Show (4:3)</PresentationFormat>
  <Paragraphs>56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/>
      <vt:lpstr/>
      <vt:lpstr> SBOL Script</vt:lpstr>
      <vt:lpstr>SBOL Script</vt:lpstr>
      <vt:lpstr>SBOL Script -- Example:</vt:lpstr>
      <vt:lpstr>Current State</vt:lpstr>
      <vt:lpstr>Future of SBOL Script</vt:lpstr>
      <vt:lpstr>PowerPoint Presentation</vt:lpstr>
      <vt:lpstr>
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SBOL  Script</dc:title>
  <cp:lastModifiedBy>Ernst Oberortner</cp:lastModifiedBy>
  <cp:revision>39</cp:revision>
  <dcterms:modified xsi:type="dcterms:W3CDTF">2013-04-24T08:29:56Z</dcterms:modified>
</cp:coreProperties>
</file>