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9" r:id="rId3"/>
    <p:sldId id="258" r:id="rId4"/>
    <p:sldId id="260" r:id="rId5"/>
    <p:sldId id="259" r:id="rId6"/>
    <p:sldId id="27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7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nstl:PostDoc:BU:meetings:SBOL:SBOL8@BU:workshop-attend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4792213473316E-2"/>
          <c:y val="2.7777777777777801E-2"/>
          <c:w val="0.70972900262467198"/>
          <c:h val="0.822469378827647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In Person</c:v>
                </c:pt>
              </c:strCache>
            </c:strRef>
          </c:tx>
          <c:invertIfNegative val="0"/>
          <c:cat>
            <c:strRef>
              <c:f>Sheet1!$B$3:$I$3</c:f>
              <c:strCache>
                <c:ptCount val="8"/>
                <c:pt idx="0">
                  <c:v>SBOL 1</c:v>
                </c:pt>
                <c:pt idx="1">
                  <c:v>SBOL 2</c:v>
                </c:pt>
                <c:pt idx="2">
                  <c:v>SBOL 3</c:v>
                </c:pt>
                <c:pt idx="3">
                  <c:v>SBOL 4</c:v>
                </c:pt>
                <c:pt idx="4">
                  <c:v>SBOL 5</c:v>
                </c:pt>
                <c:pt idx="5">
                  <c:v>SBOL 6</c:v>
                </c:pt>
                <c:pt idx="6">
                  <c:v>SBOL 7</c:v>
                </c:pt>
                <c:pt idx="7">
                  <c:v>SBOL 8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36</c:v>
                </c:pt>
                <c:pt idx="1">
                  <c:v>14</c:v>
                </c:pt>
                <c:pt idx="2">
                  <c:v>8</c:v>
                </c:pt>
                <c:pt idx="3">
                  <c:v>17</c:v>
                </c:pt>
                <c:pt idx="4">
                  <c:v>13</c:v>
                </c:pt>
                <c:pt idx="5">
                  <c:v>33</c:v>
                </c:pt>
                <c:pt idx="6">
                  <c:v>19</c:v>
                </c:pt>
                <c:pt idx="7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Remote</c:v>
                </c:pt>
              </c:strCache>
            </c:strRef>
          </c:tx>
          <c:invertIfNegative val="0"/>
          <c:cat>
            <c:strRef>
              <c:f>Sheet1!$B$3:$I$3</c:f>
              <c:strCache>
                <c:ptCount val="8"/>
                <c:pt idx="0">
                  <c:v>SBOL 1</c:v>
                </c:pt>
                <c:pt idx="1">
                  <c:v>SBOL 2</c:v>
                </c:pt>
                <c:pt idx="2">
                  <c:v>SBOL 3</c:v>
                </c:pt>
                <c:pt idx="3">
                  <c:v>SBOL 4</c:v>
                </c:pt>
                <c:pt idx="4">
                  <c:v>SBOL 5</c:v>
                </c:pt>
                <c:pt idx="5">
                  <c:v>SBOL 6</c:v>
                </c:pt>
                <c:pt idx="6">
                  <c:v>SBOL 7</c:v>
                </c:pt>
                <c:pt idx="7">
                  <c:v>SBOL 8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356096"/>
        <c:axId val="38357632"/>
      </c:barChart>
      <c:catAx>
        <c:axId val="383560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357632"/>
        <c:crosses val="autoZero"/>
        <c:auto val="1"/>
        <c:lblAlgn val="ctr"/>
        <c:lblOffset val="100"/>
        <c:noMultiLvlLbl val="0"/>
      </c:catAx>
      <c:valAx>
        <c:axId val="38357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356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E3F9-6966-9C4C-90B8-1E450657F62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5179-CD3C-AB45-8EB2-4D012529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uk/trends/explore#q=sbol&amp;cmpt=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SBOL:</a:t>
            </a:r>
            <a:br>
              <a:rPr lang="en-US" sz="7200" b="1" dirty="0" smtClean="0"/>
            </a:br>
            <a:r>
              <a:rPr lang="en-US" sz="7200" b="1" dirty="0" smtClean="0"/>
              <a:t>Some Numbers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377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SBOL Community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Chair: </a:t>
            </a:r>
          </a:p>
          <a:p>
            <a:pPr lvl="1"/>
            <a:r>
              <a:rPr lang="en-US" dirty="0" smtClean="0"/>
              <a:t>Herbert </a:t>
            </a:r>
            <a:r>
              <a:rPr lang="en-US" dirty="0" err="1" smtClean="0"/>
              <a:t>Sauro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5</a:t>
            </a:r>
            <a:r>
              <a:rPr lang="en-US" dirty="0" smtClean="0"/>
              <a:t> SBOL Editors: </a:t>
            </a:r>
          </a:p>
          <a:p>
            <a:pPr lvl="1"/>
            <a:r>
              <a:rPr lang="en-US" dirty="0" smtClean="0"/>
              <a:t>Michal </a:t>
            </a:r>
            <a:r>
              <a:rPr lang="en-US" dirty="0" err="1" smtClean="0"/>
              <a:t>Galdzicki</a:t>
            </a:r>
            <a:r>
              <a:rPr lang="en-US" dirty="0" smtClean="0"/>
              <a:t>*, </a:t>
            </a:r>
            <a:r>
              <a:rPr lang="en-US" dirty="0" smtClean="0"/>
              <a:t>Ernst Oberortner, Matthew Pocock, Cesar Rodriguez, Mandy </a:t>
            </a:r>
            <a:r>
              <a:rPr lang="en-US" dirty="0" smtClean="0"/>
              <a:t>Wilson*</a:t>
            </a:r>
            <a:endParaRPr lang="en-US" dirty="0" smtClean="0"/>
          </a:p>
          <a:p>
            <a:pPr marL="457200" lvl="1" indent="0" algn="r">
              <a:buNone/>
            </a:pPr>
            <a:r>
              <a:rPr lang="en-US" sz="2000" i="1" dirty="0" smtClean="0"/>
              <a:t>*to rotate out</a:t>
            </a:r>
            <a:endParaRPr lang="en-US" i="1" dirty="0" smtClean="0"/>
          </a:p>
          <a:p>
            <a:r>
              <a:rPr lang="en-US" b="1" dirty="0" smtClean="0"/>
              <a:t>81 </a:t>
            </a:r>
            <a:r>
              <a:rPr lang="en-US" b="1" strike="sngStrike" dirty="0" smtClean="0"/>
              <a:t>60</a:t>
            </a:r>
            <a:r>
              <a:rPr lang="en-US" dirty="0" smtClean="0"/>
              <a:t> </a:t>
            </a:r>
            <a:r>
              <a:rPr lang="en-US" dirty="0" smtClean="0"/>
              <a:t>members of  SBOL Developers mailing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SBOL – Current 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SBOL Core v1.1.0</a:t>
            </a:r>
          </a:p>
          <a:p>
            <a:pPr lvl="1"/>
            <a:r>
              <a:rPr lang="en-US" dirty="0" smtClean="0"/>
              <a:t>BBF RFC 87, March </a:t>
            </a:r>
            <a:r>
              <a:rPr lang="en-US" dirty="0" smtClean="0"/>
              <a:t>2012</a:t>
            </a:r>
          </a:p>
          <a:p>
            <a:r>
              <a:rPr lang="en-US" dirty="0" smtClean="0"/>
              <a:t>SBOL Visual v1.0.0</a:t>
            </a:r>
          </a:p>
          <a:p>
            <a:pPr lvl="1"/>
            <a:r>
              <a:rPr lang="en-GB" dirty="0" smtClean="0"/>
              <a:t>BBF RFC 93, March 2013; DOI</a:t>
            </a:r>
            <a:r>
              <a:rPr lang="en-GB" dirty="0"/>
              <a:t> </a:t>
            </a:r>
            <a:r>
              <a:rPr lang="en-GB" dirty="0" smtClean="0"/>
              <a:t>1721.1/78249</a:t>
            </a:r>
          </a:p>
          <a:p>
            <a:r>
              <a:rPr lang="en-GB" dirty="0" smtClean="0"/>
              <a:t>Device &amp; Modelling RFCs in development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libSBOL</a:t>
            </a:r>
            <a:r>
              <a:rPr lang="en-US" dirty="0" smtClean="0"/>
              <a:t> Implementations</a:t>
            </a:r>
          </a:p>
          <a:p>
            <a:pPr lvl="1"/>
            <a:r>
              <a:rPr lang="en-US" dirty="0" smtClean="0"/>
              <a:t>C and Java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6</a:t>
            </a:r>
            <a:r>
              <a:rPr lang="en-US" dirty="0" smtClean="0"/>
              <a:t> SBOL Extensions/Working Groups</a:t>
            </a:r>
          </a:p>
          <a:p>
            <a:pPr lvl="1"/>
            <a:r>
              <a:rPr lang="en-US" dirty="0" smtClean="0"/>
              <a:t>Visual, Script, Performance, Host Context, Modeling, and Assembly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2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SBOL – Contributions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Publications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5</a:t>
            </a:r>
            <a:r>
              <a:rPr lang="en-US" dirty="0" smtClean="0"/>
              <a:t> </a:t>
            </a:r>
            <a:r>
              <a:rPr lang="en-US" dirty="0" smtClean="0"/>
              <a:t>BBF </a:t>
            </a:r>
            <a:r>
              <a:rPr lang="en-US" dirty="0" smtClean="0"/>
              <a:t>RFCs (am I missing one?)</a:t>
            </a:r>
            <a:endParaRPr lang="en-US" dirty="0" smtClean="0"/>
          </a:p>
          <a:p>
            <a:pPr lvl="1"/>
            <a:r>
              <a:rPr lang="en-US" b="1" dirty="0" smtClean="0"/>
              <a:t>2</a:t>
            </a:r>
            <a:r>
              <a:rPr lang="en-US" dirty="0" smtClean="0"/>
              <a:t> peer-reviewed </a:t>
            </a:r>
            <a:r>
              <a:rPr lang="en-US" dirty="0" smtClean="0"/>
              <a:t>publications (soon to be </a:t>
            </a:r>
            <a:r>
              <a:rPr lang="en-US" b="1" dirty="0" smtClean="0"/>
              <a:t>3</a:t>
            </a:r>
            <a:r>
              <a:rPr lang="en-US" dirty="0" smtClean="0"/>
              <a:t>?)</a:t>
            </a:r>
          </a:p>
          <a:p>
            <a:pPr lvl="1"/>
            <a:r>
              <a:rPr lang="en-US" b="1" dirty="0" smtClean="0"/>
              <a:t>42</a:t>
            </a:r>
            <a:r>
              <a:rPr lang="en-US" dirty="0" smtClean="0"/>
              <a:t> hits on Google Scholar (</a:t>
            </a:r>
            <a:r>
              <a:rPr lang="en-US" b="1" dirty="0" smtClean="0"/>
              <a:t>20</a:t>
            </a:r>
            <a:r>
              <a:rPr lang="en-US" dirty="0" smtClean="0"/>
              <a:t> since 2012)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18 </a:t>
            </a:r>
            <a:r>
              <a:rPr lang="en-US" b="1" strike="sngStrike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Software </a:t>
            </a:r>
            <a:r>
              <a:rPr lang="en-US" dirty="0" smtClean="0"/>
              <a:t>Tools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Trends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5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2" y="20638"/>
            <a:ext cx="617708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8</a:t>
            </a:r>
            <a:r>
              <a:rPr lang="en-US" dirty="0" smtClean="0"/>
              <a:t> SBOL Meetings/Workshops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077" y="1248508"/>
            <a:ext cx="8723923" cy="5453184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SBOL 1 – April 2008: </a:t>
            </a:r>
          </a:p>
          <a:p>
            <a:pPr marL="457200" lvl="1" indent="0">
              <a:buNone/>
            </a:pPr>
            <a:r>
              <a:rPr lang="en-US" dirty="0" smtClean="0"/>
              <a:t>	Standards and Specifications in Synthetic Biology @ UW</a:t>
            </a:r>
          </a:p>
          <a:p>
            <a:pPr marL="457200" lvl="1" indent="0">
              <a:buNone/>
            </a:pPr>
            <a:r>
              <a:rPr lang="en-US" b="1" dirty="0" smtClean="0"/>
              <a:t>SBOL </a:t>
            </a:r>
            <a:r>
              <a:rPr lang="en-US" b="1" dirty="0"/>
              <a:t>2 – July </a:t>
            </a:r>
            <a:r>
              <a:rPr lang="en-US" b="1" dirty="0" smtClean="0"/>
              <a:t>2009: </a:t>
            </a:r>
          </a:p>
          <a:p>
            <a:pPr marL="457200" lvl="1" indent="0">
              <a:buNone/>
            </a:pPr>
            <a:r>
              <a:rPr lang="en-US" dirty="0" smtClean="0"/>
              <a:t>	Synthetic Biology Data Exchange (</a:t>
            </a:r>
            <a:r>
              <a:rPr lang="en-US" dirty="0" err="1" smtClean="0"/>
              <a:t>SynBioDex</a:t>
            </a:r>
            <a:r>
              <a:rPr lang="en-US" dirty="0" smtClean="0"/>
              <a:t>) @ Stanford</a:t>
            </a:r>
          </a:p>
          <a:p>
            <a:pPr marL="457200" lvl="1" indent="0">
              <a:buNone/>
            </a:pPr>
            <a:r>
              <a:rPr lang="en-US" b="1" dirty="0" smtClean="0"/>
              <a:t>SBOL </a:t>
            </a:r>
            <a:r>
              <a:rPr lang="en-US" b="1" dirty="0"/>
              <a:t>3 – June </a:t>
            </a:r>
            <a:r>
              <a:rPr lang="en-US" b="1" dirty="0" smtClean="0"/>
              <a:t>2010: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SynBioDex</a:t>
            </a:r>
            <a:r>
              <a:rPr lang="en-US" dirty="0" smtClean="0"/>
              <a:t> Meeting @ IWBDA’10</a:t>
            </a:r>
          </a:p>
          <a:p>
            <a:pPr marL="457200" lvl="1" indent="0">
              <a:buNone/>
            </a:pPr>
            <a:r>
              <a:rPr lang="en-US" b="1" dirty="0" smtClean="0"/>
              <a:t>SBOL </a:t>
            </a:r>
            <a:r>
              <a:rPr lang="en-US" b="1" dirty="0"/>
              <a:t>4 – January </a:t>
            </a:r>
            <a:r>
              <a:rPr lang="en-US" b="1" dirty="0" smtClean="0"/>
              <a:t>2011: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SBOL Workshop @ Virginia Tech</a:t>
            </a:r>
          </a:p>
          <a:p>
            <a:pPr marL="457200" lvl="1" indent="0">
              <a:buNone/>
            </a:pPr>
            <a:r>
              <a:rPr lang="en-US" b="1" dirty="0" smtClean="0"/>
              <a:t>SBOL </a:t>
            </a:r>
            <a:r>
              <a:rPr lang="en-US" b="1" dirty="0"/>
              <a:t>5 – June </a:t>
            </a:r>
            <a:r>
              <a:rPr lang="en-US" b="1" dirty="0" smtClean="0"/>
              <a:t>2011: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SBOL Workshop @ IWBDA’11</a:t>
            </a:r>
          </a:p>
          <a:p>
            <a:pPr marL="457200" lvl="1" indent="0">
              <a:buNone/>
            </a:pPr>
            <a:r>
              <a:rPr lang="en-US" b="1" dirty="0" smtClean="0"/>
              <a:t>SBOL 6 – January 2012: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SBOL Workshop @ UW</a:t>
            </a:r>
          </a:p>
          <a:p>
            <a:pPr marL="457200" lvl="1" indent="0">
              <a:buNone/>
            </a:pPr>
            <a:r>
              <a:rPr lang="en-US" b="1" dirty="0" smtClean="0"/>
              <a:t>SBOL 7 – June 2012: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SBOL </a:t>
            </a:r>
            <a:r>
              <a:rPr lang="en-US" dirty="0" err="1" smtClean="0"/>
              <a:t>Meetup</a:t>
            </a:r>
            <a:r>
              <a:rPr lang="en-US" dirty="0" smtClean="0"/>
              <a:t> @ IWBDA’12</a:t>
            </a:r>
          </a:p>
          <a:p>
            <a:pPr marL="457200" lvl="1" indent="0">
              <a:buNone/>
            </a:pPr>
            <a:r>
              <a:rPr lang="en-US" b="1" dirty="0" smtClean="0"/>
              <a:t>SBOL 8 – November 2012: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SBOL Workshop @ Boston </a:t>
            </a:r>
            <a:r>
              <a:rPr lang="en-US" dirty="0" smtClean="0"/>
              <a:t>University</a:t>
            </a:r>
          </a:p>
          <a:p>
            <a:pPr marL="457200" lvl="1" indent="0">
              <a:buNone/>
            </a:pPr>
            <a:r>
              <a:rPr lang="en-US" b="1" dirty="0"/>
              <a:t>SBOL </a:t>
            </a:r>
            <a:r>
              <a:rPr lang="en-US" b="1" dirty="0" smtClean="0"/>
              <a:t>9 </a:t>
            </a:r>
            <a:r>
              <a:rPr lang="en-US" b="1" dirty="0"/>
              <a:t>– </a:t>
            </a:r>
            <a:r>
              <a:rPr lang="en-US" b="1" dirty="0" smtClean="0"/>
              <a:t>April 2013: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SBOL Workshop @ </a:t>
            </a:r>
            <a:r>
              <a:rPr lang="en-US" dirty="0" smtClean="0"/>
              <a:t>Newcastle University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572000" y="3551830"/>
            <a:ext cx="3684897" cy="185268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First event outside the US!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1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Workshop Attendees</a:t>
            </a:r>
            <a:endParaRPr lang="en-US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66679"/>
              </p:ext>
            </p:extLst>
          </p:nvPr>
        </p:nvGraphicFramePr>
        <p:xfrm>
          <a:off x="453838" y="1535406"/>
          <a:ext cx="82423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 Single Corner Rectangle 2"/>
          <p:cNvSpPr/>
          <p:nvPr/>
        </p:nvSpPr>
        <p:spPr>
          <a:xfrm>
            <a:off x="7001301" y="3234519"/>
            <a:ext cx="300251" cy="2183642"/>
          </a:xfrm>
          <a:prstGeom prst="round1Rect">
            <a:avLst/>
          </a:prstGeom>
          <a:effectLst>
            <a:outerShdw blurRad="2794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 Single Corner Rectangle 4"/>
          <p:cNvSpPr/>
          <p:nvPr/>
        </p:nvSpPr>
        <p:spPr>
          <a:xfrm>
            <a:off x="7003575" y="3234519"/>
            <a:ext cx="297977" cy="586854"/>
          </a:xfrm>
          <a:prstGeom prst="round1Rect">
            <a:avLst/>
          </a:prstGeom>
          <a:gradFill>
            <a:gsLst>
              <a:gs pos="0">
                <a:srgbClr val="C00000"/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effectLst>
            <a:outerShdw blurRad="2794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301552" y="2634018"/>
            <a:ext cx="914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17 + 6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9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Microsoft Computational Challenges in Synthetic Biology Initiative </a:t>
            </a:r>
            <a:r>
              <a:rPr lang="en-US" dirty="0" smtClean="0"/>
              <a:t>– SBOL 1</a:t>
            </a:r>
          </a:p>
          <a:p>
            <a:r>
              <a:rPr lang="en-US" b="1" dirty="0" err="1" smtClean="0"/>
              <a:t>SynBERC</a:t>
            </a:r>
            <a:r>
              <a:rPr lang="en-US" dirty="0" smtClean="0"/>
              <a:t> – SBOL 5</a:t>
            </a:r>
          </a:p>
          <a:p>
            <a:r>
              <a:rPr lang="en-US" b="1" dirty="0" smtClean="0"/>
              <a:t>Boston University, CIDAR Lab, Douglas </a:t>
            </a:r>
            <a:r>
              <a:rPr lang="en-US" b="1" dirty="0" err="1" smtClean="0"/>
              <a:t>Densmore</a:t>
            </a:r>
            <a:r>
              <a:rPr lang="en-US" b="1" dirty="0"/>
              <a:t> </a:t>
            </a:r>
            <a:r>
              <a:rPr lang="en-US" dirty="0" smtClean="0"/>
              <a:t>– SBOL 5, 6, 7, 8</a:t>
            </a:r>
          </a:p>
          <a:p>
            <a:r>
              <a:rPr lang="en-US" b="1" dirty="0" smtClean="0"/>
              <a:t>Department of Bioengineering, Biomedical and Health Informatics, UW</a:t>
            </a:r>
            <a:r>
              <a:rPr lang="en-US" dirty="0" smtClean="0"/>
              <a:t> – SBOL 6</a:t>
            </a:r>
          </a:p>
          <a:p>
            <a:r>
              <a:rPr lang="en-US" b="1" dirty="0" smtClean="0"/>
              <a:t>Virginia Tech Bioinformatics Institute</a:t>
            </a:r>
            <a:r>
              <a:rPr lang="en-US" dirty="0" smtClean="0"/>
              <a:t> – SBOL 4, 7</a:t>
            </a:r>
          </a:p>
          <a:p>
            <a:r>
              <a:rPr lang="en-US" b="1" dirty="0" smtClean="0"/>
              <a:t>IWBDA</a:t>
            </a:r>
            <a:r>
              <a:rPr lang="en-US" dirty="0" smtClean="0"/>
              <a:t> and </a:t>
            </a:r>
            <a:r>
              <a:rPr lang="en-US" b="1" dirty="0" smtClean="0"/>
              <a:t>NSF</a:t>
            </a:r>
            <a:r>
              <a:rPr lang="en-US" dirty="0" smtClean="0"/>
              <a:t> – SBOL 2, 5, 7</a:t>
            </a:r>
          </a:p>
          <a:p>
            <a:r>
              <a:rPr lang="en-US" b="1" dirty="0" smtClean="0"/>
              <a:t>Autodesk</a:t>
            </a:r>
            <a:r>
              <a:rPr lang="en-US" dirty="0" smtClean="0"/>
              <a:t> – SBOL 6, 7, 8</a:t>
            </a:r>
          </a:p>
          <a:p>
            <a:r>
              <a:rPr lang="en-US" b="1" dirty="0" smtClean="0"/>
              <a:t>BBN Technologies </a:t>
            </a:r>
            <a:r>
              <a:rPr lang="en-US" dirty="0" smtClean="0"/>
              <a:t>– SBOL 8</a:t>
            </a:r>
          </a:p>
        </p:txBody>
      </p:sp>
    </p:spTree>
    <p:extLst>
      <p:ext uri="{BB962C8B-B14F-4D97-AF65-F5344CB8AC3E}">
        <p14:creationId xmlns:p14="http://schemas.microsoft.com/office/powerpoint/2010/main" val="42621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200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SBOL: Some Numbers</vt:lpstr>
      <vt:lpstr>The SBOL Community</vt:lpstr>
      <vt:lpstr>SBOL – Current Status</vt:lpstr>
      <vt:lpstr>SBOL – Contributions</vt:lpstr>
      <vt:lpstr>8 SBOL Meetings/Workshops</vt:lpstr>
      <vt:lpstr>Workshop Attendees</vt:lpstr>
      <vt:lpstr>Acknowledgements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8 “Growing SBOL Adoption”</dc:title>
  <dc:creator>Ernst Oberortner</dc:creator>
  <cp:lastModifiedBy>matthew</cp:lastModifiedBy>
  <cp:revision>41</cp:revision>
  <dcterms:created xsi:type="dcterms:W3CDTF">2012-11-04T13:53:20Z</dcterms:created>
  <dcterms:modified xsi:type="dcterms:W3CDTF">2013-04-23T10:20:37Z</dcterms:modified>
</cp:coreProperties>
</file>