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38" r:id="rId3"/>
    <p:sldId id="324" r:id="rId4"/>
    <p:sldId id="349" r:id="rId5"/>
    <p:sldId id="326" r:id="rId6"/>
    <p:sldId id="348" r:id="rId7"/>
    <p:sldId id="347" r:id="rId8"/>
    <p:sldId id="325" r:id="rId9"/>
    <p:sldId id="352" r:id="rId10"/>
    <p:sldId id="350" r:id="rId11"/>
    <p:sldId id="351" r:id="rId12"/>
    <p:sldId id="353" r:id="rId13"/>
    <p:sldId id="354" r:id="rId14"/>
    <p:sldId id="328" r:id="rId15"/>
    <p:sldId id="356" r:id="rId16"/>
    <p:sldId id="359" r:id="rId17"/>
    <p:sldId id="355" r:id="rId18"/>
    <p:sldId id="357" r:id="rId19"/>
    <p:sldId id="329" r:id="rId20"/>
    <p:sldId id="358" r:id="rId21"/>
    <p:sldId id="330" r:id="rId22"/>
    <p:sldId id="331" r:id="rId23"/>
    <p:sldId id="336" r:id="rId24"/>
    <p:sldId id="33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7C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87848" autoAdjust="0"/>
  </p:normalViewPr>
  <p:slideViewPr>
    <p:cSldViewPr snapToGrid="0" snapToObjects="1">
      <p:cViewPr>
        <p:scale>
          <a:sx n="100" d="100"/>
          <a:sy n="100" d="100"/>
        </p:scale>
        <p:origin x="-99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/>
              <a:t>Community has: m</a:t>
            </a:r>
            <a:r>
              <a:rPr lang="en-US"/>
              <a:t>ore than 100 people, representing 30 universities, 14 companies, 8 other institutions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SBOL 2.0 describes</a:t>
            </a:r>
            <a:r>
              <a:rPr lang="en-US" baseline="0"/>
              <a:t> sequence, plus just enough information about function to provide hooks for integrating a broad range of resources together.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1. It is marked "Public" which makes it available on the web of registries and accessible through an API to other ICE instances and third-party synthetic biology software tools.</a:t>
            </a:r>
          </a:p>
          <a:p>
            <a:r>
              <a:rPr lang="en-US"/>
              <a:t>2. The annotated sequence is also visually represented using Pigeon/SBOLv</a:t>
            </a:r>
          </a:p>
          <a:p>
            <a:r>
              <a:rPr lang="en-US"/>
              <a:t>3. The sequence information can be downloaded in SBOL format (from Genbank or Fasta) and therefore uploaded to other tools that support SBOL. I activated the download dropdown in the screen shot to show the options. ICE also supports SBOL uploads.</a:t>
            </a:r>
          </a:p>
          <a:p>
            <a:r>
              <a:rPr lang="en-US"/>
              <a:t>4. The strain it is contained in, is a separate entry (accessible via the "Strain" link) via a hierarchical relationship allowing this plasmid to be contained in other strains as well.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1) This is a hierarchical model of the genetic toggle switch encoded in SBML.</a:t>
            </a:r>
          </a:p>
          <a:p>
            <a:r>
              <a:rPr lang="en-US"/>
              <a:t>2) The LacI and TetR inverter modules have SBOL associated with them to provide hierarchical annotated sequence annotations of the DNA components that they are made of.</a:t>
            </a:r>
          </a:p>
          <a:p>
            <a:r>
              <a:rPr lang="en-US"/>
              <a:t>3) iBioBim will automatically construct a composite sequence when the parts are put together in this top level module and save off the resulting SBOL to the SBOL library file.</a:t>
            </a:r>
          </a:p>
          <a:p>
            <a:r>
              <a:rPr lang="en-US"/>
              <a:t>4) iBioSim also supports conversion of the SBML file into an SBOL 2.0 file, as well as, conversion from SBOL 2.0 to SBML.  So, if you build a model you can extract the structure and qualitative behavior, OR if you have a design already you can generate a quantitative model to simulate.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Cello automates the design of genetically encoded combinational logic circuits</a:t>
            </a:r>
          </a:p>
          <a:p>
            <a:pPr lvl="1"/>
            <a:r>
              <a:rPr lang="en-US" dirty="0" smtClean="0"/>
              <a:t>Input: high-level logic specification and a gates library</a:t>
            </a:r>
          </a:p>
          <a:p>
            <a:pPr lvl="1"/>
            <a:r>
              <a:rPr lang="en-US" dirty="0" smtClean="0"/>
              <a:t>Logic synthesis and repressor assignment are the main steps</a:t>
            </a:r>
          </a:p>
          <a:p>
            <a:pPr lvl="1"/>
            <a:r>
              <a:rPr lang="en-US" dirty="0" smtClean="0"/>
              <a:t>Output: one or more DNA sequences encoding the transcriptional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j5 protocol view (accessible after assembling a design with j5) gives users quick access to their newly created constructs along with the oligos and assembly instructions necessary to make those constructs in the lab.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47138" y="274638"/>
            <a:ext cx="702376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BOLlogo2_no text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20130"/>
            <a:ext cx="1447138" cy="51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Relationship Id="rId9" Type="http://schemas.openxmlformats.org/officeDocument/2006/relationships/image" Target="../media/image27.png"/><Relationship Id="rId1" Type="http://schemas.openxmlformats.org/officeDocument/2006/relationships/video" Target="file://localhost/Users/jakebeal/service/SBOL_Editor/seed_images/sbolhub_demo.mp4" TargetMode="Externa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hyperlink" Target="http://github.com/JBEI/i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hyperlink" Target="http://pigeonca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Relationship Id="rId9" Type="http://schemas.openxmlformats.org/officeDocument/2006/relationships/image" Target="../media/image33.png"/><Relationship Id="rId10" Type="http://schemas.openxmlformats.org/officeDocument/2006/relationships/hyperlink" Target="http://www.async.ece.utah.edu/iBioSi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Relationship Id="rId9" Type="http://schemas.openxmlformats.org/officeDocument/2006/relationships/image" Target="../media/image35.png"/><Relationship Id="rId10" Type="http://schemas.openxmlformats.org/officeDocument/2006/relationships/hyperlink" Target="http://www.tinkercel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4.png"/><Relationship Id="rId9" Type="http://schemas.openxmlformats.org/officeDocument/2006/relationships/hyperlink" Target="https://synbiotools.bb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Relationship Id="rId9" Type="http://schemas.openxmlformats.org/officeDocument/2006/relationships/image" Target="../media/image37.gif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40.png"/><Relationship Id="rId9" Type="http://schemas.openxmlformats.org/officeDocument/2006/relationships/hyperlink" Target="http://www.thermofish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hyperlink" Target="http://www.teselage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Relationship Id="rId3" Type="http://schemas.openxmlformats.org/officeDocument/2006/relationships/hyperlink" Target="http://sbolstandard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jpeg"/><Relationship Id="rId5" Type="http://schemas.openxmlformats.org/officeDocument/2006/relationships/hyperlink" Target="http://sbolstandard.org/" TargetMode="External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742950"/>
            <a:ext cx="74771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Synthetic Biology Open Language (SBOL): Community-Driven Standard for Communi-cation of Synthetic Biology Designs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Beal, </a:t>
            </a:r>
            <a:r>
              <a:rPr lang="en-US" sz="2200" i="1" dirty="0" smtClean="0">
                <a:solidFill>
                  <a:schemeClr val="bg1"/>
                </a:solidFill>
              </a:rPr>
              <a:t>Bryan Bartley, Kevin Clancy, Goksel Misirli, Nicholas Roehner (Editors), Herbert Sauro (Chair), &amp; SBOL community</a:t>
            </a: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SEED Conference</a:t>
            </a:r>
          </a:p>
          <a:p>
            <a:r>
              <a:rPr lang="en-US" dirty="0" smtClean="0"/>
              <a:t>Boston, MA</a:t>
            </a:r>
          </a:p>
          <a:p>
            <a:r>
              <a:rPr lang="en-US" dirty="0" smtClean="0"/>
              <a:t>June, 2015</a:t>
            </a:r>
          </a:p>
        </p:txBody>
      </p:sp>
      <p:pic>
        <p:nvPicPr>
          <p:cNvPr id="13" name="Picture 12" descr="SBOLlogo2_no tex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5889381"/>
            <a:ext cx="1714500" cy="606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grpSp>
        <p:nvGrpSpPr>
          <p:cNvPr id="3" name="Group 25"/>
          <p:cNvGrpSpPr/>
          <p:nvPr/>
        </p:nvGrpSpPr>
        <p:grpSpPr>
          <a:xfrm>
            <a:off x="3067760" y="1447157"/>
            <a:ext cx="5817881" cy="4620859"/>
            <a:chOff x="481319" y="1737685"/>
            <a:chExt cx="5081281" cy="4027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lum contrast="70000"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5294367"/>
              <a:ext cx="1711840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Automation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425" y="5308719"/>
              <a:ext cx="124202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Vendors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>
                <a:solidFill>
                  <a:srgbClr val="FF0000"/>
                </a:solidFill>
              </a:rPr>
              <a:t>Visualize</a:t>
            </a:r>
          </a:p>
          <a:p>
            <a:endParaRPr lang="en-US" b="1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4527480" y="2686201"/>
            <a:ext cx="370489" cy="242352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>
                <a:solidFill>
                  <a:srgbClr val="FF0000"/>
                </a:solidFill>
              </a:rPr>
              <a:t>Design/Model</a:t>
            </a:r>
          </a:p>
          <a:p>
            <a:endParaRPr lang="en-US" b="1"/>
          </a:p>
        </p:txBody>
      </p:sp>
      <p:grpSp>
        <p:nvGrpSpPr>
          <p:cNvPr id="33" name="Group 32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9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>
                <a:solidFill>
                  <a:srgbClr val="FF0000"/>
                </a:solidFill>
              </a:rPr>
              <a:t>Synthesize/Build</a:t>
            </a:r>
          </a:p>
          <a:p>
            <a:endParaRPr lang="en-US" b="1"/>
          </a:p>
        </p:txBody>
      </p:sp>
      <p:grpSp>
        <p:nvGrpSpPr>
          <p:cNvPr id="30" name="Group 29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>
              <a:off x="6130449" y="3752766"/>
              <a:ext cx="887827" cy="73487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/>
              <a:t>Synthesize/Build</a:t>
            </a:r>
          </a:p>
          <a:p>
            <a:r>
              <a:rPr lang="en-US" b="1">
                <a:solidFill>
                  <a:srgbClr val="FF0000"/>
                </a:solidFill>
              </a:rPr>
              <a:t>Automate</a:t>
            </a:r>
          </a:p>
          <a:p>
            <a:endParaRPr lang="en-US" b="1"/>
          </a:p>
        </p:txBody>
      </p:sp>
      <p:grpSp>
        <p:nvGrpSpPr>
          <p:cNvPr id="28" name="Group 27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5420324" y="4073671"/>
              <a:ext cx="596169" cy="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Reuse &amp; Share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03200" y="1066801"/>
            <a:ext cx="33782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SBOLhub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noProof="0">
                <a:latin typeface="Arial"/>
                <a:ea typeface="ＭＳ Ｐゴシック" charset="-128"/>
                <a:cs typeface="ＭＳ Ｐゴシック" charset="-128"/>
              </a:rPr>
              <a:t>Searchable repository for public, private designs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Journal integration for "one-click" private review </a:t>
            </a:r>
            <a:r>
              <a:rPr lang="en-US" sz="2000" noProof="0">
                <a:latin typeface="Arial"/>
                <a:ea typeface="ＭＳ Ｐゴシック" charset="-128"/>
                <a:cs typeface="ＭＳ Ｐゴシック" charset="-128"/>
              </a:rPr>
              <a:t>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Import SBOL/FASTA/GenBank,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Export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</a:t>
            </a:r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245" y="3621803"/>
            <a:ext cx="1613055" cy="5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09018" y="4335809"/>
            <a:ext cx="3200400" cy="2090828"/>
            <a:chOff x="3287528" y="2132627"/>
            <a:chExt cx="5311185" cy="3469809"/>
          </a:xfrm>
        </p:grpSpPr>
        <p:grpSp>
          <p:nvGrpSpPr>
            <p:cNvPr id="46" name="Group 25"/>
            <p:cNvGrpSpPr/>
            <p:nvPr/>
          </p:nvGrpSpPr>
          <p:grpSpPr>
            <a:xfrm>
              <a:off x="3287528" y="2132627"/>
              <a:ext cx="5311185" cy="3469809"/>
              <a:chOff x="673261" y="2335063"/>
              <a:chExt cx="4638733" cy="302389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50" name="Can 49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55" name="Picture 54" descr="liquid-handling-robot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56" name="Picture 55" descr="flow-cytometer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57" name="Picture 56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58" name="Picture 57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/>
            <p:cNvCxnSpPr>
              <a:endCxn id="52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2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sbolhub_demo.mp4">
            <a:hlinkClick r:id="" action="ppaction://media"/>
          </p:cNvPr>
          <p:cNvPicPr/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3623718" y="1130301"/>
            <a:ext cx="538677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Reuse &amp; Share</a:t>
            </a:r>
          </a:p>
        </p:txBody>
      </p:sp>
      <p:pic>
        <p:nvPicPr>
          <p:cNvPr id="5" name="Picture 4" descr="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63" y="1117599"/>
            <a:ext cx="5075137" cy="5621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01599" y="1016001"/>
            <a:ext cx="3759201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ICE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Web of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integrated public and private design registries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Sequences, plasmids, strains, visualization</a:t>
            </a:r>
            <a:endParaRPr kumimoji="0" lang="en-US" sz="20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>
                <a:latin typeface="Arial"/>
                <a:ea typeface="ＭＳ Ｐゴシック" charset="-128"/>
                <a:cs typeface="ＭＳ Ｐゴシック" charset="-128"/>
              </a:rPr>
              <a:t>SBOL,</a:t>
            </a: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 Genbank, FASTA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6" name="Picture 25" descr="jbe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64" y="3528217"/>
            <a:ext cx="1429036" cy="681072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309018" y="4335809"/>
            <a:ext cx="3200400" cy="2090828"/>
            <a:chOff x="3287528" y="2132627"/>
            <a:chExt cx="5311185" cy="3469809"/>
          </a:xfrm>
        </p:grpSpPr>
        <p:grpSp>
          <p:nvGrpSpPr>
            <p:cNvPr id="28" name="Group 25"/>
            <p:cNvGrpSpPr/>
            <p:nvPr/>
          </p:nvGrpSpPr>
          <p:grpSpPr>
            <a:xfrm>
              <a:off x="3287528" y="2132627"/>
              <a:ext cx="5311185" cy="3469809"/>
              <a:chOff x="673261" y="2335063"/>
              <a:chExt cx="4638733" cy="302389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32" name="Can 31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3" name="Can 32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37" name="Picture 36" descr="liquid-handling-robot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38" name="Picture 37" descr="flow-cytometer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39" name="Picture 38" descr="laptop_vl.png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40" name="Picture 39" descr="laptop_vl.png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9" name="Straight Arrow Connector 28"/>
            <p:cNvCxnSpPr>
              <a:endCxn id="34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4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42228" y="3145879"/>
            <a:ext cx="2959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hlinkClick r:id="rId10"/>
              </a:rPr>
              <a:t>http://github.com/JBEI/ice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EED-pige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1" y="1566097"/>
            <a:ext cx="6019800" cy="407984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Visualize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3200" y="1206501"/>
            <a:ext cx="3038430" cy="2463800"/>
          </a:xfrm>
        </p:spPr>
        <p:txBody>
          <a:bodyPr/>
          <a:lstStyle/>
          <a:p>
            <a:pPr algn="ctr">
              <a:buNone/>
            </a:pPr>
            <a:r>
              <a:rPr lang="en-US" b="1">
                <a:solidFill>
                  <a:schemeClr val="tx2"/>
                </a:solidFill>
              </a:rPr>
              <a:t>Pigeon</a:t>
            </a:r>
          </a:p>
          <a:p>
            <a:pPr marL="256032" indent="-256032"/>
            <a:r>
              <a:rPr lang="en-US" sz="2000"/>
              <a:t>Input simple network description language</a:t>
            </a:r>
          </a:p>
          <a:p>
            <a:pPr marL="256032" indent="-256032"/>
            <a:r>
              <a:rPr lang="en-US" sz="2000"/>
              <a:t>Design visualization using SBOL glyphs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" y="3467100"/>
            <a:ext cx="1422400" cy="635000"/>
          </a:xfrm>
          <a:prstGeom prst="rect">
            <a:avLst/>
          </a:prstGeom>
        </p:spPr>
      </p:pic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309018" y="4329769"/>
            <a:ext cx="3200400" cy="2090831"/>
            <a:chOff x="3287527" y="2132627"/>
            <a:chExt cx="5311179" cy="3469810"/>
          </a:xfrm>
        </p:grpSpPr>
        <p:grpSp>
          <p:nvGrpSpPr>
            <p:cNvPr id="63" name="Group 25"/>
            <p:cNvGrpSpPr>
              <a:grpSpLocks noChangeAspect="1"/>
            </p:cNvGrpSpPr>
            <p:nvPr/>
          </p:nvGrpSpPr>
          <p:grpSpPr>
            <a:xfrm>
              <a:off x="3287528" y="2132626"/>
              <a:ext cx="5311185" cy="3469809"/>
              <a:chOff x="673261" y="2335063"/>
              <a:chExt cx="4638733" cy="3023890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66" name="Can 65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Can 66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Can 67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6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71" name="Picture 70" descr="liquid-handling-robot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72" name="Picture 71" descr="flow-cytometer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73" name="Picture 72" descr="laptop_vl.png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74" name="Picture 73" descr="laptop_vl.png"/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63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34435" y="3044279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10"/>
              </a:rPr>
              <a:t>http://pigeon.synbiotools.org/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iBioS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30" y="1371600"/>
            <a:ext cx="5708456" cy="3655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Design &amp; Model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7" name="Group 25"/>
            <p:cNvGrpSpPr/>
            <p:nvPr/>
          </p:nvGrpSpPr>
          <p:grpSpPr>
            <a:xfrm>
              <a:off x="3287528" y="2132627"/>
              <a:ext cx="5311185" cy="3469808"/>
              <a:chOff x="673261" y="2335063"/>
              <a:chExt cx="4638733" cy="302389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3" name="Can 12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8" name="Picture 17" descr="liquid-handling-robot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6" name="Picture 25" descr="laptop_vl.png"/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5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3200" y="1117601"/>
            <a:ext cx="3038430" cy="2463800"/>
          </a:xfrm>
        </p:spPr>
        <p:txBody>
          <a:bodyPr/>
          <a:lstStyle/>
          <a:p>
            <a:pPr algn="ctr">
              <a:buNone/>
            </a:pPr>
            <a:r>
              <a:rPr lang="en-US" b="1">
                <a:solidFill>
                  <a:schemeClr val="tx2"/>
                </a:solidFill>
              </a:rPr>
              <a:t>iBioSim</a:t>
            </a:r>
          </a:p>
          <a:p>
            <a:pPr marL="256032" indent="-256032"/>
            <a:r>
              <a:rPr lang="en-US" sz="2000"/>
              <a:t>Graphical design of reaction networks</a:t>
            </a:r>
          </a:p>
          <a:p>
            <a:pPr marL="256032" indent="-256032"/>
            <a:r>
              <a:rPr lang="en-US" sz="2000"/>
              <a:t>Import or export both SBML and SBOL 2.0</a:t>
            </a:r>
          </a:p>
          <a:p>
            <a:pPr marL="256032" indent="-256032"/>
            <a:r>
              <a:rPr lang="en-US" sz="2000"/>
              <a:t>Simulate ODE, SSA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215" y="3647939"/>
            <a:ext cx="1851634" cy="47652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0138" y="3231634"/>
            <a:ext cx="3155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hlinkClick r:id="rId10"/>
              </a:rPr>
              <a:t>www.async.ece.utah.edu/iBioSim/</a:t>
            </a:r>
            <a:r>
              <a:rPr lang="en-US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BOL 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60" y="1219200"/>
            <a:ext cx="5468886" cy="4893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Design &amp; Model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4" name="Group 25"/>
            <p:cNvGrpSpPr/>
            <p:nvPr/>
          </p:nvGrpSpPr>
          <p:grpSpPr>
            <a:xfrm>
              <a:off x="3287528" y="2132627"/>
              <a:ext cx="5311185" cy="3469808"/>
              <a:chOff x="673261" y="2335063"/>
              <a:chExt cx="4638733" cy="302389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3" name="Can 12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8" name="Picture 17" descr="liquid-handling-robot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6" name="Picture 25" descr="laptop_vl.png"/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5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3200" y="990601"/>
            <a:ext cx="3038430" cy="2463800"/>
          </a:xfrm>
        </p:spPr>
        <p:txBody>
          <a:bodyPr/>
          <a:lstStyle/>
          <a:p>
            <a:pPr algn="ctr">
              <a:buNone/>
            </a:pPr>
            <a:r>
              <a:rPr lang="en-US" b="1">
                <a:solidFill>
                  <a:schemeClr val="tx2"/>
                </a:solidFill>
              </a:rPr>
              <a:t>TinkerCell</a:t>
            </a:r>
          </a:p>
          <a:p>
            <a:pPr marL="256032" indent="-256032"/>
            <a:r>
              <a:rPr lang="en-US" sz="2000"/>
              <a:t>Modular graphical design of GRNs</a:t>
            </a:r>
          </a:p>
          <a:p>
            <a:pPr marL="256032" indent="-256032"/>
            <a:r>
              <a:rPr lang="en-US" sz="2000"/>
              <a:t>SBOL import/export</a:t>
            </a:r>
          </a:p>
          <a:p>
            <a:pPr marL="256032" indent="-256032"/>
            <a:r>
              <a:rPr lang="en-US" sz="2000"/>
              <a:t>Simulate ODE, SSA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520" y="3321051"/>
            <a:ext cx="1727200" cy="85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53005" y="2914134"/>
            <a:ext cx="3047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hlinkClick r:id="rId10"/>
              </a:rPr>
              <a:t>http://www.tinkercell.com/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43" y="1397000"/>
            <a:ext cx="5538437" cy="417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Design &amp;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7" name="Group 25"/>
            <p:cNvGrpSpPr/>
            <p:nvPr/>
          </p:nvGrpSpPr>
          <p:grpSpPr>
            <a:xfrm>
              <a:off x="3287528" y="2132626"/>
              <a:ext cx="5311185" cy="3469807"/>
              <a:chOff x="673261" y="2335063"/>
              <a:chExt cx="4638733" cy="302389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3" name="Can 12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8" name="Picture 17" descr="liquid-handling-robot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0" name="Picture 19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1" name="Picture 20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5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03200" y="1003301"/>
            <a:ext cx="3306218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BioCompiler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Generate GRN design from functional program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 visualization and design output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DE simulations</a:t>
            </a:r>
          </a:p>
        </p:txBody>
      </p:sp>
      <p:pic>
        <p:nvPicPr>
          <p:cNvPr id="24" name="Picture 4" descr="RTN_BBNtech_primary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38173" y="3638551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253005" y="3130034"/>
            <a:ext cx="3249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hlinkClick r:id="rId9"/>
              </a:rPr>
              <a:t>https://synbiotools.bbn.com/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bol_community_June2015_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20342"/>
            <a:ext cx="8686800" cy="470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SBOL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7772"/>
            <a:ext cx="5041900" cy="1147527"/>
          </a:xfrm>
          <a:noFill/>
        </p:spPr>
        <p:txBody>
          <a:bodyPr/>
          <a:lstStyle/>
          <a:p>
            <a:pPr marL="347472" indent="-182880"/>
            <a:r>
              <a:rPr lang="en-US" sz="2000"/>
              <a:t>100+ people from all around the world</a:t>
            </a:r>
          </a:p>
          <a:p>
            <a:pPr marL="347472" indent="-182880"/>
            <a:r>
              <a:rPr lang="en-US" sz="2000"/>
              <a:t>30 universities, 14 companies, 8 others</a:t>
            </a:r>
          </a:p>
          <a:p>
            <a:pPr marL="347472" indent="-182880"/>
            <a:r>
              <a:rPr lang="en-US" sz="2000"/>
              <a:t>Ongoing development starting 2008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947" y="5823945"/>
            <a:ext cx="889000" cy="8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0047" y="5973525"/>
            <a:ext cx="1521853" cy="60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7800" y="5859463"/>
            <a:ext cx="1245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Major</a:t>
            </a:r>
          </a:p>
          <a:p>
            <a:r>
              <a:rPr lang="en-US" sz="2400" b="1"/>
              <a:t>funders: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Design &amp; Model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4" name="Group 25"/>
            <p:cNvGrpSpPr/>
            <p:nvPr/>
          </p:nvGrpSpPr>
          <p:grpSpPr>
            <a:xfrm>
              <a:off x="3287528" y="2132627"/>
              <a:ext cx="5311185" cy="3469808"/>
              <a:chOff x="673261" y="2335063"/>
              <a:chExt cx="4638733" cy="302389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3" name="Can 12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8" name="Picture 17" descr="liquid-handling-robot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6" name="Picture 25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5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3200" y="1320801"/>
            <a:ext cx="3306218" cy="2463800"/>
          </a:xfrm>
        </p:spPr>
        <p:txBody>
          <a:bodyPr/>
          <a:lstStyle/>
          <a:p>
            <a:pPr algn="ctr">
              <a:buNone/>
            </a:pPr>
            <a:r>
              <a:rPr lang="en-US" b="1">
                <a:solidFill>
                  <a:schemeClr val="tx2"/>
                </a:solidFill>
              </a:rPr>
              <a:t>Cello</a:t>
            </a:r>
          </a:p>
          <a:p>
            <a:pPr marL="256032" indent="-256032"/>
            <a:r>
              <a:rPr lang="en-US" sz="2000"/>
              <a:t>Generate repressor design from logic spec</a:t>
            </a:r>
          </a:p>
          <a:p>
            <a:pPr marL="256032" indent="-256032"/>
            <a:r>
              <a:rPr lang="en-US" sz="2000"/>
              <a:t>SBOL encodes gate library and outputs</a:t>
            </a:r>
          </a:p>
          <a:p>
            <a:pPr marL="256032" indent="-256032"/>
            <a:r>
              <a:rPr lang="en-US" sz="2000"/>
              <a:t>Used w. TetR homologs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711" y="3673902"/>
            <a:ext cx="1272089" cy="567897"/>
          </a:xfrm>
          <a:prstGeom prst="rect">
            <a:avLst/>
          </a:prstGeom>
        </p:spPr>
      </p:pic>
      <p:pic>
        <p:nvPicPr>
          <p:cNvPr id="24" name="Picture 23" descr="mit-logo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643746"/>
            <a:ext cx="1143000" cy="623454"/>
          </a:xfrm>
          <a:prstGeom prst="rect">
            <a:avLst/>
          </a:prstGeom>
        </p:spPr>
      </p:pic>
      <p:pic>
        <p:nvPicPr>
          <p:cNvPr id="30" name="Picture 29" descr="cello_composite_screensho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5981" y="1181101"/>
            <a:ext cx="5349812" cy="53551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VectorN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58" y="1465263"/>
            <a:ext cx="5969976" cy="4325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Synthesize/Build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09018" y="4335809"/>
            <a:ext cx="3200400" cy="2090828"/>
            <a:chOff x="3287528" y="2132627"/>
            <a:chExt cx="5311185" cy="3469809"/>
          </a:xfrm>
        </p:grpSpPr>
        <p:grpSp>
          <p:nvGrpSpPr>
            <p:cNvPr id="46" name="Group 25"/>
            <p:cNvGrpSpPr/>
            <p:nvPr/>
          </p:nvGrpSpPr>
          <p:grpSpPr>
            <a:xfrm>
              <a:off x="3287528" y="2132627"/>
              <a:ext cx="5311185" cy="3469809"/>
              <a:chOff x="673261" y="2335063"/>
              <a:chExt cx="4638733" cy="302389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51" name="Can 50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56" name="Picture 55" descr="liquid-handling-robot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57" name="Picture 56" descr="flow-cytometer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58" name="Picture 57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59" name="Picture 58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/>
            <p:cNvCxnSpPr/>
            <p:nvPr/>
          </p:nvCxnSpPr>
          <p:spPr>
            <a:xfrm>
              <a:off x="6130449" y="3752766"/>
              <a:ext cx="887827" cy="73487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15" y="3581750"/>
            <a:ext cx="2416385" cy="543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3200" y="1054101"/>
            <a:ext cx="303843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VectorNTI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 import/export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Sequence analysis, editing, and design</a:t>
            </a:r>
          </a:p>
          <a:p>
            <a:pPr marL="256032" lvl="0" indent="-256032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rPr>
              <a:t>Primer design for cloning, 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838" y="319353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http://www.thermofisher.com/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03200" y="1092201"/>
            <a:ext cx="303843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j5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Import SBOL designs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>
                <a:latin typeface="Arial"/>
                <a:ea typeface="ＭＳ Ｐゴシック" charset="-128"/>
                <a:cs typeface="ＭＳ Ｐゴシック" charset="-128"/>
              </a:rPr>
              <a:t>Generate assembly plans, oligos, protocols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Support for onward laboratory automation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Workflow: Automate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3606800"/>
            <a:ext cx="1727200" cy="457200"/>
          </a:xfrm>
          <a:prstGeom prst="rect">
            <a:avLst/>
          </a:prstGeom>
        </p:spPr>
      </p:pic>
      <p:pic>
        <p:nvPicPr>
          <p:cNvPr id="7" name="Picture 6" descr="teselagen_sca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909" y="1295400"/>
            <a:ext cx="5188077" cy="5181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309018" y="4329769"/>
            <a:ext cx="3200400" cy="2090828"/>
            <a:chOff x="3287528" y="2132627"/>
            <a:chExt cx="5311185" cy="3469809"/>
          </a:xfrm>
        </p:grpSpPr>
        <p:grpSp>
          <p:nvGrpSpPr>
            <p:cNvPr id="63" name="Group 25"/>
            <p:cNvGrpSpPr/>
            <p:nvPr/>
          </p:nvGrpSpPr>
          <p:grpSpPr>
            <a:xfrm>
              <a:off x="3287528" y="2132627"/>
              <a:ext cx="5311185" cy="3469809"/>
              <a:chOff x="673261" y="2335063"/>
              <a:chExt cx="4638733" cy="3023890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68" name="Can 67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6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73" name="Picture 72" descr="liquid-handling-robot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74" name="Picture 73" descr="flow-cytometer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75" name="Picture 74" descr="laptop_vl.png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76" name="Picture 75" descr="laptop_vl.png"/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63"/>
            <p:cNvCxnSpPr/>
            <p:nvPr/>
          </p:nvCxnSpPr>
          <p:spPr>
            <a:xfrm rot="5400000">
              <a:off x="5420324" y="4073671"/>
              <a:ext cx="596169" cy="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309018" y="3206234"/>
            <a:ext cx="2991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hlinkClick r:id="rId10"/>
              </a:rPr>
              <a:t>http://www.teselagen.com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for Users/Developers</a:t>
            </a:r>
          </a:p>
        </p:txBody>
      </p:sp>
      <p:pic>
        <p:nvPicPr>
          <p:cNvPr id="4" name="Picture 3" descr="sbol_webs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20763"/>
            <a:ext cx="8153400" cy="52154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837092" y="6124691"/>
            <a:ext cx="5469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hlinkClick r:id="rId3"/>
              </a:rPr>
              <a:t>http://sbolstandard.org/</a:t>
            </a:r>
            <a:r>
              <a:rPr lang="en-US" sz="40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5337291"/>
            <a:ext cx="3416300" cy="685800"/>
          </a:xfrm>
          <a:prstGeom prst="rect">
            <a:avLst/>
          </a:prstGeom>
        </p:spPr>
      </p:pic>
      <p:pic>
        <p:nvPicPr>
          <p:cNvPr id="7" name="Picture 6" descr="iwb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4190977"/>
            <a:ext cx="4419600" cy="241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to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400" y="1003300"/>
            <a:ext cx="6565900" cy="3761170"/>
          </a:xfrm>
        </p:spPr>
        <p:txBody>
          <a:bodyPr/>
          <a:lstStyle/>
          <a:p>
            <a:r>
              <a:rPr lang="en-US"/>
              <a:t>Tool builders, use SBOL</a:t>
            </a:r>
          </a:p>
          <a:p>
            <a:r>
              <a:rPr lang="en-US"/>
              <a:t>Laboratory practitioners, send your designs and tell us about what tools you need</a:t>
            </a:r>
          </a:p>
          <a:p>
            <a:r>
              <a:rPr lang="en-US"/>
              <a:t>NIST S.B. Standards Consortium</a:t>
            </a:r>
          </a:p>
          <a:p>
            <a:pPr lvl="1"/>
            <a:r>
              <a:rPr lang="en-US" sz="2000"/>
              <a:t>Digital Biological Information WG</a:t>
            </a:r>
          </a:p>
          <a:p>
            <a:r>
              <a:rPr lang="en-US"/>
              <a:t>Community meeting at IWBDA</a:t>
            </a:r>
          </a:p>
          <a:p>
            <a:pPr lvl="1"/>
            <a:r>
              <a:rPr lang="en-US" sz="2000"/>
              <a:t>August 19-21, Seattle</a:t>
            </a:r>
          </a:p>
        </p:txBody>
      </p:sp>
      <p:pic>
        <p:nvPicPr>
          <p:cNvPr id="5" name="Picture 2" descr="Image result for We need y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459" y="1525991"/>
            <a:ext cx="1886755" cy="310135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37092" y="5959591"/>
            <a:ext cx="5469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hlinkClick r:id="rId5"/>
              </a:rPr>
              <a:t>http://sbolstandard.org/</a:t>
            </a:r>
            <a:r>
              <a:rPr lang="en-US" sz="4000" b="1"/>
              <a:t> </a:t>
            </a:r>
          </a:p>
        </p:txBody>
      </p:sp>
      <p:pic>
        <p:nvPicPr>
          <p:cNvPr id="8" name="Picture 7" descr="NIST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59" y="4777170"/>
            <a:ext cx="2362200" cy="623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val 242"/>
          <p:cNvSpPr/>
          <p:nvPr/>
        </p:nvSpPr>
        <p:spPr>
          <a:xfrm>
            <a:off x="4854266" y="5401126"/>
            <a:ext cx="548640" cy="2926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274638"/>
            <a:ext cx="6731000" cy="682625"/>
          </a:xfrm>
        </p:spPr>
        <p:txBody>
          <a:bodyPr/>
          <a:lstStyle/>
          <a:p>
            <a:r>
              <a:rPr lang="en-US" sz="3100" dirty="0"/>
              <a:t>Synthetic Biology Open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41400"/>
            <a:ext cx="1943100" cy="5051688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FASTA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GenBank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1.1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2.0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9600" y="1028700"/>
            <a:ext cx="49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ACTGTGCCGTTAAACGTGATTAAATCCGTACTGATAT…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3073400" y="4970839"/>
            <a:ext cx="4949542" cy="1722061"/>
            <a:chOff x="3073400" y="4907339"/>
            <a:chExt cx="4949542" cy="1722061"/>
          </a:xfrm>
        </p:grpSpPr>
        <p:sp>
          <p:nvSpPr>
            <p:cNvPr id="10" name="Right Arrow 9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-Up Arrow 16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4165303" y="4942894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aTc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4528835" y="5249797"/>
              <a:ext cx="287331" cy="14394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Sun 153"/>
            <p:cNvSpPr/>
            <p:nvPr/>
          </p:nvSpPr>
          <p:spPr>
            <a:xfrm>
              <a:off x="6870700" y="5171377"/>
              <a:ext cx="494375" cy="494375"/>
            </a:xfrm>
            <a:prstGeom prst="su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6810724" y="5220220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GFP</a:t>
              </a: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rot="5400000" flipH="1" flipV="1">
              <a:off x="6814704" y="5709974"/>
              <a:ext cx="315193" cy="1524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086100" y="49544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83284" y="49538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3073400" y="49112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01" name="TextBox 200"/>
            <p:cNvSpPr txBox="1">
              <a:spLocks/>
            </p:cNvSpPr>
            <p:nvPr/>
          </p:nvSpPr>
          <p:spPr>
            <a:xfrm>
              <a:off x="6631008" y="49073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073400" y="3197978"/>
            <a:ext cx="4949542" cy="1315661"/>
            <a:chOff x="3073400" y="5313739"/>
            <a:chExt cx="4949542" cy="1315661"/>
          </a:xfrm>
        </p:grpSpPr>
        <p:sp>
          <p:nvSpPr>
            <p:cNvPr id="204" name="Right Arrow 203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06" name="Bent Arrow 205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86100" y="5366961"/>
              <a:ext cx="2959100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83284" y="5366403"/>
              <a:ext cx="190501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53176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53137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292264" y="1956659"/>
            <a:ext cx="4556280" cy="836221"/>
            <a:chOff x="3296913" y="5745163"/>
            <a:chExt cx="4556280" cy="836221"/>
          </a:xfrm>
        </p:grpSpPr>
        <p:sp>
          <p:nvSpPr>
            <p:cNvPr id="225" name="Right Arrow 224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26" name="Right Arrow 225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27" name="Bent Arrow 226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hord 227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Bent Arrow 228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hord 229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Left-Right-Up Arrow 230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-Right-Up Arrow 231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5206049" y="146050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5206049" y="455932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own Arrow 240"/>
          <p:cNvSpPr/>
          <p:nvPr/>
        </p:nvSpPr>
        <p:spPr>
          <a:xfrm>
            <a:off x="5206049" y="279288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/>
          <p:cNvCxnSpPr>
            <a:endCxn id="243" idx="3"/>
          </p:cNvCxnSpPr>
          <p:nvPr/>
        </p:nvCxnSpPr>
        <p:spPr>
          <a:xfrm flipV="1">
            <a:off x="4528835" y="5650883"/>
            <a:ext cx="405777" cy="3578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3" idx="5"/>
          </p:cNvCxnSpPr>
          <p:nvPr/>
        </p:nvCxnSpPr>
        <p:spPr>
          <a:xfrm rot="16200000" flipH="1">
            <a:off x="5359651" y="5613792"/>
            <a:ext cx="225042" cy="29922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>
            <a:spLocks/>
          </p:cNvSpPr>
          <p:nvPr/>
        </p:nvSpPr>
        <p:spPr>
          <a:xfrm>
            <a:off x="4816166" y="5350326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SBOL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607252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tx2"/>
                </a:solidFill>
              </a:rPr>
              <a:t>Lots of different synthetic biology resources…</a:t>
            </a:r>
          </a:p>
        </p:txBody>
      </p:sp>
      <p:pic>
        <p:nvPicPr>
          <p:cNvPr id="5" name="Picture 4" descr="iGEM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21" y="2398468"/>
            <a:ext cx="883920" cy="883920"/>
          </a:xfrm>
          <a:prstGeom prst="rect">
            <a:avLst/>
          </a:prstGeom>
        </p:spPr>
      </p:pic>
      <p:pic>
        <p:nvPicPr>
          <p:cNvPr id="6" name="Picture 5" descr="sbml-ba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6" y="4728268"/>
            <a:ext cx="1105365" cy="478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073" y="3122368"/>
            <a:ext cx="9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GenBank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0" y="2296868"/>
            <a:ext cx="73914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6" y="3499022"/>
            <a:ext cx="1651000" cy="41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lum bright="-25000"/>
          </a:blip>
          <a:stretch>
            <a:fillRect/>
          </a:stretch>
        </p:blipFill>
        <p:spPr>
          <a:xfrm>
            <a:off x="8256432" y="4870682"/>
            <a:ext cx="6731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lum bright="-25000"/>
          </a:blip>
          <a:stretch>
            <a:fillRect/>
          </a:stretch>
        </p:blipFill>
        <p:spPr>
          <a:xfrm>
            <a:off x="7284882" y="5252714"/>
            <a:ext cx="673100" cy="67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6330" y="5849614"/>
            <a:ext cx="1848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Measurement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3970" y="5435316"/>
            <a:ext cx="117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Strain Data</a:t>
            </a:r>
          </a:p>
        </p:txBody>
      </p:sp>
      <p:pic>
        <p:nvPicPr>
          <p:cNvPr id="14" name="Picture 13" descr="liquid-handling-rob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850" y="2028868"/>
            <a:ext cx="1290081" cy="856546"/>
          </a:xfrm>
          <a:prstGeom prst="rect">
            <a:avLst/>
          </a:prstGeom>
        </p:spPr>
      </p:pic>
      <p:pic>
        <p:nvPicPr>
          <p:cNvPr id="15" name="Picture 14" descr="flow-cytome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3211" y="3006697"/>
            <a:ext cx="1062064" cy="798289"/>
          </a:xfrm>
          <a:prstGeom prst="rect">
            <a:avLst/>
          </a:prstGeom>
        </p:spPr>
      </p:pic>
      <p:pic>
        <p:nvPicPr>
          <p:cNvPr id="16" name="Picture 15" descr="server2_v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3015" y="2110542"/>
            <a:ext cx="479425" cy="647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81832" y="2687532"/>
            <a:ext cx="63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LIMS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4854" y="2783814"/>
            <a:ext cx="1565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Lab Automation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6028" y="3752815"/>
            <a:ext cx="1063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HT Assays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320" y="18518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Repositories &amp; Databases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4930" y="1737552"/>
            <a:ext cx="2950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Automation &amp; Integration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2340" y="4191000"/>
            <a:ext cx="119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Modeling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30832" y="5200882"/>
            <a:ext cx="2700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Sequencing &amp; Synthesis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5495" y="4488650"/>
            <a:ext cx="2497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Emerging Approaches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39159"/>
            <a:ext cx="8229600" cy="3528340"/>
            <a:chOff x="457200" y="3139159"/>
            <a:chExt cx="8229600" cy="3528340"/>
          </a:xfrm>
        </p:grpSpPr>
        <p:pic>
          <p:nvPicPr>
            <p:cNvPr id="4" name="Picture 3" descr="SBOLlogo2_no tex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67084" y="3139159"/>
              <a:ext cx="3289233" cy="1163882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457200" y="6187331"/>
              <a:ext cx="8229600" cy="48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r" defTabSz="4572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 charset="-128"/>
                  <a:cs typeface="ＭＳ Ｐゴシック" charset="-128"/>
                </a:rPr>
                <a:t>… SBOL is a "hub" for linking them together</a:t>
              </a:r>
            </a:p>
          </p:txBody>
        </p:sp>
        <p:sp>
          <p:nvSpPr>
            <p:cNvPr id="30" name="Left-Right Arrow 29"/>
            <p:cNvSpPr/>
            <p:nvPr/>
          </p:nvSpPr>
          <p:spPr>
            <a:xfrm rot="1215676">
              <a:off x="2337775" y="3257140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-Right Arrow 30"/>
            <p:cNvSpPr/>
            <p:nvPr/>
          </p:nvSpPr>
          <p:spPr>
            <a:xfrm rot="19656683">
              <a:off x="2236175" y="4422304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-Right Arrow 31"/>
            <p:cNvSpPr/>
            <p:nvPr/>
          </p:nvSpPr>
          <p:spPr>
            <a:xfrm rot="16200000">
              <a:off x="4276870" y="4558304"/>
              <a:ext cx="776841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>
            <a:xfrm rot="20390639">
              <a:off x="6263194" y="3282150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>
            <a:xfrm rot="1943751">
              <a:off x="5894390" y="4560332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-49515" y="5794924"/>
            <a:ext cx="1097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BioPAX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11364" y="5773870"/>
            <a:ext cx="14263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/>
              <a:t>BioModels.Net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577" y="5370159"/>
            <a:ext cx="538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SO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60" y="5163207"/>
            <a:ext cx="736600" cy="736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953" y="5210724"/>
            <a:ext cx="812800" cy="812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56640" y="5838114"/>
            <a:ext cx="72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ChEBI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3627" y="5734685"/>
            <a:ext cx="847673" cy="4280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41827" y="5791199"/>
            <a:ext cx="997553" cy="41420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84530" y="5662253"/>
            <a:ext cx="977900" cy="51903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0213" y="5811843"/>
            <a:ext cx="824834" cy="328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GEM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46" y="5981700"/>
            <a:ext cx="883920" cy="883920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966078" y="1562100"/>
            <a:ext cx="7327022" cy="40767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SBOL</a:t>
            </a:r>
          </a:p>
        </p:txBody>
      </p:sp>
      <p:sp>
        <p:nvSpPr>
          <p:cNvPr id="4" name="Oval 3"/>
          <p:cNvSpPr/>
          <p:nvPr/>
        </p:nvSpPr>
        <p:spPr>
          <a:xfrm>
            <a:off x="3546362" y="2687124"/>
            <a:ext cx="1739900" cy="7355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SBOLv Glyphs</a:t>
            </a:r>
          </a:p>
        </p:txBody>
      </p:sp>
      <p:sp>
        <p:nvSpPr>
          <p:cNvPr id="5" name="Oval 4"/>
          <p:cNvSpPr/>
          <p:nvPr/>
        </p:nvSpPr>
        <p:spPr>
          <a:xfrm>
            <a:off x="6877065" y="3862445"/>
            <a:ext cx="1277881" cy="11620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Tool</a:t>
            </a:r>
          </a:p>
        </p:txBody>
      </p:sp>
      <p:sp>
        <p:nvSpPr>
          <p:cNvPr id="6" name="Oval 5"/>
          <p:cNvSpPr/>
          <p:nvPr/>
        </p:nvSpPr>
        <p:spPr>
          <a:xfrm>
            <a:off x="6604878" y="1301750"/>
            <a:ext cx="1277881" cy="11620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Tool</a:t>
            </a:r>
          </a:p>
        </p:txBody>
      </p:sp>
      <p:sp>
        <p:nvSpPr>
          <p:cNvPr id="7" name="Oval 6"/>
          <p:cNvSpPr/>
          <p:nvPr/>
        </p:nvSpPr>
        <p:spPr>
          <a:xfrm>
            <a:off x="1528819" y="4799013"/>
            <a:ext cx="1277881" cy="11620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Tool</a:t>
            </a:r>
          </a:p>
        </p:txBody>
      </p:sp>
      <p:sp>
        <p:nvSpPr>
          <p:cNvPr id="8" name="Oval 7"/>
          <p:cNvSpPr/>
          <p:nvPr/>
        </p:nvSpPr>
        <p:spPr>
          <a:xfrm>
            <a:off x="483478" y="3155950"/>
            <a:ext cx="1277881" cy="11620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Tool</a:t>
            </a:r>
          </a:p>
        </p:txBody>
      </p:sp>
      <p:sp>
        <p:nvSpPr>
          <p:cNvPr id="9" name="Oval 8"/>
          <p:cNvSpPr/>
          <p:nvPr/>
        </p:nvSpPr>
        <p:spPr>
          <a:xfrm>
            <a:off x="1672459" y="1235075"/>
            <a:ext cx="1277881" cy="11620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Tool</a:t>
            </a:r>
          </a:p>
        </p:txBody>
      </p:sp>
      <p:sp>
        <p:nvSpPr>
          <p:cNvPr id="11" name="Oval 10"/>
          <p:cNvSpPr/>
          <p:nvPr/>
        </p:nvSpPr>
        <p:spPr>
          <a:xfrm>
            <a:off x="3612924" y="3849174"/>
            <a:ext cx="1622538" cy="7048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SBOL 2.0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Data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7369" y="3416300"/>
            <a:ext cx="237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 Developer Community</a:t>
            </a:r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50044">
            <a:off x="2397889" y="2662015"/>
            <a:ext cx="850900" cy="4214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20318032">
            <a:off x="2460532" y="4160666"/>
            <a:ext cx="850900" cy="4214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549956" flipH="1">
            <a:off x="5509188" y="2718510"/>
            <a:ext cx="850900" cy="4214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281968" flipH="1">
            <a:off x="5571831" y="4217161"/>
            <a:ext cx="850900" cy="4214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35462" y="2343773"/>
            <a:ext cx="7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fonts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9954" y="4547614"/>
            <a:ext cx="114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0404" y="3785632"/>
            <a:ext cx="140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serialization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4029" y="3168650"/>
            <a:ext cx="124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ontologies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0667" y="2415657"/>
            <a:ext cx="9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1368" y="3463777"/>
            <a:ext cx="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libSBOL</a:t>
            </a:r>
          </a:p>
        </p:txBody>
      </p:sp>
      <p:sp>
        <p:nvSpPr>
          <p:cNvPr id="28" name="Up Arrow 27"/>
          <p:cNvSpPr/>
          <p:nvPr/>
        </p:nvSpPr>
        <p:spPr>
          <a:xfrm>
            <a:off x="4165600" y="4621059"/>
            <a:ext cx="469900" cy="1081241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664200"/>
            <a:ext cx="1066800" cy="1066800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740322" y="1726141"/>
            <a:ext cx="834479" cy="1410759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762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0039" y="1827922"/>
            <a:ext cx="534278" cy="534278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 rot="17983108">
            <a:off x="611899" y="4253198"/>
            <a:ext cx="834479" cy="1410759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762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4061" y="4811120"/>
            <a:ext cx="534278" cy="534278"/>
          </a:xfrm>
          <a:prstGeom prst="rect">
            <a:avLst/>
          </a:prstGeom>
        </p:spPr>
      </p:pic>
      <p:sp>
        <p:nvSpPr>
          <p:cNvPr id="40" name="Freeform 39"/>
          <p:cNvSpPr/>
          <p:nvPr/>
        </p:nvSpPr>
        <p:spPr>
          <a:xfrm>
            <a:off x="7911346" y="2070101"/>
            <a:ext cx="699253" cy="2084863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  <a:gd name="connsiteX0" fmla="*/ 419980 w 419980"/>
              <a:gd name="connsiteY0" fmla="*/ 2051247 h 2051247"/>
              <a:gd name="connsiteX1" fmla="*/ 50926 w 419980"/>
              <a:gd name="connsiteY1" fmla="*/ 159912 h 2051247"/>
              <a:gd name="connsiteX2" fmla="*/ 114426 w 419980"/>
              <a:gd name="connsiteY2" fmla="*/ 1091774 h 2051247"/>
              <a:gd name="connsiteX0" fmla="*/ 375709 w 1023659"/>
              <a:gd name="connsiteY0" fmla="*/ 1776609 h 1776609"/>
              <a:gd name="connsiteX1" fmla="*/ 972733 w 1023659"/>
              <a:gd name="connsiteY1" fmla="*/ 159912 h 1776609"/>
              <a:gd name="connsiteX2" fmla="*/ 70155 w 1023659"/>
              <a:gd name="connsiteY2" fmla="*/ 817136 h 1776609"/>
              <a:gd name="connsiteX0" fmla="*/ 375709 w 1023659"/>
              <a:gd name="connsiteY0" fmla="*/ 2427355 h 2427355"/>
              <a:gd name="connsiteX1" fmla="*/ 972733 w 1023659"/>
              <a:gd name="connsiteY1" fmla="*/ 810658 h 2427355"/>
              <a:gd name="connsiteX2" fmla="*/ 70155 w 1023659"/>
              <a:gd name="connsiteY2" fmla="*/ 0 h 2427355"/>
              <a:gd name="connsiteX0" fmla="*/ 305554 w 953504"/>
              <a:gd name="connsiteY0" fmla="*/ 2427355 h 2427355"/>
              <a:gd name="connsiteX1" fmla="*/ 902578 w 953504"/>
              <a:gd name="connsiteY1" fmla="*/ 810658 h 2427355"/>
              <a:gd name="connsiteX2" fmla="*/ 0 w 953504"/>
              <a:gd name="connsiteY2" fmla="*/ 0 h 2427355"/>
              <a:gd name="connsiteX0" fmla="*/ 305554 w 711953"/>
              <a:gd name="connsiteY0" fmla="*/ 2427355 h 2427355"/>
              <a:gd name="connsiteX1" fmla="*/ 661027 w 711953"/>
              <a:gd name="connsiteY1" fmla="*/ 932896 h 2427355"/>
              <a:gd name="connsiteX2" fmla="*/ 0 w 711953"/>
              <a:gd name="connsiteY2" fmla="*/ 0 h 2427355"/>
              <a:gd name="connsiteX0" fmla="*/ 229354 w 699253"/>
              <a:gd name="connsiteY0" fmla="*/ 2274955 h 2274955"/>
              <a:gd name="connsiteX1" fmla="*/ 661027 w 699253"/>
              <a:gd name="connsiteY1" fmla="*/ 932896 h 2274955"/>
              <a:gd name="connsiteX2" fmla="*/ 0 w 699253"/>
              <a:gd name="connsiteY2" fmla="*/ 0 h 2274955"/>
              <a:gd name="connsiteX0" fmla="*/ 229354 w 699253"/>
              <a:gd name="connsiteY0" fmla="*/ 2274955 h 2274955"/>
              <a:gd name="connsiteX1" fmla="*/ 661027 w 699253"/>
              <a:gd name="connsiteY1" fmla="*/ 932896 h 2274955"/>
              <a:gd name="connsiteX2" fmla="*/ 0 w 699253"/>
              <a:gd name="connsiteY2" fmla="*/ 0 h 2274955"/>
              <a:gd name="connsiteX0" fmla="*/ 229354 w 699253"/>
              <a:gd name="connsiteY0" fmla="*/ 2274955 h 2274955"/>
              <a:gd name="connsiteX1" fmla="*/ 661027 w 699253"/>
              <a:gd name="connsiteY1" fmla="*/ 932896 h 2274955"/>
              <a:gd name="connsiteX2" fmla="*/ 0 w 699253"/>
              <a:gd name="connsiteY2" fmla="*/ 0 h 227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253" h="2274955">
                <a:moveTo>
                  <a:pt x="229354" y="2274955"/>
                </a:moveTo>
                <a:cubicBezTo>
                  <a:pt x="667730" y="1801146"/>
                  <a:pt x="699253" y="1312055"/>
                  <a:pt x="661027" y="932896"/>
                </a:cubicBezTo>
                <a:cubicBezTo>
                  <a:pt x="622801" y="553737"/>
                  <a:pt x="0" y="0"/>
                  <a:pt x="0" y="0"/>
                </a:cubicBezTo>
              </a:path>
            </a:pathLst>
          </a:custGeom>
          <a:ln w="762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34262" y="2743200"/>
            <a:ext cx="534278" cy="53427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5423" y="1085850"/>
            <a:ext cx="125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SBOL</a:t>
            </a:r>
          </a:p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documents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" y="5328334"/>
            <a:ext cx="125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SBOL</a:t>
            </a:r>
          </a:p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documents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61205" y="1453956"/>
            <a:ext cx="125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SBOL</a:t>
            </a:r>
          </a:p>
          <a:p>
            <a:pPr algn="ctr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documents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6827" y="5005846"/>
            <a:ext cx="15611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Other standards</a:t>
            </a:r>
          </a:p>
          <a:p>
            <a:pPr algn="ctr"/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&amp; resources</a:t>
            </a:r>
          </a:p>
        </p:txBody>
      </p:sp>
      <p:pic>
        <p:nvPicPr>
          <p:cNvPr id="36" name="Picture 35" descr="sbml-bad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81" y="6150668"/>
            <a:ext cx="1105365" cy="478732"/>
          </a:xfrm>
          <a:prstGeom prst="rect">
            <a:avLst/>
          </a:prstGeom>
        </p:spPr>
      </p:pic>
      <p:sp>
        <p:nvSpPr>
          <p:cNvPr id="44" name="Left-Right Arrow 43"/>
          <p:cNvSpPr/>
          <p:nvPr/>
        </p:nvSpPr>
        <p:spPr>
          <a:xfrm rot="2700000">
            <a:off x="6082850" y="4985349"/>
            <a:ext cx="1247436" cy="404423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11668" y="65278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GenBank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465" y="5702300"/>
            <a:ext cx="739140" cy="914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966" y="5622925"/>
            <a:ext cx="1651000" cy="412750"/>
          </a:xfrm>
          <a:prstGeom prst="rect">
            <a:avLst/>
          </a:prstGeom>
        </p:spPr>
      </p:pic>
      <p:sp>
        <p:nvSpPr>
          <p:cNvPr id="49" name="Left-Right Arrow 48"/>
          <p:cNvSpPr/>
          <p:nvPr/>
        </p:nvSpPr>
        <p:spPr>
          <a:xfrm rot="5400000">
            <a:off x="7192038" y="5111574"/>
            <a:ext cx="618279" cy="404423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SBOL 2.0 Represents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81" y="5118099"/>
            <a:ext cx="4779847" cy="1612901"/>
          </a:xfrm>
        </p:spPr>
        <p:txBody>
          <a:bodyPr/>
          <a:lstStyle/>
          <a:p>
            <a:r>
              <a:rPr lang="en-US"/>
              <a:t>Sequence structure</a:t>
            </a:r>
          </a:p>
          <a:p>
            <a:r>
              <a:rPr lang="en-US"/>
              <a:t>Incomplete designs</a:t>
            </a:r>
          </a:p>
          <a:p>
            <a:r>
              <a:rPr lang="en-US"/>
              <a:t>Qualitative function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81498" y="2250235"/>
            <a:ext cx="3908730" cy="1131009"/>
            <a:chOff x="1281498" y="2250235"/>
            <a:chExt cx="3908730" cy="1131009"/>
          </a:xfrm>
        </p:grpSpPr>
        <p:sp>
          <p:nvSpPr>
            <p:cNvPr id="6" name="Right Arrow 5"/>
            <p:cNvSpPr/>
            <p:nvPr/>
          </p:nvSpPr>
          <p:spPr>
            <a:xfrm>
              <a:off x="2520904" y="2537057"/>
              <a:ext cx="1138913" cy="46896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8" name="Bent Arrow 7"/>
            <p:cNvSpPr/>
            <p:nvPr/>
          </p:nvSpPr>
          <p:spPr>
            <a:xfrm>
              <a:off x="1524354" y="2252328"/>
              <a:ext cx="552707" cy="753693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1767211" y="2698264"/>
              <a:ext cx="586206" cy="586206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4614495" y="2250235"/>
              <a:ext cx="552707" cy="753693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Left-Right-Up Arrow 11"/>
            <p:cNvSpPr/>
            <p:nvPr/>
          </p:nvSpPr>
          <p:spPr>
            <a:xfrm rot="10800000">
              <a:off x="3743561" y="2352885"/>
              <a:ext cx="586206" cy="6572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1498" y="3022771"/>
              <a:ext cx="3747702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4293546" y="2919579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pTet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1064" y="1054705"/>
            <a:ext cx="4260451" cy="2463195"/>
            <a:chOff x="961064" y="1054705"/>
            <a:chExt cx="4260451" cy="2463195"/>
          </a:xfrm>
        </p:grpSpPr>
        <p:sp>
          <p:nvSpPr>
            <p:cNvPr id="21" name="Rectangle 20"/>
            <p:cNvSpPr/>
            <p:nvPr/>
          </p:nvSpPr>
          <p:spPr>
            <a:xfrm>
              <a:off x="979271" y="1116640"/>
              <a:ext cx="4242244" cy="240126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961064" y="1054705"/>
              <a:ext cx="1718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26445" y="1100081"/>
            <a:ext cx="2088049" cy="1436979"/>
            <a:chOff x="2526445" y="1100081"/>
            <a:chExt cx="2088049" cy="1436979"/>
          </a:xfrm>
        </p:grpSpPr>
        <p:sp>
          <p:nvSpPr>
            <p:cNvPr id="4" name="Oval 3"/>
            <p:cNvSpPr/>
            <p:nvPr/>
          </p:nvSpPr>
          <p:spPr>
            <a:xfrm>
              <a:off x="3514160" y="1665979"/>
              <a:ext cx="786545" cy="419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2526445" y="1100081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aTc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47614" y="1540065"/>
              <a:ext cx="411925" cy="20636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047614" y="2024037"/>
              <a:ext cx="581733" cy="51302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5"/>
            </p:cNvCxnSpPr>
            <p:nvPr/>
          </p:nvCxnSpPr>
          <p:spPr>
            <a:xfrm rot="16200000" flipH="1">
              <a:off x="4238694" y="1970862"/>
              <a:ext cx="322626" cy="428975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3459539" y="1593151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TetR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200" y="1049108"/>
            <a:ext cx="3027658" cy="2467992"/>
            <a:chOff x="5029200" y="1049108"/>
            <a:chExt cx="3027658" cy="2467992"/>
          </a:xfrm>
        </p:grpSpPr>
        <p:sp>
          <p:nvSpPr>
            <p:cNvPr id="7" name="Right Arrow 6"/>
            <p:cNvSpPr/>
            <p:nvPr/>
          </p:nvSpPr>
          <p:spPr>
            <a:xfrm>
              <a:off x="6011224" y="2534963"/>
              <a:ext cx="1138913" cy="46896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11" name="Chord 10"/>
            <p:cNvSpPr/>
            <p:nvPr/>
          </p:nvSpPr>
          <p:spPr>
            <a:xfrm>
              <a:off x="5312527" y="2696170"/>
              <a:ext cx="586206" cy="586206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Left-Right-Up Arrow 12"/>
            <p:cNvSpPr/>
            <p:nvPr/>
          </p:nvSpPr>
          <p:spPr>
            <a:xfrm rot="10800000">
              <a:off x="7197466" y="2346666"/>
              <a:ext cx="586206" cy="6572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un 17"/>
            <p:cNvSpPr/>
            <p:nvPr/>
          </p:nvSpPr>
          <p:spPr>
            <a:xfrm>
              <a:off x="6404973" y="1427640"/>
              <a:ext cx="708749" cy="708749"/>
            </a:xfrm>
            <a:prstGeom prst="su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6318990" y="1497662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GFP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324696" y="2199787"/>
              <a:ext cx="451869" cy="21848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76113" y="1115840"/>
              <a:ext cx="2731081" cy="240126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6061345" y="1049108"/>
              <a:ext cx="199551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029200" y="3024864"/>
              <a:ext cx="2797001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03070" y="1049108"/>
            <a:ext cx="7179187" cy="255769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203098" y="5118100"/>
            <a:ext cx="4779847" cy="52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Heterarchical composition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203098" y="5638342"/>
            <a:ext cx="4779847" cy="4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Links to other information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8381" y="3006022"/>
            <a:ext cx="8697519" cy="2017859"/>
            <a:chOff x="433781" y="3006022"/>
            <a:chExt cx="8697519" cy="2017859"/>
          </a:xfrm>
        </p:grpSpPr>
        <p:pic>
          <p:nvPicPr>
            <p:cNvPr id="29" name="Picture 28" descr="iGEM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7674" y="4139683"/>
              <a:ext cx="883920" cy="8839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878378" y="465454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GenBank</a:t>
              </a:r>
            </a:p>
          </p:txBody>
        </p:sp>
        <p:pic>
          <p:nvPicPr>
            <p:cNvPr id="31" name="Picture 30" descr="sbml-badg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781" y="3966267"/>
              <a:ext cx="1105365" cy="478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3651371" y="4083049"/>
              <a:ext cx="673100" cy="6731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5339073" y="3816349"/>
              <a:ext cx="673100" cy="6731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667201" y="4413249"/>
              <a:ext cx="1994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Measurement Data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18734" y="4647683"/>
              <a:ext cx="1893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Strain Information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7175" y="3829049"/>
              <a:ext cx="739140" cy="91440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31" idx="0"/>
            </p:cNvCxnSpPr>
            <p:nvPr/>
          </p:nvCxnSpPr>
          <p:spPr>
            <a:xfrm rot="10800000" flipV="1">
              <a:off x="986464" y="3606801"/>
              <a:ext cx="537890" cy="359465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3" idx="1"/>
            </p:cNvCxnSpPr>
            <p:nvPr/>
          </p:nvCxnSpPr>
          <p:spPr>
            <a:xfrm>
              <a:off x="4381500" y="3529800"/>
              <a:ext cx="957573" cy="62309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6200000" flipH="1">
              <a:off x="3392944" y="3732431"/>
              <a:ext cx="471833" cy="22940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8" idx="0"/>
            </p:cNvCxnSpPr>
            <p:nvPr/>
          </p:nvCxnSpPr>
          <p:spPr>
            <a:xfrm rot="5400000">
              <a:off x="2291227" y="3101541"/>
              <a:ext cx="823027" cy="63198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H="1">
              <a:off x="6178907" y="3372206"/>
              <a:ext cx="1126448" cy="434937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0300" y="3861491"/>
              <a:ext cx="1651000" cy="412750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>
              <a:off x="7045363" y="3517101"/>
              <a:ext cx="434940" cy="34439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4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with non-SBOL 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282" y="2199889"/>
            <a:ext cx="4546600" cy="1581868"/>
            <a:chOff x="3073400" y="4970839"/>
            <a:chExt cx="4949542" cy="1722061"/>
          </a:xfrm>
        </p:grpSpPr>
        <p:sp>
          <p:nvSpPr>
            <p:cNvPr id="4" name="Oval 3"/>
            <p:cNvSpPr/>
            <p:nvPr/>
          </p:nvSpPr>
          <p:spPr>
            <a:xfrm>
              <a:off x="4854266" y="5401126"/>
              <a:ext cx="548640" cy="292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73400" y="4970839"/>
              <a:ext cx="4949542" cy="1722061"/>
              <a:chOff x="3073400" y="4907339"/>
              <a:chExt cx="4949542" cy="1722061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4161438" y="5945231"/>
                <a:ext cx="794428" cy="32711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</a:rPr>
                  <a:t>TetR</a:t>
                </a:r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6596047" y="5943770"/>
                <a:ext cx="794428" cy="32711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</a:rPr>
                  <a:t>GFP</a:t>
                </a:r>
              </a:p>
            </p:txBody>
          </p:sp>
          <p:sp>
            <p:nvSpPr>
              <p:cNvPr id="8" name="Bent Arrow 7"/>
              <p:cNvSpPr/>
              <p:nvPr/>
            </p:nvSpPr>
            <p:spPr>
              <a:xfrm>
                <a:off x="3466313" y="5746623"/>
                <a:ext cx="385531" cy="525725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ord 8"/>
              <p:cNvSpPr/>
              <p:nvPr/>
            </p:nvSpPr>
            <p:spPr>
              <a:xfrm>
                <a:off x="3635713" y="6057678"/>
                <a:ext cx="408897" cy="408897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Bent Arrow 9"/>
              <p:cNvSpPr/>
              <p:nvPr/>
            </p:nvSpPr>
            <p:spPr>
              <a:xfrm>
                <a:off x="5621784" y="5745163"/>
                <a:ext cx="385531" cy="525725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ord 10"/>
              <p:cNvSpPr/>
              <p:nvPr/>
            </p:nvSpPr>
            <p:spPr>
              <a:xfrm>
                <a:off x="6108684" y="6056217"/>
                <a:ext cx="408897" cy="408897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Left-Right-Up Arrow 11"/>
              <p:cNvSpPr/>
              <p:nvPr/>
            </p:nvSpPr>
            <p:spPr>
              <a:xfrm rot="10800000">
                <a:off x="5014280" y="5816765"/>
                <a:ext cx="408897" cy="4584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Left-Right-Up Arrow 12"/>
              <p:cNvSpPr/>
              <p:nvPr/>
            </p:nvSpPr>
            <p:spPr>
              <a:xfrm rot="10800000">
                <a:off x="7423489" y="5812427"/>
                <a:ext cx="408897" cy="4584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296913" y="6284032"/>
                <a:ext cx="4556280" cy="14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5353618" y="6212052"/>
                <a:ext cx="625464" cy="36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pTet</a:t>
                </a: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4165303" y="4942893"/>
                <a:ext cx="625464" cy="36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aTc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528835" y="5249797"/>
                <a:ext cx="287331" cy="143943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oval" w="lg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un 17"/>
              <p:cNvSpPr/>
              <p:nvPr/>
            </p:nvSpPr>
            <p:spPr>
              <a:xfrm>
                <a:off x="6870700" y="5171377"/>
                <a:ext cx="494375" cy="494375"/>
              </a:xfrm>
              <a:prstGeom prst="sun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6810724" y="5220220"/>
                <a:ext cx="625464" cy="36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GFP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6814704" y="5709974"/>
                <a:ext cx="315193" cy="15240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086100" y="4954445"/>
                <a:ext cx="2959100" cy="1674955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83284" y="4953887"/>
                <a:ext cx="1905016" cy="1674955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3073400" y="4911243"/>
                <a:ext cx="1198588" cy="33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aTc detector</a:t>
                </a: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6631008" y="4907339"/>
                <a:ext cx="1391934" cy="33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GFP reporter</a:t>
                </a:r>
              </a:p>
            </p:txBody>
          </p:sp>
        </p:grpSp>
        <p:cxnSp>
          <p:nvCxnSpPr>
            <p:cNvPr id="25" name="Straight Arrow Connector 24"/>
            <p:cNvCxnSpPr>
              <a:endCxn id="4" idx="3"/>
            </p:cNvCxnSpPr>
            <p:nvPr/>
          </p:nvCxnSpPr>
          <p:spPr>
            <a:xfrm flipV="1">
              <a:off x="4528835" y="5650883"/>
              <a:ext cx="405777" cy="35785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5"/>
            </p:cNvCxnSpPr>
            <p:nvPr/>
          </p:nvCxnSpPr>
          <p:spPr>
            <a:xfrm rot="16200000" flipH="1">
              <a:off x="5359651" y="5613792"/>
              <a:ext cx="225042" cy="29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4816165" y="5350326"/>
              <a:ext cx="625464" cy="36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TetR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lum bright="-25000"/>
          </a:blip>
          <a:stretch>
            <a:fillRect/>
          </a:stretch>
        </p:blipFill>
        <p:spPr>
          <a:xfrm>
            <a:off x="6761868" y="2073220"/>
            <a:ext cx="1663718" cy="16637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53846" y="3615439"/>
            <a:ext cx="189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Strain Information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5257800" y="2679700"/>
            <a:ext cx="1529751" cy="609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6281" y="4406899"/>
            <a:ext cx="4779847" cy="1612901"/>
          </a:xfrm>
        </p:spPr>
        <p:txBody>
          <a:bodyPr/>
          <a:lstStyle/>
          <a:p>
            <a:r>
              <a:rPr lang="en-US"/>
              <a:t>Embed SBOL in data</a:t>
            </a:r>
          </a:p>
          <a:p>
            <a:r>
              <a:rPr lang="en-US"/>
              <a:t>Embed data in SBOL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508500" y="4406900"/>
            <a:ext cx="4474445" cy="147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 SBOL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to data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Links data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to SBOL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0273" y="5935990"/>
            <a:ext cx="641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accent1"/>
                </a:solidFill>
              </a:rPr>
              <a:t>Whatever model works best for the tools…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67760" y="1447157"/>
            <a:ext cx="5817881" cy="4620859"/>
            <a:chOff x="481319" y="1737685"/>
            <a:chExt cx="5081281" cy="4027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5294367"/>
              <a:ext cx="1711840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Automation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425" y="5308719"/>
              <a:ext cx="124202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Vendors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Reuse/Share</a:t>
            </a:r>
          </a:p>
          <a:p>
            <a:endParaRPr lang="en-US" b="1"/>
          </a:p>
        </p:txBody>
      </p:sp>
      <p:grpSp>
        <p:nvGrpSpPr>
          <p:cNvPr id="29" name="Group 28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endCxn id="9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11372</TotalTime>
  <Words>1053</Words>
  <Application>Microsoft Macintosh PowerPoint</Application>
  <PresentationFormat>On-screen Show (4:3)</PresentationFormat>
  <Paragraphs>248</Paragraphs>
  <Slides>24</Slides>
  <Notes>9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bbn_template</vt:lpstr>
      <vt:lpstr>Slide 1</vt:lpstr>
      <vt:lpstr>The SBOL Community</vt:lpstr>
      <vt:lpstr>Synthetic Biology Open Language</vt:lpstr>
      <vt:lpstr>Purpose of SBOL 2.0</vt:lpstr>
      <vt:lpstr>Components of SBOL</vt:lpstr>
      <vt:lpstr>What SBOL 2.0 Represents</vt:lpstr>
      <vt:lpstr>Integration with non-SBOL Data</vt:lpstr>
      <vt:lpstr>SBOL supports many workflows</vt:lpstr>
      <vt:lpstr>SBOL supports many workflows</vt:lpstr>
      <vt:lpstr>SBOL supports many workflows</vt:lpstr>
      <vt:lpstr>SBOL supports many workflows</vt:lpstr>
      <vt:lpstr>SBOL supports many workflows</vt:lpstr>
      <vt:lpstr>SBOL supports many workflows</vt:lpstr>
      <vt:lpstr>Workflow: Reuse &amp; Share</vt:lpstr>
      <vt:lpstr>Workflow: Reuse &amp; Share</vt:lpstr>
      <vt:lpstr>Workflow: Visualize</vt:lpstr>
      <vt:lpstr>Workflow: Design &amp; Model</vt:lpstr>
      <vt:lpstr>Workflow: Design &amp; Model</vt:lpstr>
      <vt:lpstr>Workflow: Design &amp; Model</vt:lpstr>
      <vt:lpstr>Workflow: Design &amp; Model</vt:lpstr>
      <vt:lpstr>Workflow: Synthesize/Build</vt:lpstr>
      <vt:lpstr>Workflow: Automate</vt:lpstr>
      <vt:lpstr>Resources for Users/Developers</vt:lpstr>
      <vt:lpstr>Call to Action!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69</cp:revision>
  <dcterms:created xsi:type="dcterms:W3CDTF">2015-06-10T21:44:13Z</dcterms:created>
  <dcterms:modified xsi:type="dcterms:W3CDTF">2015-06-11T14:14:30Z</dcterms:modified>
</cp:coreProperties>
</file>