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33" r:id="rId2"/>
    <p:sldId id="347" r:id="rId3"/>
    <p:sldId id="350" r:id="rId4"/>
    <p:sldId id="348" r:id="rId5"/>
    <p:sldId id="349" r:id="rId6"/>
    <p:sldId id="354" r:id="rId7"/>
    <p:sldId id="353" r:id="rId8"/>
    <p:sldId id="351" r:id="rId9"/>
    <p:sldId id="35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481" autoAdjust="0"/>
    <p:restoredTop sz="94613"/>
  </p:normalViewPr>
  <p:slideViewPr>
    <p:cSldViewPr snapToGrid="0" snapToObjects="1">
      <p:cViewPr varScale="1">
        <p:scale>
          <a:sx n="127" d="100"/>
          <a:sy n="127" d="100"/>
        </p:scale>
        <p:origin x="12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CAD-939A-534B-BD3C-7263FE43D5A1}" type="datetimeFigureOut">
              <a:rPr lang="en-US" smtClean="0"/>
              <a:t>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946E9-57C7-6848-8394-4EAE9B68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7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4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7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1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BCC4C-FAA7-AC45-8FD1-1A5D1E98DD25}" type="datetime1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053E4-D391-D442-A148-BFA2631C1500}" type="datetime1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B455B-CB08-CB44-94A2-E0E1AAE53D03}" type="datetime1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FFC-4F79-BF48-85DE-30A3DC22A95F}" type="datetime1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E67E5-02A1-DA40-A385-9A7A6F0F4A16}" type="datetime1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04390-33B9-5F4D-B13D-D28252CE5B94}" type="datetime1">
              <a:rPr lang="en-US" smtClean="0"/>
              <a:t>1/3/18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B48B-8C2F-1A47-AA18-DF9ED05E8DE2}" type="datetime1">
              <a:rPr lang="en-US" smtClean="0"/>
              <a:t>1/3/18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D0EE6-B95D-EA41-AF33-2A7518575B93}" type="datetime1">
              <a:rPr lang="en-US" smtClean="0"/>
              <a:t>1/3/18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556CF-9E9B-0C42-BCA2-D1F8E5C7FCAA}" type="datetime1">
              <a:rPr lang="en-US" smtClean="0"/>
              <a:t>1/3/18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DBE65-6E8E-A843-92A3-1B013FB415BC}" type="datetime1">
              <a:rPr lang="en-US" smtClean="0"/>
              <a:t>1/3/18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69E41-1228-1649-AE05-3AEEC09773E5}" type="datetime1">
              <a:rPr lang="en-US" smtClean="0"/>
              <a:t>1/3/18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AB9D791-AB10-1145-BC0D-F545658CE146}" type="datetime1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This work is licensed under a Creative Commons Attribution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342556" y="168045"/>
            <a:ext cx="1655064" cy="6277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gi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emf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emf"/><Relationship Id="rId20" Type="http://schemas.openxmlformats.org/officeDocument/2006/relationships/image" Target="../media/image28.emf"/><Relationship Id="rId21" Type="http://schemas.openxmlformats.org/officeDocument/2006/relationships/image" Target="../media/image29.emf"/><Relationship Id="rId22" Type="http://schemas.openxmlformats.org/officeDocument/2006/relationships/image" Target="../media/image30.emf"/><Relationship Id="rId23" Type="http://schemas.openxmlformats.org/officeDocument/2006/relationships/image" Target="../media/image31.emf"/><Relationship Id="rId24" Type="http://schemas.openxmlformats.org/officeDocument/2006/relationships/image" Target="../media/image32.emf"/><Relationship Id="rId25" Type="http://schemas.openxmlformats.org/officeDocument/2006/relationships/image" Target="../media/image33.emf"/><Relationship Id="rId10" Type="http://schemas.openxmlformats.org/officeDocument/2006/relationships/image" Target="../media/image18.emf"/><Relationship Id="rId11" Type="http://schemas.openxmlformats.org/officeDocument/2006/relationships/image" Target="../media/image19.emf"/><Relationship Id="rId12" Type="http://schemas.openxmlformats.org/officeDocument/2006/relationships/image" Target="../media/image20.emf"/><Relationship Id="rId13" Type="http://schemas.openxmlformats.org/officeDocument/2006/relationships/image" Target="../media/image21.emf"/><Relationship Id="rId14" Type="http://schemas.openxmlformats.org/officeDocument/2006/relationships/image" Target="../media/image22.emf"/><Relationship Id="rId15" Type="http://schemas.openxmlformats.org/officeDocument/2006/relationships/image" Target="../media/image23.emf"/><Relationship Id="rId16" Type="http://schemas.openxmlformats.org/officeDocument/2006/relationships/image" Target="../media/image24.emf"/><Relationship Id="rId17" Type="http://schemas.openxmlformats.org/officeDocument/2006/relationships/image" Target="../media/image25.emf"/><Relationship Id="rId18" Type="http://schemas.openxmlformats.org/officeDocument/2006/relationships/image" Target="../media/image26.emf"/><Relationship Id="rId19" Type="http://schemas.openxmlformats.org/officeDocument/2006/relationships/image" Target="../media/image27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3.emf"/><Relationship Id="rId12" Type="http://schemas.openxmlformats.org/officeDocument/2006/relationships/image" Target="../media/image44.emf"/><Relationship Id="rId13" Type="http://schemas.openxmlformats.org/officeDocument/2006/relationships/image" Target="../media/image45.emf"/><Relationship Id="rId14" Type="http://schemas.openxmlformats.org/officeDocument/2006/relationships/image" Target="../media/image46.emf"/><Relationship Id="rId15" Type="http://schemas.openxmlformats.org/officeDocument/2006/relationships/image" Target="../media/image47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emf"/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5" Type="http://schemas.openxmlformats.org/officeDocument/2006/relationships/image" Target="../media/image37.emf"/><Relationship Id="rId6" Type="http://schemas.openxmlformats.org/officeDocument/2006/relationships/image" Target="../media/image38.emf"/><Relationship Id="rId7" Type="http://schemas.openxmlformats.org/officeDocument/2006/relationships/image" Target="../media/image39.emf"/><Relationship Id="rId8" Type="http://schemas.openxmlformats.org/officeDocument/2006/relationships/image" Target="../media/image40.emf"/><Relationship Id="rId9" Type="http://schemas.openxmlformats.org/officeDocument/2006/relationships/image" Target="../media/image41.emf"/><Relationship Id="rId10" Type="http://schemas.openxmlformats.org/officeDocument/2006/relationships/image" Target="../media/image42.emf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emf"/><Relationship Id="rId12" Type="http://schemas.openxmlformats.org/officeDocument/2006/relationships/image" Target="../media/image58.emf"/><Relationship Id="rId13" Type="http://schemas.openxmlformats.org/officeDocument/2006/relationships/image" Target="../media/image59.emf"/><Relationship Id="rId14" Type="http://schemas.openxmlformats.org/officeDocument/2006/relationships/image" Target="../media/image60.emf"/><Relationship Id="rId15" Type="http://schemas.openxmlformats.org/officeDocument/2006/relationships/image" Target="../media/image61.emf"/><Relationship Id="rId16" Type="http://schemas.openxmlformats.org/officeDocument/2006/relationships/image" Target="../media/image62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emf"/><Relationship Id="rId3" Type="http://schemas.openxmlformats.org/officeDocument/2006/relationships/image" Target="../media/image49.emf"/><Relationship Id="rId4" Type="http://schemas.openxmlformats.org/officeDocument/2006/relationships/image" Target="../media/image50.emf"/><Relationship Id="rId5" Type="http://schemas.openxmlformats.org/officeDocument/2006/relationships/image" Target="../media/image51.emf"/><Relationship Id="rId6" Type="http://schemas.openxmlformats.org/officeDocument/2006/relationships/image" Target="../media/image52.emf"/><Relationship Id="rId7" Type="http://schemas.openxmlformats.org/officeDocument/2006/relationships/image" Target="../media/image53.emf"/><Relationship Id="rId8" Type="http://schemas.openxmlformats.org/officeDocument/2006/relationships/image" Target="../media/image54.emf"/><Relationship Id="rId9" Type="http://schemas.openxmlformats.org/officeDocument/2006/relationships/image" Target="../media/image55.emf"/><Relationship Id="rId10" Type="http://schemas.openxmlformats.org/officeDocument/2006/relationships/image" Target="../media/image5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igeoncad.org/" TargetMode="External"/><Relationship Id="rId4" Type="http://schemas.openxmlformats.org/officeDocument/2006/relationships/hyperlink" Target="http://visbol.org/design/" TargetMode="External"/><Relationship Id="rId5" Type="http://schemas.openxmlformats.org/officeDocument/2006/relationships/hyperlink" Target="http://www.graphviz.org/" TargetMode="External"/><Relationship Id="rId6" Type="http://schemas.openxmlformats.org/officeDocument/2006/relationships/hyperlink" Target="https://github.com/VoigtLab/dnaplotlib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bolstandard.org/visua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Quick Introduction to </a:t>
            </a:r>
            <a:r>
              <a:rPr lang="en-US" dirty="0"/>
              <a:t>SBOL Visual </a:t>
            </a:r>
            <a:r>
              <a:rPr lang="en-US" dirty="0" smtClean="0"/>
              <a:t>2.0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2018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76450" y="6594845"/>
            <a:ext cx="4991100" cy="229998"/>
          </a:xfrm>
        </p:spPr>
        <p:txBody>
          <a:bodyPr/>
          <a:lstStyle/>
          <a:p>
            <a:pPr>
              <a:defRPr/>
            </a:pPr>
            <a:r>
              <a:rPr lang="en-US" i="1" dirty="0" smtClean="0"/>
              <a:t>This work is licensed under a Creative Commons Attribution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29375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35328" y="3750355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253725" y="395749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3452" y="3839835"/>
            <a:ext cx="84836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2615152" y="3659046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1716246" y="3484235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752361" y="3021383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3939960" y="3207565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5748930" y="3666612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ord 13"/>
          <p:cNvSpPr/>
          <p:nvPr/>
        </p:nvSpPr>
        <p:spPr>
          <a:xfrm rot="10800000">
            <a:off x="7083662" y="3559357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/>
          <p:cNvSpPr/>
          <p:nvPr/>
        </p:nvSpPr>
        <p:spPr>
          <a:xfrm rot="10800000">
            <a:off x="7880430" y="3841423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Left-Right-Up Arrow 15"/>
          <p:cNvSpPr/>
          <p:nvPr/>
        </p:nvSpPr>
        <p:spPr>
          <a:xfrm>
            <a:off x="4885330" y="3841423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04160" y="3663273"/>
            <a:ext cx="63135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tetR</a:t>
            </a:r>
            <a:endParaRPr lang="en-US" i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536565" y="2748888"/>
            <a:ext cx="632191" cy="1001467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28864" y="2377981"/>
            <a:ext cx="234353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Nucleic Acid Backbone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7853" y="1775569"/>
            <a:ext cx="259096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 Feature Glyphs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86170" y="4882474"/>
            <a:ext cx="298835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Reverse Complement Nucleic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Acid Component Glyphs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7" name="Straight Connector 46"/>
          <p:cNvCxnSpPr>
            <a:stCxn id="33" idx="2"/>
          </p:cNvCxnSpPr>
          <p:nvPr/>
        </p:nvCxnSpPr>
        <p:spPr>
          <a:xfrm flipH="1">
            <a:off x="1379245" y="2144901"/>
            <a:ext cx="414091" cy="876482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3" idx="2"/>
          </p:cNvCxnSpPr>
          <p:nvPr/>
        </p:nvCxnSpPr>
        <p:spPr>
          <a:xfrm>
            <a:off x="1793336" y="2144901"/>
            <a:ext cx="275717" cy="123773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3" idx="2"/>
          </p:cNvCxnSpPr>
          <p:nvPr/>
        </p:nvCxnSpPr>
        <p:spPr>
          <a:xfrm>
            <a:off x="1793336" y="2144901"/>
            <a:ext cx="1096537" cy="118713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678592" y="4047392"/>
            <a:ext cx="202125" cy="891035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79740" y="3772459"/>
            <a:ext cx="58884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535652" y="4052945"/>
            <a:ext cx="457200" cy="30480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70279" y="4287387"/>
            <a:ext cx="78258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Labels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992853" y="3837106"/>
            <a:ext cx="897020" cy="520639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880349" y="4288953"/>
            <a:ext cx="506514" cy="655166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880349" y="4565345"/>
            <a:ext cx="1000081" cy="37877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9" idx="2"/>
          </p:cNvCxnSpPr>
          <p:nvPr/>
        </p:nvCxnSpPr>
        <p:spPr>
          <a:xfrm rot="5400000" flipH="1">
            <a:off x="3616246" y="1229014"/>
            <a:ext cx="60326" cy="5546857"/>
          </a:xfrm>
          <a:prstGeom prst="bentConnector4">
            <a:avLst>
              <a:gd name="adj1" fmla="val -1404313"/>
              <a:gd name="adj2" fmla="val 100119"/>
            </a:avLst>
          </a:prstGeom>
          <a:ln w="38100">
            <a:solidFill>
              <a:srgbClr val="FF0000"/>
            </a:solidFill>
            <a:headEnd type="none"/>
            <a:tailEnd type="non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44703" y="4287721"/>
            <a:ext cx="133409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Interactions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242113" y="4565345"/>
            <a:ext cx="590995" cy="262293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674580" y="2734041"/>
            <a:ext cx="734572" cy="432955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GFP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1" name="Straight Connector 21"/>
          <p:cNvCxnSpPr/>
          <p:nvPr/>
        </p:nvCxnSpPr>
        <p:spPr>
          <a:xfrm flipV="1">
            <a:off x="3099087" y="2950519"/>
            <a:ext cx="1575493" cy="695080"/>
          </a:xfrm>
          <a:prstGeom prst="bentConnector3">
            <a:avLst>
              <a:gd name="adj1" fmla="val -63"/>
            </a:avLst>
          </a:prstGeom>
          <a:ln w="381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3781543" y="2944796"/>
            <a:ext cx="103131" cy="142351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69748" y="2067248"/>
            <a:ext cx="261642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Molecular Species Glyph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Connector 45"/>
          <p:cNvCxnSpPr>
            <a:endCxn id="40" idx="1"/>
          </p:cNvCxnSpPr>
          <p:nvPr/>
        </p:nvCxnSpPr>
        <p:spPr>
          <a:xfrm>
            <a:off x="4390931" y="2422745"/>
            <a:ext cx="391225" cy="374701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44480" y="3972277"/>
            <a:ext cx="252039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Elements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061572" y="5937660"/>
            <a:ext cx="501598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en-US" b="1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rey </a:t>
            </a:r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 and lines (including this) are annotations</a:t>
            </a:r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9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G_20140923_165221_874.jpg"/>
          <p:cNvPicPr>
            <a:picLocks noChangeAspect="1"/>
          </p:cNvPicPr>
          <p:nvPr/>
        </p:nvPicPr>
        <p:blipFill>
          <a:blip r:embed="rId3">
            <a:lum bright="39000" contrast="57000"/>
          </a:blip>
          <a:stretch>
            <a:fillRect/>
          </a:stretch>
        </p:blipFill>
        <p:spPr>
          <a:xfrm>
            <a:off x="5969002" y="977900"/>
            <a:ext cx="3174998" cy="1587499"/>
          </a:xfrm>
          <a:prstGeom prst="rect">
            <a:avLst/>
          </a:prstGeom>
        </p:spPr>
      </p:pic>
      <p:pic>
        <p:nvPicPr>
          <p:cNvPr id="8" name="Picture 7" descr="CRISPR-circuits.gif"/>
          <p:cNvPicPr>
            <a:picLocks noChangeAspect="1"/>
          </p:cNvPicPr>
          <p:nvPr/>
        </p:nvPicPr>
        <p:blipFill>
          <a:blip r:embed="rId4"/>
          <a:srcRect l="7024" t="10127" r="21073" b="53671"/>
          <a:stretch>
            <a:fillRect/>
          </a:stretch>
        </p:blipFill>
        <p:spPr>
          <a:xfrm>
            <a:off x="6148070" y="3714856"/>
            <a:ext cx="2843530" cy="2482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 b="21356"/>
          <a:stretch>
            <a:fillRect/>
          </a:stretch>
        </p:blipFill>
        <p:spPr>
          <a:xfrm>
            <a:off x="1028700" y="4224294"/>
            <a:ext cx="2921000" cy="1831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Flexibility of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329"/>
            <a:ext cx="8229600" cy="587173"/>
          </a:xfrm>
        </p:spPr>
        <p:txBody>
          <a:bodyPr/>
          <a:lstStyle/>
          <a:p>
            <a:pPr algn="ctr">
              <a:buNone/>
            </a:pPr>
            <a:r>
              <a:rPr lang="en-US" sz="2400" i="1" dirty="0">
                <a:solidFill>
                  <a:schemeClr val="tx2"/>
                </a:solidFill>
              </a:rPr>
              <a:t>Color, Text, Scaling</a:t>
            </a:r>
            <a:r>
              <a:rPr lang="en-US" sz="2400" i="1">
                <a:solidFill>
                  <a:schemeClr val="tx2"/>
                </a:solidFill>
              </a:rPr>
              <a:t>, </a:t>
            </a:r>
            <a:r>
              <a:rPr lang="en-US" sz="2400" i="1" smtClean="0">
                <a:solidFill>
                  <a:schemeClr val="tx2"/>
                </a:solidFill>
              </a:rPr>
              <a:t>Strands, Styling: </a:t>
            </a:r>
            <a:r>
              <a:rPr lang="en-US" sz="2400" i="1" dirty="0">
                <a:solidFill>
                  <a:schemeClr val="tx2"/>
                </a:solidFill>
              </a:rPr>
              <a:t>all your choice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rcRect l="16951" t="23677" r="36323" b="48430"/>
          <a:stretch>
            <a:fillRect/>
          </a:stretch>
        </p:blipFill>
        <p:spPr>
          <a:xfrm>
            <a:off x="450194" y="1384952"/>
            <a:ext cx="3849411" cy="1723394"/>
          </a:xfrm>
          <a:prstGeom prst="rect">
            <a:avLst/>
          </a:prstGeom>
        </p:spPr>
      </p:pic>
      <p:pic>
        <p:nvPicPr>
          <p:cNvPr id="10" name="Picture 9" descr="simplenot.pdf"/>
          <p:cNvPicPr>
            <a:picLocks noChangeAspect="1"/>
          </p:cNvPicPr>
          <p:nvPr/>
        </p:nvPicPr>
        <p:blipFill>
          <a:blip r:embed="rId7"/>
          <a:srcRect l="5688" t="15584" r="5688" b="15584"/>
          <a:stretch>
            <a:fillRect/>
          </a:stretch>
        </p:blipFill>
        <p:spPr>
          <a:xfrm>
            <a:off x="141369" y="3448501"/>
            <a:ext cx="5751431" cy="1164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2239529"/>
            <a:ext cx="3124200" cy="207366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368040" y="19812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68040" y="20701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241492" y="1854200"/>
            <a:ext cx="1047095" cy="331788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3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>
            <a:off x="3717945" y="1274762"/>
            <a:ext cx="551795" cy="708025"/>
          </a:xfrm>
          <a:prstGeom prst="bentArrow">
            <a:avLst/>
          </a:prstGeom>
          <a:solidFill>
            <a:srgbClr val="9BBB59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Example Diagram</a:t>
            </a:r>
            <a:endParaRPr lang="en-US" dirty="0"/>
          </a:p>
        </p:txBody>
      </p:sp>
      <p:cxnSp>
        <p:nvCxnSpPr>
          <p:cNvPr id="3" name="Elbow Connector 2"/>
          <p:cNvCxnSpPr/>
          <p:nvPr/>
        </p:nvCxnSpPr>
        <p:spPr>
          <a:xfrm rot="5400000">
            <a:off x="4077541" y="2755577"/>
            <a:ext cx="521446" cy="432701"/>
          </a:xfrm>
          <a:prstGeom prst="bentConnector3">
            <a:avLst>
              <a:gd name="adj1" fmla="val 100828"/>
            </a:avLst>
          </a:pr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/>
          <p:nvPr/>
        </p:nvCxnSpPr>
        <p:spPr>
          <a:xfrm flipV="1">
            <a:off x="4770705" y="3283387"/>
            <a:ext cx="1278811" cy="135204"/>
          </a:xfrm>
          <a:prstGeom prst="bentConnector3">
            <a:avLst>
              <a:gd name="adj1" fmla="val 497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858517" y="1800728"/>
            <a:ext cx="4191000" cy="1183983"/>
            <a:chOff x="2387824" y="2155732"/>
            <a:chExt cx="4191000" cy="1183983"/>
          </a:xfrm>
        </p:grpSpPr>
        <p:sp>
          <p:nvSpPr>
            <p:cNvPr id="6" name="Rectangle 5"/>
            <p:cNvSpPr/>
            <p:nvPr/>
          </p:nvSpPr>
          <p:spPr>
            <a:xfrm>
              <a:off x="2679700" y="28847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387824" y="29741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ight Arrow 7"/>
            <p:cNvSpPr/>
            <p:nvPr/>
          </p:nvSpPr>
          <p:spPr>
            <a:xfrm>
              <a:off x="4559524" y="2790860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3366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t</a:t>
              </a:r>
              <a:r>
                <a:rPr lang="en-US" i="1" dirty="0" err="1" smtClean="0">
                  <a:solidFill>
                    <a:schemeClr val="tx1"/>
                  </a:solidFill>
                </a:rPr>
                <a:t>etr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Chord 8"/>
            <p:cNvSpPr/>
            <p:nvPr/>
          </p:nvSpPr>
          <p:spPr>
            <a:xfrm>
              <a:off x="3660618" y="26185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Bent Arrow 9"/>
            <p:cNvSpPr/>
            <p:nvPr/>
          </p:nvSpPr>
          <p:spPr>
            <a:xfrm>
              <a:off x="2696733" y="21557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Left-Right-Up Arrow 10"/>
            <p:cNvSpPr/>
            <p:nvPr/>
          </p:nvSpPr>
          <p:spPr>
            <a:xfrm rot="10800000">
              <a:off x="5804124" y="23419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8080" y="2970383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J23101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58517" y="3679748"/>
            <a:ext cx="4191000" cy="1169836"/>
            <a:chOff x="2387824" y="3984532"/>
            <a:chExt cx="4191000" cy="1169836"/>
          </a:xfrm>
        </p:grpSpPr>
        <p:sp>
          <p:nvSpPr>
            <p:cNvPr id="14" name="Rectangle 13"/>
            <p:cNvSpPr/>
            <p:nvPr/>
          </p:nvSpPr>
          <p:spPr>
            <a:xfrm>
              <a:off x="2679700" y="47135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7824" y="48029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Arrow 15"/>
            <p:cNvSpPr/>
            <p:nvPr/>
          </p:nvSpPr>
          <p:spPr>
            <a:xfrm>
              <a:off x="4559524" y="4632914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00800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7" name="Chord 16"/>
            <p:cNvSpPr/>
            <p:nvPr/>
          </p:nvSpPr>
          <p:spPr>
            <a:xfrm>
              <a:off x="3660618" y="44473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>
              <a:off x="2696733" y="39845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Left-Right-Up Arrow 18"/>
            <p:cNvSpPr/>
            <p:nvPr/>
          </p:nvSpPr>
          <p:spPr>
            <a:xfrm rot="10800000">
              <a:off x="5804124" y="41707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2556" y="4785036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</p:grpSp>
      <p:cxnSp>
        <p:nvCxnSpPr>
          <p:cNvPr id="21" name="Elbow Connector 20"/>
          <p:cNvCxnSpPr/>
          <p:nvPr/>
        </p:nvCxnSpPr>
        <p:spPr>
          <a:xfrm rot="10800000" flipV="1">
            <a:off x="2594893" y="3237270"/>
            <a:ext cx="880356" cy="349390"/>
          </a:xfrm>
          <a:prstGeom prst="bentConnector3">
            <a:avLst>
              <a:gd name="adj1" fmla="val 101934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25694" y="3612061"/>
            <a:ext cx="2961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3"/>
          <p:cNvCxnSpPr/>
          <p:nvPr/>
        </p:nvCxnSpPr>
        <p:spPr>
          <a:xfrm>
            <a:off x="6784088" y="3283386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0288" y="2992152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/>
              <a:t>∅</a:t>
            </a:r>
            <a:endParaRPr lang="en-US" sz="3600" b="1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50" y="3058995"/>
            <a:ext cx="1018544" cy="1018544"/>
          </a:xfrm>
          <a:prstGeom prst="rect">
            <a:avLst/>
          </a:prstGeom>
        </p:spPr>
      </p:pic>
      <p:cxnSp>
        <p:nvCxnSpPr>
          <p:cNvPr id="29" name="Elbow Connector 40"/>
          <p:cNvCxnSpPr/>
          <p:nvPr/>
        </p:nvCxnSpPr>
        <p:spPr>
          <a:xfrm flipV="1">
            <a:off x="4774494" y="3714697"/>
            <a:ext cx="0" cy="589989"/>
          </a:xfrm>
          <a:prstGeom prst="straightConnector1">
            <a:avLst/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3"/>
          <p:cNvCxnSpPr/>
          <p:nvPr/>
        </p:nvCxnSpPr>
        <p:spPr>
          <a:xfrm>
            <a:off x="5219859" y="3553381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36059" y="3262147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/>
              <a:t>∅</a:t>
            </a:r>
            <a:endParaRPr lang="en-US" sz="3600" b="1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70" y="2627497"/>
            <a:ext cx="1305339" cy="130533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161624" y="308490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GFP</a:t>
            </a:r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70" y="2609477"/>
            <a:ext cx="1305339" cy="130533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31508" y="3045368"/>
            <a:ext cx="59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TetR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2828" y="5474565"/>
            <a:ext cx="8130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The top functional unit produces the </a:t>
            </a:r>
            <a:r>
              <a:rPr lang="en-US" i="1" dirty="0" err="1" smtClean="0"/>
              <a:t>TetR</a:t>
            </a:r>
            <a:r>
              <a:rPr lang="en-US" i="1" dirty="0" smtClean="0"/>
              <a:t> protein constitutively, under control of promoter J23101. </a:t>
            </a:r>
            <a:r>
              <a:rPr lang="en-US" i="1" dirty="0" err="1" smtClean="0"/>
              <a:t>TetR</a:t>
            </a:r>
            <a:r>
              <a:rPr lang="en-US" i="1" dirty="0" smtClean="0"/>
              <a:t> represses </a:t>
            </a:r>
            <a:r>
              <a:rPr lang="en-US" i="1" dirty="0"/>
              <a:t>the </a:t>
            </a:r>
            <a:r>
              <a:rPr lang="en-US" i="1" dirty="0" err="1"/>
              <a:t>pTet</a:t>
            </a:r>
            <a:r>
              <a:rPr lang="en-US" i="1" dirty="0"/>
              <a:t> promoter, which is regulating production of GFP. The diagram of GFP production explicitly includes the intermediate mRNA and the degradation of both the mRNA and protein products. </a:t>
            </a:r>
          </a:p>
        </p:txBody>
      </p:sp>
    </p:spTree>
    <p:extLst>
      <p:ext uri="{BB962C8B-B14F-4D97-AF65-F5344CB8AC3E}">
        <p14:creationId xmlns:p14="http://schemas.microsoft.com/office/powerpoint/2010/main" val="161484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Nucleic Acid Glyphs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88218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88218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288218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88218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288218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288218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59818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659818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659818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659818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659818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57800" y="2659818"/>
            <a:ext cx="914400" cy="914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659818"/>
            <a:ext cx="914400" cy="914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031418"/>
            <a:ext cx="914400" cy="9144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031418"/>
            <a:ext cx="914400" cy="914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031418"/>
            <a:ext cx="914400" cy="914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031418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031418"/>
            <a:ext cx="914400" cy="9144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031418"/>
            <a:ext cx="914400" cy="9144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6" y="5403018"/>
            <a:ext cx="914400" cy="9144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37" y="5403018"/>
            <a:ext cx="914400" cy="9144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586" y="5403018"/>
            <a:ext cx="914400" cy="9144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403018"/>
            <a:ext cx="914400" cy="9144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82" y="5403018"/>
            <a:ext cx="914400" cy="9144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295" y="5403018"/>
            <a:ext cx="914400" cy="9144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85800" y="22026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Aptamer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257800" y="22026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CDS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429000" y="22026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Blunt Restriction Site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057400" y="22026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Assembly Scar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086600" y="22026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Composite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85800" y="35742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Engineered Region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800600" y="35742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Sticky Restriction Site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6629400" y="35742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Insulator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514600" y="35742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Sticky End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8001000" y="35742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No Glyph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85800" y="49458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Non-Coding RNA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800600" y="49458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ORI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3429000" y="49458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Operator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057400" y="49458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Omitted Detail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543800" y="49458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Poly-A Site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685800" y="63174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Primer Binding Site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800600" y="63174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Signature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3429000" y="63174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Ribosome Entry Site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2057400" y="63174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Promoter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7543800" y="63174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Terminator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172200" y="49458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ORI-T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6172200" y="63174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Recombination Site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736052" y="2051266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</a:t>
            </a:r>
            <a:r>
              <a:rPr lang="en-US" sz="1100" i="1" dirty="0" smtClean="0"/>
              <a:t>ecommended       alternate  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224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Nucleic Acid Glyphs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111650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111650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11650"/>
            <a:ext cx="914400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07776"/>
            <a:ext cx="914400" cy="914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707776"/>
            <a:ext cx="914400" cy="914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707776"/>
            <a:ext cx="914400" cy="914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07776"/>
            <a:ext cx="914400" cy="914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707776"/>
            <a:ext cx="914400" cy="914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707776"/>
            <a:ext cx="914400" cy="9144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111650"/>
            <a:ext cx="914400" cy="9144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11650"/>
            <a:ext cx="914400" cy="9144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111650"/>
            <a:ext cx="914400" cy="9144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143000" y="2654450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Unspecified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800600" y="4058324"/>
            <a:ext cx="914400" cy="310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Stability Element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600200" y="4058324"/>
            <a:ext cx="914400" cy="310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Cleavage Site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332710" y="2651331"/>
            <a:ext cx="2021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Location (recommended)</a:t>
            </a:r>
            <a:endParaRPr lang="en-US" sz="14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40050"/>
            <a:ext cx="914400" cy="914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0050"/>
            <a:ext cx="914400" cy="9144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85800" y="2444649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</a:t>
            </a:r>
            <a:r>
              <a:rPr lang="en-US" sz="1100" i="1" dirty="0" smtClean="0"/>
              <a:t>ecommended       alternate  </a:t>
            </a:r>
            <a:endParaRPr lang="en-US" sz="1100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6502983" y="2651331"/>
            <a:ext cx="162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Location (alternate)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984500" y="2488252"/>
            <a:ext cx="2743200" cy="261610"/>
            <a:chOff x="2743200" y="4572000"/>
            <a:chExt cx="2743200" cy="261610"/>
          </a:xfrm>
        </p:grpSpPr>
        <p:sp>
          <p:nvSpPr>
            <p:cNvPr id="56" name="TextBox 55"/>
            <p:cNvSpPr txBox="1"/>
            <p:nvPr/>
          </p:nvSpPr>
          <p:spPr>
            <a:xfrm>
              <a:off x="27432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 smtClean="0"/>
                <a:t>DNA</a:t>
              </a:r>
              <a:endParaRPr lang="en-US" sz="1100" i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576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/>
                <a:t>R</a:t>
              </a:r>
              <a:r>
                <a:rPr lang="en-US" sz="1100" i="1" smtClean="0"/>
                <a:t>NA</a:t>
              </a:r>
              <a:endParaRPr lang="en-US" sz="1100" i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5720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P</a:t>
              </a:r>
              <a:r>
                <a:rPr lang="en-US" sz="1100" i="1" dirty="0" smtClean="0"/>
                <a:t>rotein</a:t>
              </a:r>
              <a:endParaRPr lang="en-US" sz="1100" i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943600" y="2488252"/>
            <a:ext cx="2743200" cy="261610"/>
            <a:chOff x="2743200" y="4572000"/>
            <a:chExt cx="2743200" cy="261610"/>
          </a:xfrm>
        </p:grpSpPr>
        <p:sp>
          <p:nvSpPr>
            <p:cNvPr id="60" name="TextBox 59"/>
            <p:cNvSpPr txBox="1"/>
            <p:nvPr/>
          </p:nvSpPr>
          <p:spPr>
            <a:xfrm>
              <a:off x="27432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 smtClean="0"/>
                <a:t>DNA</a:t>
              </a:r>
              <a:endParaRPr lang="en-US" sz="1100" i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576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/>
                <a:t>R</a:t>
              </a:r>
              <a:r>
                <a:rPr lang="en-US" sz="1100" i="1" smtClean="0"/>
                <a:t>NA</a:t>
              </a:r>
              <a:endParaRPr lang="en-US" sz="1100" i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720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P</a:t>
              </a:r>
              <a:r>
                <a:rPr lang="en-US" sz="1100" i="1" dirty="0" smtClean="0"/>
                <a:t>rotein</a:t>
              </a:r>
              <a:endParaRPr lang="en-US" sz="1100" i="1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4829" y="3911972"/>
            <a:ext cx="2743200" cy="261610"/>
            <a:chOff x="2743200" y="4572000"/>
            <a:chExt cx="2743200" cy="261610"/>
          </a:xfrm>
        </p:grpSpPr>
        <p:sp>
          <p:nvSpPr>
            <p:cNvPr id="64" name="TextBox 63"/>
            <p:cNvSpPr txBox="1"/>
            <p:nvPr/>
          </p:nvSpPr>
          <p:spPr>
            <a:xfrm>
              <a:off x="27432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 smtClean="0"/>
                <a:t>DNA</a:t>
              </a:r>
              <a:endParaRPr lang="en-US" sz="1100" i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576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/>
                <a:t>R</a:t>
              </a:r>
              <a:r>
                <a:rPr lang="en-US" sz="1100" i="1" smtClean="0"/>
                <a:t>NA</a:t>
              </a:r>
              <a:endParaRPr lang="en-US" sz="1100" i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720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P</a:t>
              </a:r>
              <a:r>
                <a:rPr lang="en-US" sz="1100" i="1" dirty="0" smtClean="0"/>
                <a:t>rotein</a:t>
              </a:r>
              <a:endParaRPr lang="en-US" sz="1100" i="1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888142" y="3911972"/>
            <a:ext cx="2743200" cy="261610"/>
            <a:chOff x="2743200" y="4572000"/>
            <a:chExt cx="2743200" cy="261610"/>
          </a:xfrm>
        </p:grpSpPr>
        <p:sp>
          <p:nvSpPr>
            <p:cNvPr id="68" name="TextBox 67"/>
            <p:cNvSpPr txBox="1"/>
            <p:nvPr/>
          </p:nvSpPr>
          <p:spPr>
            <a:xfrm>
              <a:off x="27432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 smtClean="0"/>
                <a:t>DNA</a:t>
              </a:r>
              <a:endParaRPr lang="en-US" sz="1100" i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576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/>
                <a:t>R</a:t>
              </a:r>
              <a:r>
                <a:rPr lang="en-US" sz="1100" i="1" smtClean="0"/>
                <a:t>NA</a:t>
              </a:r>
              <a:endParaRPr lang="en-US" sz="1100" i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720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P</a:t>
              </a:r>
              <a:r>
                <a:rPr lang="en-US" sz="1100" i="1" dirty="0" smtClean="0"/>
                <a:t>rotein</a:t>
              </a:r>
              <a:endParaRPr lang="en-US" sz="11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71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5" y="274638"/>
            <a:ext cx="8229600" cy="682625"/>
          </a:xfrm>
        </p:spPr>
        <p:txBody>
          <a:bodyPr/>
          <a:lstStyle/>
          <a:p>
            <a:r>
              <a:rPr lang="en-US" dirty="0" smtClean="0"/>
              <a:t>Molecular Species </a:t>
            </a:r>
            <a:r>
              <a:rPr lang="en-US" smtClean="0"/>
              <a:t>&amp; Interaction Glyphs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11" y="1610958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87" y="2982558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711" y="1610958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987" y="2982558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87" y="298255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87" y="2982558"/>
            <a:ext cx="914400" cy="9144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911711" y="1610958"/>
            <a:ext cx="1828800" cy="914400"/>
            <a:chOff x="685800" y="1600200"/>
            <a:chExt cx="1828800" cy="9144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1600200"/>
              <a:ext cx="914400" cy="914400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685800" y="1600200"/>
              <a:ext cx="914400" cy="914400"/>
              <a:chOff x="352313" y="2618774"/>
              <a:chExt cx="914400" cy="91440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313" y="26187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313" y="2618774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7" y="2982558"/>
            <a:ext cx="914400" cy="914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67345" y="2525358"/>
            <a:ext cx="819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Complex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805987" y="389695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Small Molecule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3197711" y="1610958"/>
            <a:ext cx="1828800" cy="1222177"/>
            <a:chOff x="2971800" y="1600200"/>
            <a:chExt cx="1828800" cy="122217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800" y="1600200"/>
              <a:ext cx="914400" cy="914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600200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429000" y="2514600"/>
              <a:ext cx="914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Macromolecule</a:t>
              </a:r>
              <a:endParaRPr lang="en-US" sz="14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55311" y="252535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Nucleic Acid (Generic)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634787" y="3896958"/>
            <a:ext cx="1047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Unspecified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977187" y="389695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Nucleic Acid (2-Strand)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48387" y="389695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Nucleic Acid (1-Strand)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483711" y="252535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No Glyph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85140" y="2304402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</a:t>
            </a:r>
            <a:r>
              <a:rPr lang="en-US" sz="1100" i="1" dirty="0" smtClean="0"/>
              <a:t>uperpose glyphs</a:t>
            </a:r>
            <a:endParaRPr lang="en-US" sz="11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83111" y="1382358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Molecular Species</a:t>
            </a:r>
            <a:endParaRPr lang="en-US" b="1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83111" y="4439035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Interaction</a:t>
            </a:r>
            <a:endParaRPr lang="en-US" b="1" u="sng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11" y="4751175"/>
            <a:ext cx="914400" cy="9144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11" y="4751175"/>
            <a:ext cx="914400" cy="914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11" y="4751175"/>
            <a:ext cx="914400" cy="914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511" y="4751175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11" y="4751175"/>
            <a:ext cx="914400" cy="9144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11711" y="5665575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Control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026511" y="5665575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654911" y="5665575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Inhibition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83311" y="5665575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Degradation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398111" y="5665575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Stimulation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200400" y="2329032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</a:t>
            </a:r>
            <a:r>
              <a:rPr lang="en-US" sz="1100" i="1" dirty="0" smtClean="0"/>
              <a:t>ecommended       alternate  </a:t>
            </a:r>
            <a:endParaRPr lang="en-US" sz="11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77587" y="3673459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</a:t>
            </a:r>
            <a:r>
              <a:rPr lang="en-US" sz="1100" i="1" dirty="0" smtClean="0"/>
              <a:t>ecommended       alternate  </a:t>
            </a:r>
            <a:endParaRPr lang="en-US" sz="1100" i="1" dirty="0"/>
          </a:p>
        </p:txBody>
      </p:sp>
      <p:sp>
        <p:nvSpPr>
          <p:cNvPr id="42" name="Rectangle 41"/>
          <p:cNvSpPr/>
          <p:nvPr/>
        </p:nvSpPr>
        <p:spPr>
          <a:xfrm>
            <a:off x="1914730" y="2298130"/>
            <a:ext cx="7409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/>
              <a:t>alternate 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6689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aking SBOL Visual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your favorite graphics editor:</a:t>
            </a:r>
          </a:p>
          <a:p>
            <a:pPr lvl="1"/>
            <a:r>
              <a:rPr lang="en-US" dirty="0" smtClean="0"/>
              <a:t>Many glyphs can be drawn directly</a:t>
            </a:r>
          </a:p>
          <a:p>
            <a:pPr lvl="1"/>
            <a:r>
              <a:rPr lang="en-US" dirty="0" smtClean="0"/>
              <a:t>Glyph set available: </a:t>
            </a:r>
            <a:r>
              <a:rPr lang="en-US" dirty="0">
                <a:hlinkClick r:id="rId2"/>
              </a:rPr>
              <a:t>http://sbolstandard.org/visual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Specialized visualization tools:</a:t>
            </a:r>
          </a:p>
          <a:p>
            <a:pPr lvl="1"/>
            <a:r>
              <a:rPr lang="en-US" dirty="0"/>
              <a:t>Pigeon: </a:t>
            </a:r>
            <a:r>
              <a:rPr lang="en-US" dirty="0">
                <a:hlinkClick r:id="rId3"/>
              </a:rPr>
              <a:t>http://pigeoncad.org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VisBOL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://visbol.org/design/</a:t>
            </a:r>
            <a:endParaRPr lang="en-US" dirty="0" smtClean="0"/>
          </a:p>
          <a:p>
            <a:pPr lvl="1"/>
            <a:r>
              <a:rPr lang="en-US" dirty="0" err="1" smtClean="0"/>
              <a:t>GraphViz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http://www.graphviz.org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DNAPlotLib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https://github.com/VoigtLab/</a:t>
            </a:r>
            <a:r>
              <a:rPr lang="en-US" dirty="0" smtClean="0">
                <a:hlinkClick r:id="rId6"/>
              </a:rPr>
              <a:t>dnaplotlib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133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"/>
                <a:cs typeface="Courier"/>
              </a:rPr>
              <a:t>http://sbolstandard.org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970463"/>
          </a:xfrm>
        </p:spPr>
        <p:txBody>
          <a:bodyPr/>
          <a:lstStyle/>
          <a:p>
            <a:r>
              <a:rPr lang="en-US">
                <a:solidFill>
                  <a:srgbClr val="1F497D"/>
                </a:solidFill>
              </a:rPr>
              <a:t>Use the symbols in your papers &amp; talks</a:t>
            </a:r>
          </a:p>
          <a:p>
            <a:r>
              <a:rPr lang="en-US">
                <a:solidFill>
                  <a:srgbClr val="1F497D"/>
                </a:solidFill>
              </a:rPr>
              <a:t>Contribute opinions, use cases, new symbols</a:t>
            </a: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pPr>
              <a:buNone/>
            </a:pPr>
            <a:endParaRPr lang="en-US">
              <a:solidFill>
                <a:srgbClr val="1F497D"/>
              </a:solidFill>
            </a:endParaRPr>
          </a:p>
          <a:p>
            <a:r>
              <a:rPr lang="en-US">
                <a:solidFill>
                  <a:srgbClr val="1F497D"/>
                </a:solidFill>
              </a:rPr>
              <a:t>Community is open for anyone to join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0" y="2263131"/>
            <a:ext cx="6456960" cy="3477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0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19193</TotalTime>
  <Words>325</Words>
  <Application>Microsoft Macintosh PowerPoint</Application>
  <PresentationFormat>On-screen Show (4:3)</PresentationFormat>
  <Paragraphs>114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Courier</vt:lpstr>
      <vt:lpstr>ＭＳ Ｐゴシック</vt:lpstr>
      <vt:lpstr>Arial</vt:lpstr>
      <vt:lpstr>bbn_template</vt:lpstr>
      <vt:lpstr>Quick Introduction to SBOL Visual 2.0</vt:lpstr>
      <vt:lpstr>Diagram Elements</vt:lpstr>
      <vt:lpstr>Flexibility of Style</vt:lpstr>
      <vt:lpstr>Complex Example Diagram</vt:lpstr>
      <vt:lpstr>Nucleic Acid Glyphs</vt:lpstr>
      <vt:lpstr>Nucleic Acid Glyphs</vt:lpstr>
      <vt:lpstr>Molecular Species &amp; Interaction Glyphs</vt:lpstr>
      <vt:lpstr>Making SBOL Visual Diagrams</vt:lpstr>
      <vt:lpstr>http://sbolstandard.org</vt:lpstr>
    </vt:vector>
  </TitlesOfParts>
  <Company>BBN Technologies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Jacob Beal</cp:lastModifiedBy>
  <cp:revision>126</cp:revision>
  <dcterms:created xsi:type="dcterms:W3CDTF">2014-09-25T19:50:53Z</dcterms:created>
  <dcterms:modified xsi:type="dcterms:W3CDTF">2018-01-03T18:14:09Z</dcterms:modified>
</cp:coreProperties>
</file>