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2" r:id="rId2"/>
    <p:sldId id="281" r:id="rId3"/>
    <p:sldId id="285" r:id="rId4"/>
    <p:sldId id="294" r:id="rId5"/>
    <p:sldId id="293" r:id="rId6"/>
    <p:sldId id="296" r:id="rId7"/>
    <p:sldId id="288" r:id="rId8"/>
    <p:sldId id="286" r:id="rId9"/>
    <p:sldId id="289" r:id="rId10"/>
    <p:sldId id="287" r:id="rId11"/>
    <p:sldId id="291" r:id="rId12"/>
    <p:sldId id="295" r:id="rId13"/>
    <p:sldId id="284" r:id="rId14"/>
    <p:sldId id="28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80" autoAdjust="0"/>
  </p:normalViewPr>
  <p:slideViewPr>
    <p:cSldViewPr>
      <p:cViewPr varScale="1">
        <p:scale>
          <a:sx n="101" d="100"/>
          <a:sy n="101" d="100"/>
        </p:scale>
        <p:origin x="-16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9D033-E03B-4679-96BE-491F88977DE5}" type="datetimeFigureOut">
              <a:rPr lang="en-US" smtClean="0"/>
              <a:t>5/9/17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50FFB-A735-4FA9-A94C-E5ADDEDC0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47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Doug will provide a big image that</a:t>
            </a:r>
            <a:r>
              <a:rPr lang="en-US" baseline="0" dirty="0" smtClean="0"/>
              <a:t> you can “circle” to highlight your area.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50FFB-A735-4FA9-A94C-E5ADDEDC05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59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50FFB-A735-4FA9-A94C-E5ADDEDC05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22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7.png"/><Relationship Id="rId5" Type="http://schemas.openxmlformats.org/officeDocument/2006/relationships/hyperlink" Target="https://youtu.be/crZg20BNPsE" TargetMode="External"/><Relationship Id="rId6" Type="http://schemas.openxmlformats.org/officeDocument/2006/relationships/hyperlink" Target="https://youtu.be/bQl3ZuxCcc8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4.jpg"/><Relationship Id="rId5" Type="http://schemas.openxmlformats.org/officeDocument/2006/relationships/image" Target="../media/image20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microsoft.com/office/2007/relationships/hdphoto" Target="../media/hdphoto1.wdp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7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4.jp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685800" y="2130425"/>
            <a:ext cx="7772400" cy="1679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Calibri Light" panose="020F0302020204030204" pitchFamily="34" charset="0"/>
              </a:rPr>
              <a:t>Living Computing Project</a:t>
            </a:r>
            <a:br>
              <a:rPr lang="en-US" smtClean="0">
                <a:latin typeface="Calibri Light" panose="020F0302020204030204" pitchFamily="34" charset="0"/>
              </a:rPr>
            </a:br>
            <a:r>
              <a:rPr lang="en-US" sz="2800" smtClean="0">
                <a:latin typeface="Calibri Light" panose="020F0302020204030204" pitchFamily="34" charset="0"/>
              </a:rPr>
              <a:t>May 12</a:t>
            </a:r>
            <a:r>
              <a:rPr lang="en-US" sz="2800" baseline="30000" smtClean="0">
                <a:latin typeface="Calibri Light" panose="020F0302020204030204" pitchFamily="34" charset="0"/>
              </a:rPr>
              <a:t>th</a:t>
            </a:r>
            <a:r>
              <a:rPr lang="en-US" sz="2800" smtClean="0">
                <a:latin typeface="Calibri Light" panose="020F0302020204030204" pitchFamily="34" charset="0"/>
              </a:rPr>
              <a:t> 2017 Update Meeting</a:t>
            </a:r>
            <a:br>
              <a:rPr lang="en-US" sz="2800" smtClean="0">
                <a:latin typeface="Calibri Light" panose="020F0302020204030204" pitchFamily="34" charset="0"/>
              </a:rPr>
            </a:br>
            <a:r>
              <a:rPr lang="en-US" sz="2800" smtClean="0">
                <a:latin typeface="Calibri Light" panose="020F0302020204030204" pitchFamily="34" charset="0"/>
              </a:rPr>
              <a:t>NSF Site Visit Year 1</a:t>
            </a:r>
            <a:br>
              <a:rPr lang="en-US" sz="2800" smtClean="0">
                <a:latin typeface="Calibri Light" panose="020F0302020204030204" pitchFamily="34" charset="0"/>
              </a:rPr>
            </a:br>
            <a:r>
              <a:rPr lang="en-US" sz="2800" smtClean="0">
                <a:latin typeface="Calibri Light" panose="020F0302020204030204" pitchFamily="34" charset="0"/>
              </a:rPr>
              <a:t>Boston University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Chris J. Myers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University Of Utah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3366FF"/>
                </a:solidFill>
              </a:rPr>
              <a:t>Data Management Workflow</a:t>
            </a:r>
            <a:endParaRPr lang="en-US" dirty="0" smtClean="0">
              <a:solidFill>
                <a:srgbClr val="3366FF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011"/>
            <a:ext cx="3581400" cy="1240218"/>
          </a:xfrm>
          <a:prstGeom prst="rect">
            <a:avLst/>
          </a:prstGeom>
        </p:spPr>
      </p:pic>
      <p:pic>
        <p:nvPicPr>
          <p:cNvPr id="16" name="Picture 15" descr="mit_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12522" y="6087834"/>
            <a:ext cx="773251" cy="457200"/>
          </a:xfrm>
          <a:prstGeom prst="rect">
            <a:avLst/>
          </a:prstGeom>
        </p:spPr>
      </p:pic>
      <p:pic>
        <p:nvPicPr>
          <p:cNvPr id="17" name="Picture 16" descr="master-logo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74322" y="6146344"/>
            <a:ext cx="762000" cy="340179"/>
          </a:xfrm>
          <a:prstGeom prst="rect">
            <a:avLst/>
          </a:prstGeom>
        </p:spPr>
      </p:pic>
      <p:pic>
        <p:nvPicPr>
          <p:cNvPr id="18" name="Picture 24" descr="MIT Lincoln Lab 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50722" y="6078308"/>
            <a:ext cx="1143000" cy="476250"/>
          </a:xfrm>
          <a:prstGeom prst="rect">
            <a:avLst/>
          </a:prstGeom>
          <a:noFill/>
        </p:spPr>
      </p:pic>
      <p:pic>
        <p:nvPicPr>
          <p:cNvPr id="19" name="Picture 18" descr="nsflog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72400" y="6052454"/>
            <a:ext cx="527958" cy="527958"/>
          </a:xfrm>
          <a:prstGeom prst="rect">
            <a:avLst/>
          </a:prstGeom>
        </p:spPr>
      </p:pic>
      <p:pic>
        <p:nvPicPr>
          <p:cNvPr id="20" name="Picture 2" descr="Image result for bbn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56524"/>
            <a:ext cx="1035897" cy="31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644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7-05-10 at 7.35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04800"/>
            <a:ext cx="6351117" cy="5943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WORKFLOW</a:t>
            </a:r>
          </a:p>
          <a:p>
            <a:pPr marL="0" indent="0" algn="ctr">
              <a:buNone/>
            </a:pPr>
            <a:r>
              <a:rPr lang="en-US" sz="4800" dirty="0" smtClean="0"/>
              <a:t>DEMO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2405"/>
            <a:ext cx="1790700" cy="6201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62200" y="5931694"/>
            <a:ext cx="465624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sz="2800" u="sng" dirty="0" smtClean="0">
                <a:hlinkClick r:id="rId5"/>
              </a:rPr>
              <a:t>https://youtu.be/crZg20BNPsE</a:t>
            </a:r>
            <a:endParaRPr lang="en-US" sz="2800" u="sng" dirty="0">
              <a:hlinkClick r:id="rId6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4505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 List from the Lab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2405"/>
            <a:ext cx="1790700" cy="620109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Provide real </a:t>
            </a:r>
            <a:r>
              <a:rPr lang="en-US" dirty="0"/>
              <a:t>time DNA </a:t>
            </a:r>
            <a:r>
              <a:rPr lang="en-US" dirty="0" smtClean="0"/>
              <a:t>editing</a:t>
            </a:r>
          </a:p>
          <a:p>
            <a:r>
              <a:rPr lang="en-US" dirty="0" smtClean="0"/>
              <a:t>Capture metadata (identifier</a:t>
            </a:r>
            <a:r>
              <a:rPr lang="en-US" dirty="0"/>
              <a:t>, creator, created, modified, description, type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antibiotic </a:t>
            </a:r>
            <a:r>
              <a:rPr lang="en-US" dirty="0"/>
              <a:t>resistant gene</a:t>
            </a:r>
            <a:r>
              <a:rPr lang="en-US" dirty="0" smtClean="0"/>
              <a:t>, etc.)</a:t>
            </a:r>
            <a:endParaRPr lang="en-US" dirty="0"/>
          </a:p>
          <a:p>
            <a:r>
              <a:rPr lang="en-US" dirty="0" smtClean="0"/>
              <a:t>Visualize plasmid maps</a:t>
            </a:r>
            <a:endParaRPr lang="en-US" dirty="0"/>
          </a:p>
          <a:p>
            <a:r>
              <a:rPr lang="en-US" dirty="0" smtClean="0"/>
              <a:t>Attach sequencing results</a:t>
            </a:r>
          </a:p>
          <a:p>
            <a:r>
              <a:rPr lang="en-US" dirty="0" smtClean="0"/>
              <a:t>Record status and localization information</a:t>
            </a:r>
            <a:endParaRPr lang="en-US" dirty="0"/>
          </a:p>
          <a:p>
            <a:r>
              <a:rPr lang="en-US" dirty="0" smtClean="0"/>
              <a:t>Provide a good </a:t>
            </a:r>
            <a:r>
              <a:rPr lang="en-US" dirty="0"/>
              <a:t>search </a:t>
            </a:r>
            <a:r>
              <a:rPr lang="en-US" dirty="0" smtClean="0"/>
              <a:t>mechanism</a:t>
            </a:r>
            <a:endParaRPr lang="en-US" dirty="0"/>
          </a:p>
          <a:p>
            <a:r>
              <a:rPr lang="en-US" dirty="0" smtClean="0"/>
              <a:t>Export to formats, such </a:t>
            </a:r>
            <a:r>
              <a:rPr lang="en-US" dirty="0"/>
              <a:t>as </a:t>
            </a:r>
            <a:r>
              <a:rPr lang="en-US" dirty="0" smtClean="0"/>
              <a:t>GenBank </a:t>
            </a:r>
            <a:r>
              <a:rPr lang="en-US" dirty="0"/>
              <a:t>and </a:t>
            </a:r>
            <a:r>
              <a:rPr lang="en-US" dirty="0" smtClean="0"/>
              <a:t>SBOL</a:t>
            </a:r>
          </a:p>
          <a:p>
            <a:r>
              <a:rPr lang="en-US" dirty="0"/>
              <a:t>Include space for experimental </a:t>
            </a:r>
            <a:r>
              <a:rPr lang="en-US" dirty="0" smtClean="0"/>
              <a:t>data files, attachments, links, and other text.</a:t>
            </a:r>
            <a:endParaRPr lang="en-US" dirty="0"/>
          </a:p>
          <a:p>
            <a:r>
              <a:rPr lang="en-US" dirty="0" smtClean="0"/>
              <a:t>Communicate </a:t>
            </a:r>
            <a:r>
              <a:rPr lang="en-US" dirty="0"/>
              <a:t>with </a:t>
            </a:r>
            <a:r>
              <a:rPr lang="en-US" dirty="0" smtClean="0"/>
              <a:t>their design </a:t>
            </a:r>
            <a:r>
              <a:rPr lang="en-US" dirty="0"/>
              <a:t>tool (</a:t>
            </a:r>
            <a:r>
              <a:rPr lang="en-US" dirty="0" err="1"/>
              <a:t>Benchling</a:t>
            </a:r>
            <a:r>
              <a:rPr lang="en-US" dirty="0"/>
              <a:t>)</a:t>
            </a:r>
          </a:p>
          <a:p>
            <a:r>
              <a:rPr lang="en-US" b="1" dirty="0"/>
              <a:t>Easy to exchange data with "customers"</a:t>
            </a:r>
            <a:endParaRPr lang="en-US" b="1" dirty="0"/>
          </a:p>
        </p:txBody>
      </p:sp>
      <p:pic>
        <p:nvPicPr>
          <p:cNvPr id="5" name="Picture 4" descr="splash_logo_4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19200"/>
            <a:ext cx="3200400" cy="89611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" name="Picture 3" descr="SBOL 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133600"/>
            <a:ext cx="2057400" cy="74637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219200" y="2590800"/>
            <a:ext cx="2353787" cy="1447800"/>
            <a:chOff x="1219200" y="2590800"/>
            <a:chExt cx="2353787" cy="1447800"/>
          </a:xfrm>
        </p:grpSpPr>
        <p:pic>
          <p:nvPicPr>
            <p:cNvPr id="6" name="Content Placeholder 3" descr="2145783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0852" r="-40852"/>
            <a:stretch>
              <a:fillRect/>
            </a:stretch>
          </p:blipFill>
          <p:spPr>
            <a:xfrm>
              <a:off x="1219200" y="2590800"/>
              <a:ext cx="2353787" cy="12954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972787" y="3207603"/>
              <a:ext cx="97484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chemeClr val="accent1"/>
                  </a:solidFill>
                </a:rPr>
                <a:t>ICE</a:t>
              </a:r>
              <a:endParaRPr lang="en-US" sz="4800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8" name="Picture 7" descr="synbiohub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379061"/>
            <a:ext cx="6400800" cy="11073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736496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LCP Workflow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</a:t>
            </a:r>
            <a:r>
              <a:rPr lang="en-US" dirty="0"/>
              <a:t>LCP lab will run </a:t>
            </a:r>
            <a:r>
              <a:rPr lang="en-US" dirty="0" err="1"/>
              <a:t>Benchling</a:t>
            </a:r>
            <a:r>
              <a:rPr lang="en-US" dirty="0"/>
              <a:t>/</a:t>
            </a:r>
            <a:r>
              <a:rPr lang="en-US" dirty="0" err="1"/>
              <a:t>Geneious</a:t>
            </a:r>
            <a:r>
              <a:rPr lang="en-US" dirty="0"/>
              <a:t>/etc</a:t>
            </a:r>
            <a:r>
              <a:rPr lang="en-US" dirty="0" smtClean="0"/>
              <a:t>. for sequence-level design.</a:t>
            </a:r>
          </a:p>
          <a:p>
            <a:r>
              <a:rPr lang="en-US" dirty="0" smtClean="0"/>
              <a:t>Each lab will have their own instance of ICE to track their fabricated constructs.</a:t>
            </a:r>
          </a:p>
          <a:p>
            <a:r>
              <a:rPr lang="en-US" dirty="0" smtClean="0"/>
              <a:t>LCP will run a single </a:t>
            </a:r>
            <a:r>
              <a:rPr lang="en-US" dirty="0" err="1" smtClean="0"/>
              <a:t>SynBioHub</a:t>
            </a:r>
            <a:r>
              <a:rPr lang="en-US" dirty="0" smtClean="0"/>
              <a:t> instance to manage the workflow and share designs.</a:t>
            </a:r>
          </a:p>
          <a:p>
            <a:r>
              <a:rPr lang="en-US" dirty="0" smtClean="0"/>
              <a:t>Training for lab </a:t>
            </a:r>
            <a:r>
              <a:rPr lang="en-US" dirty="0"/>
              <a:t>m</a:t>
            </a:r>
            <a:r>
              <a:rPr lang="en-US" dirty="0" smtClean="0"/>
              <a:t>anagers on May 15</a:t>
            </a:r>
            <a:r>
              <a:rPr lang="en-US" baseline="30000" dirty="0" smtClean="0"/>
              <a:t>th</a:t>
            </a:r>
            <a:r>
              <a:rPr lang="en-US" dirty="0" smtClean="0"/>
              <a:t> at 5pm.</a:t>
            </a:r>
          </a:p>
          <a:p>
            <a:r>
              <a:rPr lang="en-US" dirty="0" smtClean="0"/>
              <a:t>Training for BU </a:t>
            </a:r>
            <a:r>
              <a:rPr lang="en-US" dirty="0" err="1" smtClean="0"/>
              <a:t>iGEM</a:t>
            </a:r>
            <a:r>
              <a:rPr lang="en-US" dirty="0" smtClean="0"/>
              <a:t> team on May 24</a:t>
            </a:r>
            <a:r>
              <a:rPr lang="en-US" baseline="30000" dirty="0" smtClean="0"/>
              <a:t>th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58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Guidelines need to be put into place to ensure data captured is “FAIR” </a:t>
            </a:r>
            <a:r>
              <a:rPr lang="en-US" baseline="30000" dirty="0" smtClean="0"/>
              <a:t>1</a:t>
            </a:r>
          </a:p>
          <a:p>
            <a:pPr lvl="1"/>
            <a:r>
              <a:rPr lang="en-US" dirty="0" smtClean="0"/>
              <a:t>Findable, Accessible, Interoperable, Reusable</a:t>
            </a:r>
          </a:p>
          <a:p>
            <a:r>
              <a:rPr lang="en-US" dirty="0" smtClean="0"/>
              <a:t>Care needs to be taken to minimize data loss during conversions.</a:t>
            </a:r>
          </a:p>
          <a:p>
            <a:pPr lvl="1"/>
            <a:r>
              <a:rPr lang="en-US" dirty="0" smtClean="0"/>
              <a:t>For example, GenBank oriented software inherently not hierarchical.</a:t>
            </a:r>
          </a:p>
          <a:p>
            <a:r>
              <a:rPr lang="en-US" dirty="0" smtClean="0"/>
              <a:t>A trustworthy data repository will require careful data curation (who makes public?).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5935" y="5906869"/>
            <a:ext cx="2399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 smtClean="0"/>
              <a:t>1 </a:t>
            </a:r>
            <a:r>
              <a:rPr lang="en-US" dirty="0" smtClean="0"/>
              <a:t>Courtesy </a:t>
            </a:r>
            <a:r>
              <a:rPr lang="en-US" dirty="0"/>
              <a:t>Carole </a:t>
            </a:r>
            <a:r>
              <a:rPr lang="en-US" dirty="0" smtClean="0"/>
              <a:t>Goble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2405"/>
            <a:ext cx="1790700" cy="62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6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LCP &amp; SBOL 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Living Computing Project can:</a:t>
            </a:r>
          </a:p>
          <a:p>
            <a:pPr lvl="1"/>
            <a:r>
              <a:rPr lang="en-US" dirty="0" smtClean="0"/>
              <a:t>Provide live test-bed for SBOL-enabled workflows.</a:t>
            </a:r>
          </a:p>
          <a:p>
            <a:pPr lvl="1"/>
            <a:r>
              <a:rPr lang="en-US" dirty="0" smtClean="0"/>
              <a:t>Provide a rich data set of genetic design data.</a:t>
            </a:r>
          </a:p>
          <a:p>
            <a:pPr lvl="1"/>
            <a:r>
              <a:rPr lang="en-US" dirty="0" smtClean="0"/>
              <a:t>New software tools that support SBOL.</a:t>
            </a:r>
          </a:p>
          <a:p>
            <a:r>
              <a:rPr lang="en-US" dirty="0" smtClean="0"/>
              <a:t>SBOL Community can:</a:t>
            </a:r>
          </a:p>
          <a:p>
            <a:pPr lvl="1"/>
            <a:r>
              <a:rPr lang="en-US" dirty="0" smtClean="0"/>
              <a:t>Provide enhancements to the SBOL standard.</a:t>
            </a:r>
          </a:p>
          <a:p>
            <a:pPr lvl="1"/>
            <a:r>
              <a:rPr lang="en-US" dirty="0" smtClean="0"/>
              <a:t>Software infrastructure support for developers.</a:t>
            </a:r>
          </a:p>
          <a:p>
            <a:pPr lvl="1"/>
            <a:r>
              <a:rPr lang="en-US" dirty="0" smtClean="0"/>
              <a:t>Training workshops for developers and users.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2405"/>
            <a:ext cx="1790700" cy="62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69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2405"/>
            <a:ext cx="1790700" cy="6201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8209" y="145901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Calibri Light" panose="020F0302020204030204" pitchFamily="34" charset="0"/>
              </a:rPr>
              <a:t>Analog</a:t>
            </a:r>
            <a:endParaRPr lang="en-US" u="sng" dirty="0">
              <a:latin typeface="Calibri Light" panose="020F03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500" y="146199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Calibri Light" panose="020F0302020204030204" pitchFamily="34" charset="0"/>
              </a:rPr>
              <a:t>Digital</a:t>
            </a:r>
            <a:endParaRPr lang="en-US" u="sng" dirty="0">
              <a:latin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500" y="268903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Calibri Light" panose="020F0302020204030204" pitchFamily="34" charset="0"/>
              </a:rPr>
              <a:t>Memory</a:t>
            </a:r>
            <a:endParaRPr lang="en-US" u="sng" dirty="0"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209" y="383067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Calibri Light" panose="020F0302020204030204" pitchFamily="34" charset="0"/>
              </a:rPr>
              <a:t>Communication</a:t>
            </a:r>
            <a:endParaRPr lang="en-US" u="sng" dirty="0">
              <a:latin typeface="Calibri Light" panose="020F03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0" y="598025"/>
            <a:ext cx="3997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Transcriptional/Translational Combinatorial and Sequential Logic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09554" y="747299"/>
            <a:ext cx="310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Recombinase Based Computing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645" y="1966499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Retroactivity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4600" y="1966499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Resource Sharing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6645" y="327024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Chromatin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8209" y="452317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 Light" panose="020F0302020204030204" pitchFamily="34" charset="0"/>
              </a:rPr>
              <a:t>s</a:t>
            </a:r>
            <a:r>
              <a:rPr lang="en-US" dirty="0" err="1" smtClean="0">
                <a:latin typeface="Calibri Light" panose="020F0302020204030204" pitchFamily="34" charset="0"/>
              </a:rPr>
              <a:t>ynNotch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31372" y="4537039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VLP/Exosomes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52800" y="454512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alibri Light" panose="020F0302020204030204" pitchFamily="34" charset="0"/>
              </a:rPr>
              <a:t>Phloretin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0109" y="517967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Calibri Light" panose="020F0302020204030204" pitchFamily="34" charset="0"/>
              </a:rPr>
              <a:t>Build</a:t>
            </a:r>
            <a:endParaRPr lang="en-US" u="sng" dirty="0">
              <a:latin typeface="Calibri Light" panose="020F03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6645" y="581005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Spotter Based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08018" y="581005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Robot Based</a:t>
            </a:r>
            <a:endParaRPr lang="en-US" dirty="0">
              <a:latin typeface="Calibri Light" panose="020F03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" y="1371600"/>
            <a:ext cx="67818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6200" y="2590800"/>
            <a:ext cx="67818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6200" y="3733800"/>
            <a:ext cx="67818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6200" y="5029200"/>
            <a:ext cx="68580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986154" y="55012"/>
            <a:ext cx="38102" cy="497418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197436" y="551858"/>
            <a:ext cx="148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Calibri Light" panose="020F0302020204030204" pitchFamily="34" charset="0"/>
              </a:rPr>
              <a:t>Metrics/Data</a:t>
            </a:r>
            <a:endParaRPr lang="en-US" u="sng" dirty="0">
              <a:latin typeface="Calibri Light" panose="020F0302020204030204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 flipV="1">
            <a:off x="6986154" y="5029200"/>
            <a:ext cx="2081646" cy="177331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076210" y="3951577"/>
            <a:ext cx="1305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Calibri Light" panose="020F0302020204030204" pitchFamily="34" charset="0"/>
              </a:rPr>
              <a:t>Outreach</a:t>
            </a:r>
            <a:endParaRPr lang="en-US" u="sng" dirty="0">
              <a:latin typeface="Calibri Light" panose="020F0302020204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74476" y="4359000"/>
            <a:ext cx="161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STEM Pathways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96992" y="1988108"/>
            <a:ext cx="161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alibri Light" panose="020F0302020204030204" pitchFamily="34" charset="0"/>
              </a:rPr>
              <a:t>SynBioHub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96991" y="2393804"/>
            <a:ext cx="161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ICE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96990" y="2763136"/>
            <a:ext cx="161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BT Sync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96989" y="3102095"/>
            <a:ext cx="161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alibri Light" panose="020F0302020204030204" pitchFamily="34" charset="0"/>
              </a:rPr>
              <a:t>Metafluidics</a:t>
            </a:r>
            <a:endParaRPr lang="en-US" dirty="0">
              <a:latin typeface="Calibri Light" panose="020F030202020403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6680" y1="47461" x2="46680" y2="47461"/>
                        <a14:foregroundMark x1="41406" y1="68945" x2="41406" y2="68945"/>
                        <a14:foregroundMark x1="65234" y1="54688" x2="65234" y2="54688"/>
                        <a14:foregroundMark x1="62500" y1="38477" x2="62500" y2="38477"/>
                        <a14:foregroundMark x1="14453" y1="27148" x2="14453" y2="27148"/>
                        <a14:foregroundMark x1="68359" y1="13672" x2="68359" y2="13672"/>
                        <a14:foregroundMark x1="89063" y1="15039" x2="89063" y2="15039"/>
                        <a14:foregroundMark x1="4883" y1="33594" x2="4883" y2="33594"/>
                        <a14:foregroundMark x1="85352" y1="44336" x2="85352" y2="44336"/>
                        <a14:foregroundMark x1="22461" y1="68945" x2="22461" y2="68945"/>
                        <a14:foregroundMark x1="14453" y1="75391" x2="14453" y2="75391"/>
                        <a14:foregroundMark x1="6250" y1="74023" x2="6250" y2="74023"/>
                        <a14:foregroundMark x1="24023" y1="72656" x2="24023" y2="72656"/>
                        <a14:foregroundMark x1="39063" y1="73828" x2="39063" y2="73828"/>
                        <a14:foregroundMark x1="57422" y1="73828" x2="57422" y2="73828"/>
                        <a14:foregroundMark x1="86719" y1="73438" x2="86719" y2="73438"/>
                        <a14:foregroundMark x1="73633" y1="74414" x2="73633" y2="74414"/>
                        <a14:foregroundMark x1="92188" y1="74023" x2="92188" y2="74023"/>
                        <a14:foregroundMark x1="78906" y1="78906" x2="78906" y2="78906"/>
                        <a14:foregroundMark x1="79492" y1="75195" x2="79492" y2="75195"/>
                        <a14:foregroundMark x1="64844" y1="73438" x2="64844" y2="73438"/>
                        <a14:foregroundMark x1="68750" y1="65820" x2="68750" y2="65820"/>
                        <a14:foregroundMark x1="14453" y1="53711" x2="14453" y2="53711"/>
                        <a14:foregroundMark x1="7617" y1="26953" x2="7617" y2="26953"/>
                        <a14:foregroundMark x1="4297" y1="26367" x2="4297" y2="26367"/>
                        <a14:foregroundMark x1="22461" y1="88281" x2="22461" y2="88281"/>
                        <a14:foregroundMark x1="3125" y1="91992" x2="3125" y2="91992"/>
                        <a14:foregroundMark x1="40430" y1="87305" x2="40430" y2="87305"/>
                        <a14:foregroundMark x1="81055" y1="87500" x2="81055" y2="87500"/>
                        <a14:backgroundMark x1="49805" y1="16016" x2="49805" y2="16016"/>
                        <a14:backgroundMark x1="89453" y1="29102" x2="89453" y2="29102"/>
                        <a14:backgroundMark x1="83594" y1="91992" x2="83594" y2="91992"/>
                        <a14:backgroundMark x1="49023" y1="91992" x2="49023" y2="91992"/>
                        <a14:backgroundMark x1="22852" y1="91992" x2="22852" y2="91992"/>
                        <a14:backgroundMark x1="33203" y1="78516" x2="33203" y2="78516"/>
                        <a14:backgroundMark x1="46680" y1="62695" x2="46680" y2="62695"/>
                        <a14:backgroundMark x1="78125" y1="65430" x2="78125" y2="65430"/>
                        <a14:backgroundMark x1="88477" y1="50586" x2="88477" y2="50586"/>
                        <a14:backgroundMark x1="58398" y1="51563" x2="58398" y2="51563"/>
                        <a14:backgroundMark x1="33203" y1="50195" x2="33203" y2="50195"/>
                        <a14:backgroundMark x1="9961" y1="49609" x2="9961" y2="49609"/>
                        <a14:backgroundMark x1="16992" y1="37109" x2="16992" y2="37109"/>
                        <a14:backgroundMark x1="43555" y1="35352" x2="43555" y2="35352"/>
                        <a14:backgroundMark x1="15820" y1="63672" x2="15820" y2="63672"/>
                        <a14:backgroundMark x1="67773" y1="77930" x2="67773" y2="77930"/>
                        <a14:backgroundMark x1="7227" y1="20898" x2="7227" y2="20898"/>
                        <a14:backgroundMark x1="83594" y1="10938" x2="83594" y2="109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70" y="5100052"/>
            <a:ext cx="594030" cy="594030"/>
          </a:xfrm>
          <a:prstGeom prst="rect">
            <a:avLst/>
          </a:prstGeom>
          <a:effectLst/>
        </p:spPr>
      </p:pic>
      <p:pic>
        <p:nvPicPr>
          <p:cNvPr id="35" name="Picture 34" descr="https://cdn0.iconfinder.com/data/icons/home-electronics-line/2048/1779_-_Digital_Clock-512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1" t="26562" r="9180" b="26562"/>
          <a:stretch/>
        </p:blipFill>
        <p:spPr bwMode="auto">
          <a:xfrm>
            <a:off x="979837" y="104961"/>
            <a:ext cx="651535" cy="4331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https://cdn3.iconfinder.com/data/icons/devices-and-communication-1/100/diskette-512.png"/>
          <p:cNvPicPr>
            <a:picLocks noChangeAspect="1" noChangeArrowheads="1"/>
          </p:cNvPicPr>
          <p:nvPr/>
        </p:nvPicPr>
        <p:blipFill rotWithShape="1">
          <a:blip r:embed="rId7" cstate="print">
            <a:duotone>
              <a:prstClr val="black"/>
              <a:srgbClr val="CC2CD4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2" t="2637" r="4753" b="3614"/>
          <a:stretch/>
        </p:blipFill>
        <p:spPr bwMode="auto">
          <a:xfrm>
            <a:off x="1215633" y="2702502"/>
            <a:ext cx="436623" cy="4516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alarm, clock, minute, time, timer, watch icon"/>
          <p:cNvPicPr>
            <a:picLocks noChangeAspect="1" noChangeArrowheads="1"/>
          </p:cNvPicPr>
          <p:nvPr/>
        </p:nvPicPr>
        <p:blipFill>
          <a:blip r:embed="rId8" cstate="print">
            <a:lum bright="-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29247" y="1452095"/>
            <a:ext cx="495299" cy="49529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 descr="satelite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3783597"/>
            <a:ext cx="583602" cy="58360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 descr="communication, message, passing, talky, toki, walky, woki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15" y="3766525"/>
            <a:ext cx="623639" cy="62364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 descr="architect, circle, compass, geometrical compass, geometry tool ic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34" y="502257"/>
            <a:ext cx="555666" cy="555667"/>
          </a:xfrm>
          <a:prstGeom prst="rect">
            <a:avLst/>
          </a:prstGeom>
          <a:noFill/>
          <a:ln w="0">
            <a:noFill/>
          </a:ln>
          <a:effectLst>
            <a:glow>
              <a:schemeClr val="accent6"/>
            </a:glow>
          </a:effectLst>
          <a:extLst/>
        </p:spPr>
      </p:pic>
      <p:sp>
        <p:nvSpPr>
          <p:cNvPr id="48" name="Rectangle 47"/>
          <p:cNvSpPr/>
          <p:nvPr/>
        </p:nvSpPr>
        <p:spPr>
          <a:xfrm>
            <a:off x="7162801" y="457200"/>
            <a:ext cx="1981200" cy="2667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76645" y="76201"/>
            <a:ext cx="6757555" cy="487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53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Synthetic biology field has had significant challenges with data reproducibility and exchange.</a:t>
            </a:r>
          </a:p>
          <a:p>
            <a:r>
              <a:rPr lang="en-US" sz="2800" dirty="0" smtClean="0"/>
              <a:t>Data captured is often incomplete and unreliable.</a:t>
            </a:r>
          </a:p>
          <a:p>
            <a:r>
              <a:rPr lang="en-US" sz="2800" dirty="0" smtClean="0"/>
              <a:t>Recent advances in data standards and support software provide an opportunity to address this.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2405"/>
            <a:ext cx="1790700" cy="62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79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Synthetic Biology Open Language (SBOL)</a:t>
            </a:r>
            <a:endParaRPr lang="en-US" sz="3600" dirty="0"/>
          </a:p>
        </p:txBody>
      </p:sp>
      <p:pic>
        <p:nvPicPr>
          <p:cNvPr id="4" name="Picture 3" descr="SBOLevolu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952500"/>
            <a:ext cx="7010400" cy="54171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2405"/>
            <a:ext cx="1790700" cy="62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38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5-10 at 2.01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82" y="228600"/>
            <a:ext cx="5622518" cy="594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73561" y="1066800"/>
            <a:ext cx="189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Anil Wipat</a:t>
            </a:r>
          </a:p>
          <a:p>
            <a:pPr algn="ctr"/>
            <a:r>
              <a:rPr lang="en-US" dirty="0" smtClean="0"/>
              <a:t>James McLaughlin</a:t>
            </a:r>
          </a:p>
        </p:txBody>
      </p:sp>
      <p:pic>
        <p:nvPicPr>
          <p:cNvPr id="6" name="Picture 5" descr="newcastle-universit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828800"/>
            <a:ext cx="1782945" cy="584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20256" y="2667000"/>
            <a:ext cx="1314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Chris Myers</a:t>
            </a:r>
          </a:p>
          <a:p>
            <a:r>
              <a:rPr lang="en-US" dirty="0" smtClean="0"/>
              <a:t>Zach Zundel</a:t>
            </a:r>
            <a:endParaRPr lang="en-US" dirty="0"/>
          </a:p>
        </p:txBody>
      </p:sp>
      <p:pic>
        <p:nvPicPr>
          <p:cNvPr id="8" name="Picture 7" descr="university-uta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429001"/>
            <a:ext cx="1981200" cy="5002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2405"/>
            <a:ext cx="1790700" cy="62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00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73561" y="1066800"/>
            <a:ext cx="189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Anil Wipat</a:t>
            </a:r>
          </a:p>
          <a:p>
            <a:pPr algn="ctr"/>
            <a:r>
              <a:rPr lang="en-US" dirty="0" smtClean="0"/>
              <a:t>James McLaughlin</a:t>
            </a:r>
          </a:p>
        </p:txBody>
      </p:sp>
      <p:pic>
        <p:nvPicPr>
          <p:cNvPr id="6" name="Picture 5" descr="newcastle-university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828800"/>
            <a:ext cx="1782945" cy="584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20256" y="2667000"/>
            <a:ext cx="1314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Chris Myers</a:t>
            </a:r>
          </a:p>
          <a:p>
            <a:r>
              <a:rPr lang="en-US" dirty="0" smtClean="0"/>
              <a:t>Zach Zundel</a:t>
            </a:r>
            <a:endParaRPr lang="en-US" dirty="0"/>
          </a:p>
        </p:txBody>
      </p:sp>
      <p:pic>
        <p:nvPicPr>
          <p:cNvPr id="8" name="Picture 7" descr="university-uta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429001"/>
            <a:ext cx="1981200" cy="5002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2405"/>
            <a:ext cx="1790700" cy="620109"/>
          </a:xfrm>
          <a:prstGeom prst="rect">
            <a:avLst/>
          </a:prstGeom>
        </p:spPr>
      </p:pic>
      <p:pic>
        <p:nvPicPr>
          <p:cNvPr id="2" name="Picture 1" descr="Screen Shot 2017-05-12 at 9.38.59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1000"/>
            <a:ext cx="6041572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34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 List from the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Provide real </a:t>
            </a:r>
            <a:r>
              <a:rPr lang="en-US" dirty="0"/>
              <a:t>time DNA </a:t>
            </a:r>
            <a:r>
              <a:rPr lang="en-US" dirty="0" smtClean="0"/>
              <a:t>editing</a:t>
            </a:r>
          </a:p>
          <a:p>
            <a:r>
              <a:rPr lang="en-US" dirty="0" smtClean="0"/>
              <a:t>Capture metadata (identifier</a:t>
            </a:r>
            <a:r>
              <a:rPr lang="en-US" dirty="0"/>
              <a:t>, creator, created, modified, description, type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antibiotic </a:t>
            </a:r>
            <a:r>
              <a:rPr lang="en-US" dirty="0"/>
              <a:t>resistant gene</a:t>
            </a:r>
            <a:r>
              <a:rPr lang="en-US" dirty="0" smtClean="0"/>
              <a:t>, etc.)</a:t>
            </a:r>
            <a:endParaRPr lang="en-US" dirty="0"/>
          </a:p>
          <a:p>
            <a:r>
              <a:rPr lang="en-US" dirty="0" smtClean="0"/>
              <a:t>Visualize plasmid maps</a:t>
            </a:r>
            <a:endParaRPr lang="en-US" dirty="0"/>
          </a:p>
          <a:p>
            <a:r>
              <a:rPr lang="en-US" dirty="0" smtClean="0"/>
              <a:t>Attach sequencing results</a:t>
            </a:r>
          </a:p>
          <a:p>
            <a:r>
              <a:rPr lang="en-US" dirty="0" smtClean="0"/>
              <a:t>Record status and localization information</a:t>
            </a:r>
            <a:endParaRPr lang="en-US" dirty="0"/>
          </a:p>
          <a:p>
            <a:r>
              <a:rPr lang="en-US" dirty="0" smtClean="0"/>
              <a:t>Provide a good </a:t>
            </a:r>
            <a:r>
              <a:rPr lang="en-US" dirty="0"/>
              <a:t>search </a:t>
            </a:r>
            <a:r>
              <a:rPr lang="en-US" dirty="0" smtClean="0"/>
              <a:t>mechanism</a:t>
            </a:r>
            <a:endParaRPr lang="en-US" dirty="0"/>
          </a:p>
          <a:p>
            <a:r>
              <a:rPr lang="en-US" dirty="0" smtClean="0"/>
              <a:t>Export to formats, such </a:t>
            </a:r>
            <a:r>
              <a:rPr lang="en-US" dirty="0"/>
              <a:t>as </a:t>
            </a:r>
            <a:r>
              <a:rPr lang="en-US" dirty="0" smtClean="0"/>
              <a:t>GenBank </a:t>
            </a:r>
            <a:r>
              <a:rPr lang="en-US" dirty="0"/>
              <a:t>and </a:t>
            </a:r>
            <a:r>
              <a:rPr lang="en-US" dirty="0" smtClean="0"/>
              <a:t>SBOL</a:t>
            </a:r>
          </a:p>
          <a:p>
            <a:r>
              <a:rPr lang="en-US" dirty="0"/>
              <a:t>Include space for experimental </a:t>
            </a:r>
            <a:r>
              <a:rPr lang="en-US" dirty="0" smtClean="0"/>
              <a:t>data files, attachments, links, and other text.</a:t>
            </a:r>
            <a:endParaRPr lang="en-US" dirty="0"/>
          </a:p>
          <a:p>
            <a:r>
              <a:rPr lang="en-US" dirty="0" smtClean="0"/>
              <a:t>Communicate </a:t>
            </a:r>
            <a:r>
              <a:rPr lang="en-US" dirty="0"/>
              <a:t>with </a:t>
            </a:r>
            <a:r>
              <a:rPr lang="en-US" dirty="0" smtClean="0"/>
              <a:t>their design </a:t>
            </a:r>
            <a:r>
              <a:rPr lang="en-US" dirty="0"/>
              <a:t>tool (</a:t>
            </a:r>
            <a:r>
              <a:rPr lang="en-US" dirty="0" err="1"/>
              <a:t>Benchling</a:t>
            </a:r>
            <a:r>
              <a:rPr lang="en-US" dirty="0"/>
              <a:t>)</a:t>
            </a:r>
          </a:p>
          <a:p>
            <a:r>
              <a:rPr lang="en-US" b="1" dirty="0"/>
              <a:t>Easy to exchange data with "customers"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2405"/>
            <a:ext cx="1790700" cy="62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101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Flow (Before)</a:t>
            </a:r>
            <a:endParaRPr lang="en-US" dirty="0"/>
          </a:p>
        </p:txBody>
      </p:sp>
      <p:pic>
        <p:nvPicPr>
          <p:cNvPr id="4" name="Content Placeholder 3" descr="214578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852" r="-40852"/>
          <a:stretch>
            <a:fillRect/>
          </a:stretch>
        </p:blipFill>
        <p:spPr>
          <a:xfrm>
            <a:off x="6714013" y="1371600"/>
            <a:ext cx="2353787" cy="1295400"/>
          </a:xfrm>
        </p:spPr>
      </p:pic>
      <p:pic>
        <p:nvPicPr>
          <p:cNvPr id="5" name="Picture 4" descr="splash_logo_4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3835400" cy="1073912"/>
          </a:xfrm>
          <a:prstGeom prst="rect">
            <a:avLst/>
          </a:prstGeom>
        </p:spPr>
      </p:pic>
      <p:pic>
        <p:nvPicPr>
          <p:cNvPr id="7" name="Picture 6" descr="synbiohu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381244"/>
            <a:ext cx="4572000" cy="7909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67600" y="2140803"/>
            <a:ext cx="974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accent1"/>
                </a:solidFill>
              </a:rPr>
              <a:t>ICE</a:t>
            </a:r>
            <a:endParaRPr lang="en-US" sz="4800" b="1" dirty="0">
              <a:solidFill>
                <a:schemeClr val="accent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09600" y="2514600"/>
            <a:ext cx="3307870" cy="1905000"/>
            <a:chOff x="609600" y="2514600"/>
            <a:chExt cx="3307870" cy="1905000"/>
          </a:xfrm>
        </p:grpSpPr>
        <p:pic>
          <p:nvPicPr>
            <p:cNvPr id="9" name="Picture 8" descr="blank-file-xxl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" y="3352800"/>
              <a:ext cx="1066800" cy="10668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09600" y="3581400"/>
              <a:ext cx="18728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2"/>
                  </a:solidFill>
                </a:rPr>
                <a:t>GenBank</a:t>
              </a:r>
              <a:endParaRPr lang="en-US" sz="3600" dirty="0">
                <a:solidFill>
                  <a:schemeClr val="accent2"/>
                </a:solidFill>
              </a:endParaRPr>
            </a:p>
          </p:txBody>
        </p:sp>
        <p:pic>
          <p:nvPicPr>
            <p:cNvPr id="11" name="Picture 10" descr="blank-file-xxl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800" y="3352800"/>
              <a:ext cx="1066800" cy="10668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743200" y="3581400"/>
              <a:ext cx="11742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2"/>
                  </a:solidFill>
                </a:rPr>
                <a:t>Fasta</a:t>
              </a:r>
              <a:endParaRPr lang="en-US" sz="3600" dirty="0">
                <a:solidFill>
                  <a:schemeClr val="accent2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1447800" y="2514600"/>
              <a:ext cx="8382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2590800" y="2514600"/>
              <a:ext cx="5334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572000" y="2133600"/>
            <a:ext cx="2177653" cy="1828800"/>
            <a:chOff x="4572000" y="2133600"/>
            <a:chExt cx="2177653" cy="1828800"/>
          </a:xfrm>
        </p:grpSpPr>
        <p:pic>
          <p:nvPicPr>
            <p:cNvPr id="18" name="Picture 17" descr="blank-file-xxl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600" y="2895600"/>
              <a:ext cx="1066800" cy="106680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876800" y="3124200"/>
              <a:ext cx="18728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2"/>
                  </a:solidFill>
                </a:rPr>
                <a:t>GenBank</a:t>
              </a:r>
              <a:endParaRPr lang="en-US" sz="3600" dirty="0">
                <a:solidFill>
                  <a:schemeClr val="accent2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4572000" y="2133600"/>
              <a:ext cx="7620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/>
          <p:cNvCxnSpPr/>
          <p:nvPr/>
        </p:nvCxnSpPr>
        <p:spPr>
          <a:xfrm flipV="1">
            <a:off x="6019800" y="2133600"/>
            <a:ext cx="1219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3048000" y="5181600"/>
            <a:ext cx="2971800" cy="1295400"/>
            <a:chOff x="3048000" y="5181600"/>
            <a:chExt cx="2971800" cy="129540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3124200" y="5257800"/>
              <a:ext cx="2895600" cy="1143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3048000" y="5181600"/>
              <a:ext cx="2971800" cy="1295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2405"/>
            <a:ext cx="1790700" cy="62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560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Flow (Now)</a:t>
            </a:r>
            <a:endParaRPr lang="en-US" dirty="0"/>
          </a:p>
        </p:txBody>
      </p:sp>
      <p:pic>
        <p:nvPicPr>
          <p:cNvPr id="4" name="Content Placeholder 3" descr="214578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852" r="-40852"/>
          <a:stretch>
            <a:fillRect/>
          </a:stretch>
        </p:blipFill>
        <p:spPr>
          <a:xfrm>
            <a:off x="6714013" y="1371600"/>
            <a:ext cx="2353787" cy="1295400"/>
          </a:xfrm>
        </p:spPr>
      </p:pic>
      <p:pic>
        <p:nvPicPr>
          <p:cNvPr id="5" name="Picture 4" descr="splash_logo_4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3835400" cy="1073912"/>
          </a:xfrm>
          <a:prstGeom prst="rect">
            <a:avLst/>
          </a:prstGeom>
        </p:spPr>
      </p:pic>
      <p:pic>
        <p:nvPicPr>
          <p:cNvPr id="7" name="Picture 6" descr="synbiohu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381244"/>
            <a:ext cx="4572000" cy="7909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67600" y="2140803"/>
            <a:ext cx="974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accent1"/>
                </a:solidFill>
              </a:rPr>
              <a:t>ICE</a:t>
            </a:r>
            <a:endParaRPr lang="en-US" sz="4800" b="1" dirty="0">
              <a:solidFill>
                <a:schemeClr val="accent1"/>
              </a:solidFill>
            </a:endParaRPr>
          </a:p>
        </p:txBody>
      </p:sp>
      <p:cxnSp>
        <p:nvCxnSpPr>
          <p:cNvPr id="17" name="Curved Connector 16"/>
          <p:cNvCxnSpPr/>
          <p:nvPr/>
        </p:nvCxnSpPr>
        <p:spPr>
          <a:xfrm rot="16200000" flipV="1">
            <a:off x="914400" y="3352800"/>
            <a:ext cx="2743200" cy="1219200"/>
          </a:xfrm>
          <a:prstGeom prst="curvedConnector3">
            <a:avLst>
              <a:gd name="adj1" fmla="val 4862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16200000" flipH="1">
            <a:off x="2209800" y="3048000"/>
            <a:ext cx="2743200" cy="1828800"/>
          </a:xfrm>
          <a:prstGeom prst="curvedConnector3">
            <a:avLst>
              <a:gd name="adj1" fmla="val 4954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SBOL 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657600"/>
            <a:ext cx="1752600" cy="635801"/>
          </a:xfrm>
          <a:prstGeom prst="rect">
            <a:avLst/>
          </a:prstGeom>
        </p:spPr>
      </p:pic>
      <p:cxnSp>
        <p:nvCxnSpPr>
          <p:cNvPr id="36" name="Curved Connector 35"/>
          <p:cNvCxnSpPr/>
          <p:nvPr/>
        </p:nvCxnSpPr>
        <p:spPr>
          <a:xfrm rot="5400000" flipH="1" flipV="1">
            <a:off x="5181600" y="3124200"/>
            <a:ext cx="2438400" cy="1828800"/>
          </a:xfrm>
          <a:prstGeom prst="curvedConnector3">
            <a:avLst>
              <a:gd name="adj1" fmla="val 5876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 rot="5400000">
            <a:off x="5829300" y="3390900"/>
            <a:ext cx="2514600" cy="15240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SBOL 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393399"/>
            <a:ext cx="1752600" cy="635801"/>
          </a:xfrm>
          <a:prstGeom prst="rect">
            <a:avLst/>
          </a:prstGeom>
        </p:spPr>
      </p:pic>
      <p:pic>
        <p:nvPicPr>
          <p:cNvPr id="41" name="Picture 40" descr="json_bumper.sh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590800"/>
            <a:ext cx="771525" cy="1143000"/>
          </a:xfrm>
          <a:prstGeom prst="rect">
            <a:avLst/>
          </a:prstGeom>
        </p:spPr>
      </p:pic>
      <p:pic>
        <p:nvPicPr>
          <p:cNvPr id="42" name="Picture 41" descr="Aha-Soft-Free-Global-Security-Global-Network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5105400"/>
            <a:ext cx="1219200" cy="1219200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>
            <a:off x="6477000" y="58674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2405"/>
            <a:ext cx="1790700" cy="62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814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7082</TotalTime>
  <Words>529</Words>
  <Application>Microsoft Macintosh PowerPoint</Application>
  <PresentationFormat>On-screen Show (4:3)</PresentationFormat>
  <Paragraphs>98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Motivation</vt:lpstr>
      <vt:lpstr>Synthetic Biology Open Language (SBOL)</vt:lpstr>
      <vt:lpstr>PowerPoint Presentation</vt:lpstr>
      <vt:lpstr>PowerPoint Presentation</vt:lpstr>
      <vt:lpstr>Wish List from the Lab</vt:lpstr>
      <vt:lpstr>Information Flow (Before)</vt:lpstr>
      <vt:lpstr>Information Flow (Now)</vt:lpstr>
      <vt:lpstr>PowerPoint Presentation</vt:lpstr>
      <vt:lpstr>Wish List from the Lab</vt:lpstr>
      <vt:lpstr>LCP Workflow Setup</vt:lpstr>
      <vt:lpstr>Best Practices</vt:lpstr>
      <vt:lpstr>LCP &amp; SBOL Community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Living Computing Project Whole Group Meeting Update</dc:title>
  <dc:creator/>
  <cp:lastModifiedBy>Chris Myers</cp:lastModifiedBy>
  <cp:revision>91</cp:revision>
  <dcterms:created xsi:type="dcterms:W3CDTF">2006-08-16T00:00:00Z</dcterms:created>
  <dcterms:modified xsi:type="dcterms:W3CDTF">2017-05-12T15:31:20Z</dcterms:modified>
</cp:coreProperties>
</file>