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379" r:id="rId3"/>
    <p:sldId id="441" r:id="rId4"/>
    <p:sldId id="335" r:id="rId5"/>
    <p:sldId id="461" r:id="rId6"/>
    <p:sldId id="460" r:id="rId7"/>
    <p:sldId id="34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FCB5"/>
    <a:srgbClr val="C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5" autoAdjust="0"/>
    <p:restoredTop sz="94638"/>
  </p:normalViewPr>
  <p:slideViewPr>
    <p:cSldViewPr snapToGrid="0" snapToObjects="1">
      <p:cViewPr varScale="1">
        <p:scale>
          <a:sx n="118" d="100"/>
          <a:sy n="118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6/3/18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3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39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ACB30-19B6-3F48-ADBB-B350F9840069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A2600-637B-7D4B-8C94-E25C84E28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20670-CD0C-F749-BECA-A83B619A63FD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223D9-3465-9D43-9377-BE913ED4716F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C951-2EAA-1F48-ACA0-E0A1383A40D4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A0DF9-CC32-9C44-AC2F-E6A7F6CC2ECF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E1F-CA3B-3646-BE62-C588800C2472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C140F-752C-1949-8601-060C513457BA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7002-8995-CF43-A133-30C69AB8CC05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A8ADE-2153-364A-A071-A3B0FDB1732C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B8CED-311F-9245-8F7A-721CEA827B33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32-CAEC-8B43-8513-489BF6A13CF0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AB45D94-4174-694B-84D6-9CA23898200E}" type="datetime1">
              <a:rPr lang="en-US"/>
              <a:pPr>
                <a:defRPr/>
              </a:pPr>
              <a:t>6/3/18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rgbClr val="CE112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032" name="Picture 9" descr="BBn Technologies_RGB_RB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454900" y="220130"/>
            <a:ext cx="1591428" cy="516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aborlab.github.io/FlowCal" TargetMode="External"/><Relationship Id="rId5" Type="http://schemas.openxmlformats.org/officeDocument/2006/relationships/hyperlink" Target="https://github.com/TASBE" TargetMode="External"/><Relationship Id="rId4" Type="http://schemas.openxmlformats.org/officeDocument/2006/relationships/hyperlink" Target="http://bpteague.github.io/cytoflo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anchor="ctr">
            <a:prstTxWarp prst="textNoShape">
              <a:avLst/>
            </a:prstTxWarp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8435" name="Picture 18" descr="screene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3" y="158750"/>
            <a:ext cx="43942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311400"/>
            <a:ext cx="9144000" cy="1092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pic>
        <p:nvPicPr>
          <p:cNvPr id="18437" name="Picture 4" descr="RTN_BBNtech_primar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61238" y="5988050"/>
            <a:ext cx="1514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7163" y="152400"/>
            <a:ext cx="8820150" cy="65960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7313" y="2311400"/>
            <a:ext cx="166687" cy="1092200"/>
          </a:xfrm>
          <a:prstGeom prst="rect">
            <a:avLst/>
          </a:prstGeom>
          <a:solidFill>
            <a:srgbClr val="D7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-1798638" y="3449638"/>
            <a:ext cx="6596063" cy="1588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58750" y="2311400"/>
            <a:ext cx="1341438" cy="1092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18442" name="TextBox 15"/>
          <p:cNvSpPr txBox="1">
            <a:spLocks noChangeArrowheads="1"/>
          </p:cNvSpPr>
          <p:nvPr/>
        </p:nvSpPr>
        <p:spPr bwMode="auto">
          <a:xfrm>
            <a:off x="1500188" y="1141352"/>
            <a:ext cx="7477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TASBE Flow Analytics</a:t>
            </a:r>
          </a:p>
        </p:txBody>
      </p:sp>
      <p:sp>
        <p:nvSpPr>
          <p:cNvPr id="18443" name="TextBox 16"/>
          <p:cNvSpPr txBox="1">
            <a:spLocks noChangeArrowheads="1"/>
          </p:cNvSpPr>
          <p:nvPr/>
        </p:nvSpPr>
        <p:spPr bwMode="auto">
          <a:xfrm>
            <a:off x="1511300" y="2321344"/>
            <a:ext cx="736441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200" b="1" i="1" dirty="0">
                <a:solidFill>
                  <a:schemeClr val="bg1"/>
                </a:solidFill>
              </a:rPr>
              <a:t>Jacob Beal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8444" name="TextBox 17"/>
          <p:cNvSpPr txBox="1">
            <a:spLocks noChangeArrowheads="1"/>
          </p:cNvSpPr>
          <p:nvPr/>
        </p:nvSpPr>
        <p:spPr bwMode="auto">
          <a:xfrm>
            <a:off x="5969000" y="3746500"/>
            <a:ext cx="2743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SEED 2018</a:t>
            </a:r>
          </a:p>
          <a:p>
            <a:r>
              <a:rPr lang="en-US" dirty="0"/>
              <a:t>Arizona</a:t>
            </a:r>
          </a:p>
          <a:p>
            <a:r>
              <a:rPr lang="en-US" dirty="0"/>
              <a:t>June, 2018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0"/>
          <a:stretch/>
        </p:blipFill>
        <p:spPr>
          <a:xfrm>
            <a:off x="1003774" y="957263"/>
            <a:ext cx="7288851" cy="4732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Flow Cytometry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5143500"/>
            <a:ext cx="3937000" cy="1414463"/>
          </a:xfrm>
        </p:spPr>
        <p:txBody>
          <a:bodyPr/>
          <a:lstStyle/>
          <a:p>
            <a:pPr>
              <a:buNone/>
            </a:pPr>
            <a:r>
              <a:rPr lang="en-US" sz="1800"/>
              <a:t>Challenges:</a:t>
            </a:r>
          </a:p>
          <a:p>
            <a:r>
              <a:rPr lang="en-US" sz="1800"/>
              <a:t>Autofluorescence</a:t>
            </a:r>
          </a:p>
          <a:p>
            <a:r>
              <a:rPr lang="en-US" sz="1800"/>
              <a:t>Variation in measurements</a:t>
            </a:r>
          </a:p>
          <a:p>
            <a:r>
              <a:rPr lang="en-US" sz="1800"/>
              <a:t>Spectral overlap</a:t>
            </a:r>
          </a:p>
          <a:p>
            <a:r>
              <a:rPr lang="en-US" sz="1800"/>
              <a:t>Time Contamination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59300" y="5143500"/>
            <a:ext cx="4051300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Lots of data points!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Different protein fluorescence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Individual cells behave (very) differently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Calibrated Flow Cytometry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2889" y="6624848"/>
            <a:ext cx="911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[</a:t>
            </a:r>
            <a:r>
              <a:rPr lang="en-US" sz="1200" i="1" dirty="0" err="1"/>
              <a:t>Roederer</a:t>
            </a:r>
            <a:r>
              <a:rPr lang="en-US" sz="1200" i="1" dirty="0"/>
              <a:t>, 2002; Wang et al., 2008; NIST/ISAC, 2012; Beal et al., 2012; </a:t>
            </a:r>
            <a:r>
              <a:rPr lang="en-US" sz="1200" i="1" dirty="0" err="1"/>
              <a:t>Kiani</a:t>
            </a:r>
            <a:r>
              <a:rPr lang="en-US" sz="1200" i="1" dirty="0"/>
              <a:t> et al., 2014; Beal et al., 2014; </a:t>
            </a:r>
            <a:r>
              <a:rPr lang="en-US" sz="1200" i="1" dirty="0" err="1"/>
              <a:t>Davidsohn</a:t>
            </a:r>
            <a:r>
              <a:rPr lang="en-US" sz="1200" i="1" dirty="0"/>
              <a:t> et al, 2014; Beal 2015]</a:t>
            </a:r>
          </a:p>
        </p:txBody>
      </p:sp>
      <p:pic>
        <p:nvPicPr>
          <p:cNvPr id="5" name="Picture 4" descr="AutomaticGate-FSC-A-vs-SSC-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3" y="977989"/>
            <a:ext cx="1619922" cy="1619922"/>
          </a:xfrm>
          <a:prstGeom prst="rect">
            <a:avLst/>
          </a:prstGeom>
        </p:spPr>
      </p:pic>
      <p:sp>
        <p:nvSpPr>
          <p:cNvPr id="36" name="Down Arrow 35"/>
          <p:cNvSpPr/>
          <p:nvPr/>
        </p:nvSpPr>
        <p:spPr>
          <a:xfrm>
            <a:off x="4340891" y="2439186"/>
            <a:ext cx="288156" cy="6645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340891" y="3455667"/>
            <a:ext cx="288156" cy="6645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4334093" y="4476420"/>
            <a:ext cx="288156" cy="6645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334093" y="5507331"/>
            <a:ext cx="288156" cy="6645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822223" y="2068506"/>
            <a:ext cx="130602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Filtered </a:t>
            </a:r>
            <a:r>
              <a:rPr lang="en-US" dirty="0" err="1"/>
              <a:t>a.u</a:t>
            </a:r>
            <a:r>
              <a:rPr lang="en-US" dirty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20144" y="4120169"/>
            <a:ext cx="2110181" cy="340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Compensated a.u.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0144" y="5138786"/>
            <a:ext cx="2110181" cy="340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FITC a.u.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0144" y="6171834"/>
            <a:ext cx="2110181" cy="340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Calibrated MEFL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0144" y="3101553"/>
            <a:ext cx="2110181" cy="340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/>
              <a:t>Net a.u.</a:t>
            </a:r>
          </a:p>
        </p:txBody>
      </p:sp>
      <p:pic>
        <p:nvPicPr>
          <p:cNvPr id="45" name="Picture 44" descr="bead-calibration-Green.png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959292" y="4720796"/>
            <a:ext cx="2306882" cy="1584689"/>
          </a:xfrm>
          <a:prstGeom prst="rect">
            <a:avLst/>
          </a:prstGeom>
        </p:spPr>
      </p:pic>
      <p:pic>
        <p:nvPicPr>
          <p:cNvPr id="46" name="Picture 45" descr="autofluorescence-FITC-A.png"/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98949" y="1852272"/>
            <a:ext cx="2236915" cy="1491278"/>
          </a:xfrm>
          <a:prstGeom prst="rect">
            <a:avLst/>
          </a:prstGeom>
        </p:spPr>
      </p:pic>
      <p:pic>
        <p:nvPicPr>
          <p:cNvPr id="47" name="Picture 46" descr="color-translation-Blue-to-Yellow.png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7" y="3955487"/>
            <a:ext cx="2263131" cy="1508753"/>
          </a:xfrm>
          <a:prstGeom prst="rect">
            <a:avLst/>
          </a:prstGeom>
        </p:spPr>
      </p:pic>
      <p:pic>
        <p:nvPicPr>
          <p:cNvPr id="48" name="Picture 47" descr="color-compensation-Yellow-for-Red.png"/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022660" y="2858379"/>
            <a:ext cx="2110181" cy="156543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3105353" y="2569480"/>
            <a:ext cx="1186495" cy="426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>
                <a:solidFill>
                  <a:srgbClr val="376092"/>
                </a:solidFill>
              </a:rPr>
              <a:t>minus mean</a:t>
            </a:r>
          </a:p>
          <a:p>
            <a:pPr algn="ctr"/>
            <a:r>
              <a:rPr lang="en-US" sz="1200" i="1">
                <a:solidFill>
                  <a:srgbClr val="376092"/>
                </a:solidFill>
              </a:rPr>
              <a:t>autofluorescence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01008" y="3624192"/>
            <a:ext cx="1203350" cy="426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376092"/>
                </a:solidFill>
              </a:rPr>
              <a:t>divide by spectral</a:t>
            </a:r>
          </a:p>
          <a:p>
            <a:pPr algn="ctr"/>
            <a:r>
              <a:rPr lang="en-US" sz="1200" i="1" dirty="0">
                <a:solidFill>
                  <a:srgbClr val="376092"/>
                </a:solidFill>
              </a:rPr>
              <a:t>overlap matrix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107334" y="4654908"/>
            <a:ext cx="1182542" cy="426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>
                <a:solidFill>
                  <a:srgbClr val="376092"/>
                </a:solidFill>
              </a:rPr>
              <a:t>times mean ratio</a:t>
            </a:r>
          </a:p>
          <a:p>
            <a:pPr algn="ctr"/>
            <a:r>
              <a:rPr lang="en-US" sz="1200" i="1">
                <a:solidFill>
                  <a:srgbClr val="376092"/>
                </a:solidFill>
              </a:rPr>
              <a:t>of FITC / color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61062" y="5681262"/>
            <a:ext cx="1506322" cy="426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>
                <a:solidFill>
                  <a:srgbClr val="376092"/>
                </a:solidFill>
              </a:rPr>
              <a:t>times mean bead peak</a:t>
            </a:r>
          </a:p>
          <a:p>
            <a:pPr algn="ctr"/>
            <a:r>
              <a:rPr lang="en-US" sz="1200" i="1">
                <a:solidFill>
                  <a:srgbClr val="376092"/>
                </a:solidFill>
              </a:rPr>
              <a:t>calibrated / observed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967987" y="4654908"/>
            <a:ext cx="1450043" cy="146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48147" y="3601602"/>
            <a:ext cx="1450043" cy="146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548147" y="5616424"/>
            <a:ext cx="1450043" cy="146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967987" y="2568014"/>
            <a:ext cx="1450043" cy="146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52699" y="3343550"/>
            <a:ext cx="1946971" cy="3029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i="1">
                <a:solidFill>
                  <a:schemeClr val="tx1"/>
                </a:solidFill>
              </a:rPr>
              <a:t>Negative Control:</a:t>
            </a:r>
          </a:p>
          <a:p>
            <a:pPr algn="ctr"/>
            <a:r>
              <a:rPr lang="en-US" sz="1200" i="1">
                <a:solidFill>
                  <a:schemeClr val="tx1"/>
                </a:solidFill>
              </a:rPr>
              <a:t>autofluorescence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36115" y="4417806"/>
            <a:ext cx="2087815" cy="3029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Single positive controls: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compensate for spectral overlap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69412" y="6305485"/>
            <a:ext cx="1963430" cy="3029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i="1">
                <a:solidFill>
                  <a:schemeClr val="tx1"/>
                </a:solidFill>
              </a:rPr>
              <a:t>Calibration beads:</a:t>
            </a:r>
          </a:p>
          <a:p>
            <a:pPr algn="ctr"/>
            <a:r>
              <a:rPr lang="en-US" sz="1200" i="1">
                <a:solidFill>
                  <a:schemeClr val="tx1"/>
                </a:solidFill>
              </a:rPr>
              <a:t>Convert FITC a.u. to MEFL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19196" y="5432554"/>
            <a:ext cx="2228329" cy="3029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i="1">
                <a:solidFill>
                  <a:schemeClr val="tx1"/>
                </a:solidFill>
              </a:rPr>
              <a:t>Multi-color control:</a:t>
            </a:r>
          </a:p>
          <a:p>
            <a:pPr algn="ctr"/>
            <a:r>
              <a:rPr lang="en-US" sz="1200" i="1">
                <a:solidFill>
                  <a:schemeClr val="tx1"/>
                </a:solidFill>
              </a:rPr>
              <a:t>conversion of non-FITC channels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95599" y="3479844"/>
            <a:ext cx="1704071" cy="17955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403263" y="979274"/>
            <a:ext cx="1704071" cy="17955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88298" y="1585207"/>
            <a:ext cx="12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376092"/>
                </a:solidFill>
              </a:rPr>
              <a:t>keep only events</a:t>
            </a:r>
          </a:p>
          <a:p>
            <a:pPr algn="ctr"/>
            <a:r>
              <a:rPr lang="en-US" sz="1200" i="1" dirty="0">
                <a:solidFill>
                  <a:srgbClr val="376092"/>
                </a:solidFill>
              </a:rPr>
              <a:t>passing gates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561062" y="1562617"/>
            <a:ext cx="1450043" cy="146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Down Arrow 65"/>
          <p:cNvSpPr/>
          <p:nvPr/>
        </p:nvSpPr>
        <p:spPr>
          <a:xfrm>
            <a:off x="4348807" y="1417539"/>
            <a:ext cx="288156" cy="6645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28060" y="1046859"/>
            <a:ext cx="2110181" cy="3409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Arbitrary Units (</a:t>
            </a:r>
            <a:r>
              <a:rPr lang="en-US" dirty="0" err="1"/>
              <a:t>a.u</a:t>
            </a:r>
            <a:r>
              <a:rPr lang="en-US" dirty="0"/>
              <a:t>.)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955259" y="2526199"/>
            <a:ext cx="2087815" cy="30299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i="1" dirty="0">
                <a:solidFill>
                  <a:schemeClr val="tx1"/>
                </a:solidFill>
              </a:rPr>
              <a:t>Negative control: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find healthy cell size/granularity</a:t>
            </a:r>
          </a:p>
        </p:txBody>
      </p:sp>
    </p:spTree>
    <p:extLst>
      <p:ext uri="{BB962C8B-B14F-4D97-AF65-F5344CB8AC3E}">
        <p14:creationId xmlns:p14="http://schemas.microsoft.com/office/powerpoint/2010/main" val="104599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</a:t>
            </a:r>
            <a:r>
              <a:rPr lang="en-US" dirty="0">
                <a:sym typeface="Wingdings" pitchFamily="2" charset="2"/>
              </a:rPr>
              <a:t> Precision &amp; Comparison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73" y="1250508"/>
            <a:ext cx="7183984" cy="5402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9115" y="2620144"/>
            <a:ext cx="32682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1.22x geo. </a:t>
            </a:r>
            <a:r>
              <a:rPr lang="en-US" sz="3200" i="1" dirty="0" err="1">
                <a:solidFill>
                  <a:srgbClr val="0070C0"/>
                </a:solidFill>
              </a:rPr>
              <a:t>std.dev</a:t>
            </a:r>
            <a:r>
              <a:rPr lang="en-US" sz="3200" i="1" dirty="0">
                <a:solidFill>
                  <a:srgbClr val="0070C0"/>
                </a:solidFill>
              </a:rPr>
              <a:t>.</a:t>
            </a:r>
          </a:p>
          <a:p>
            <a:r>
              <a:rPr lang="en-US" sz="3200" i="1" dirty="0">
                <a:solidFill>
                  <a:srgbClr val="0070C0"/>
                </a:solidFill>
              </a:rPr>
              <a:t>across 3 labs!</a:t>
            </a:r>
          </a:p>
        </p:txBody>
      </p:sp>
    </p:spTree>
    <p:extLst>
      <p:ext uri="{BB962C8B-B14F-4D97-AF65-F5344CB8AC3E}">
        <p14:creationId xmlns:p14="http://schemas.microsoft.com/office/powerpoint/2010/main" val="348315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6C63-A88F-4C49-B911-536408A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43DF6-05E7-CC49-95CC-68895D9FB946}"/>
              </a:ext>
            </a:extLst>
          </p:cNvPr>
          <p:cNvSpPr/>
          <p:nvPr/>
        </p:nvSpPr>
        <p:spPr>
          <a:xfrm>
            <a:off x="241300" y="1078077"/>
            <a:ext cx="269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High-Performance Devices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6CB7C3E-27F1-DE4B-8A2F-9C72B94F7024}"/>
              </a:ext>
            </a:extLst>
          </p:cNvPr>
          <p:cNvGrpSpPr/>
          <p:nvPr/>
        </p:nvGrpSpPr>
        <p:grpSpPr>
          <a:xfrm>
            <a:off x="422497" y="1447409"/>
            <a:ext cx="4817169" cy="1891112"/>
            <a:chOff x="765882" y="3424812"/>
            <a:chExt cx="3034705" cy="1540324"/>
          </a:xfrm>
        </p:grpSpPr>
        <p:grpSp>
          <p:nvGrpSpPr>
            <p:cNvPr id="73" name="Group 214">
              <a:extLst>
                <a:ext uri="{FF2B5EF4-FFF2-40B4-BE49-F238E27FC236}">
                  <a16:creationId xmlns:a16="http://schemas.microsoft.com/office/drawing/2014/main" id="{14D57A83-0BD2-4D42-B47D-77ADA7A5A6BD}"/>
                </a:ext>
              </a:extLst>
            </p:cNvPr>
            <p:cNvGrpSpPr/>
            <p:nvPr/>
          </p:nvGrpSpPr>
          <p:grpSpPr>
            <a:xfrm rot="11118464">
              <a:off x="1395465" y="4468976"/>
              <a:ext cx="594843" cy="486336"/>
              <a:chOff x="978600" y="990136"/>
              <a:chExt cx="849747" cy="599822"/>
            </a:xfrm>
          </p:grpSpPr>
          <p:grpSp>
            <p:nvGrpSpPr>
              <p:cNvPr id="131" name="Group 215">
                <a:extLst>
                  <a:ext uri="{FF2B5EF4-FFF2-40B4-BE49-F238E27FC236}">
                    <a16:creationId xmlns:a16="http://schemas.microsoft.com/office/drawing/2014/main" id="{C81FC0A3-1303-E348-AFAD-004BAE089463}"/>
                  </a:ext>
                </a:extLst>
              </p:cNvPr>
              <p:cNvGrpSpPr/>
              <p:nvPr/>
            </p:nvGrpSpPr>
            <p:grpSpPr>
              <a:xfrm>
                <a:off x="978600" y="990136"/>
                <a:ext cx="849747" cy="599822"/>
                <a:chOff x="146132" y="928455"/>
                <a:chExt cx="849747" cy="599822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93F09A7A-0A9A-4744-8576-9C090FC0B506}"/>
                    </a:ext>
                  </a:extLst>
                </p:cNvPr>
                <p:cNvSpPr/>
                <p:nvPr/>
              </p:nvSpPr>
              <p:spPr>
                <a:xfrm rot="4987828">
                  <a:off x="605515" y="979417"/>
                  <a:ext cx="441326" cy="33940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8704C56-8244-7D4A-AD01-9CC13BA7D6D6}"/>
                    </a:ext>
                  </a:extLst>
                </p:cNvPr>
                <p:cNvSpPr/>
                <p:nvPr/>
              </p:nvSpPr>
              <p:spPr>
                <a:xfrm rot="4987828">
                  <a:off x="349132" y="931248"/>
                  <a:ext cx="394029" cy="80003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38" name="Arc 137">
                  <a:extLst>
                    <a:ext uri="{FF2B5EF4-FFF2-40B4-BE49-F238E27FC236}">
                      <a16:creationId xmlns:a16="http://schemas.microsoft.com/office/drawing/2014/main" id="{83379D04-4309-484F-90CD-4045FFAC37B7}"/>
                    </a:ext>
                  </a:extLst>
                </p:cNvPr>
                <p:cNvSpPr/>
                <p:nvPr/>
              </p:nvSpPr>
              <p:spPr>
                <a:xfrm rot="757659">
                  <a:off x="582529" y="1135213"/>
                  <a:ext cx="387217" cy="203745"/>
                </a:xfrm>
                <a:prstGeom prst="arc">
                  <a:avLst>
                    <a:gd name="adj1" fmla="val 12477532"/>
                    <a:gd name="adj2" fmla="val 21383908"/>
                  </a:avLst>
                </a:prstGeom>
                <a:ln>
                  <a:solidFill>
                    <a:srgbClr val="DADAD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  <p:grpSp>
            <p:nvGrpSpPr>
              <p:cNvPr id="132" name="Group 216">
                <a:extLst>
                  <a:ext uri="{FF2B5EF4-FFF2-40B4-BE49-F238E27FC236}">
                    <a16:creationId xmlns:a16="http://schemas.microsoft.com/office/drawing/2014/main" id="{7825DD6A-DFC4-A647-8AD6-6203E7B103CE}"/>
                  </a:ext>
                </a:extLst>
              </p:cNvPr>
              <p:cNvGrpSpPr/>
              <p:nvPr/>
            </p:nvGrpSpPr>
            <p:grpSpPr>
              <a:xfrm rot="21323627">
                <a:off x="1212906" y="1116671"/>
                <a:ext cx="578076" cy="212539"/>
                <a:chOff x="595088" y="133231"/>
                <a:chExt cx="1028389" cy="369229"/>
              </a:xfrm>
            </p:grpSpPr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7215E1D1-4CE7-3E48-B357-10C4503AF0C5}"/>
                    </a:ext>
                  </a:extLst>
                </p:cNvPr>
                <p:cNvSpPr/>
                <p:nvPr/>
              </p:nvSpPr>
              <p:spPr>
                <a:xfrm flipV="1">
                  <a:off x="595088" y="400191"/>
                  <a:ext cx="647768" cy="100199"/>
                </a:xfrm>
                <a:custGeom>
                  <a:avLst/>
                  <a:gdLst>
                    <a:gd name="connsiteX0" fmla="*/ 0 w 1800645"/>
                    <a:gd name="connsiteY0" fmla="*/ 45155 h 299155"/>
                    <a:gd name="connsiteX1" fmla="*/ 1642533 w 1800645"/>
                    <a:gd name="connsiteY1" fmla="*/ 19755 h 299155"/>
                    <a:gd name="connsiteX2" fmla="*/ 1735667 w 1800645"/>
                    <a:gd name="connsiteY2" fmla="*/ 299155 h 299155"/>
                    <a:gd name="connsiteX3" fmla="*/ 1735667 w 1800645"/>
                    <a:gd name="connsiteY3" fmla="*/ 299155 h 299155"/>
                    <a:gd name="connsiteX4" fmla="*/ 1735667 w 1800645"/>
                    <a:gd name="connsiteY4" fmla="*/ 299155 h 299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645" h="299155">
                      <a:moveTo>
                        <a:pt x="0" y="45155"/>
                      </a:moveTo>
                      <a:cubicBezTo>
                        <a:pt x="676627" y="11288"/>
                        <a:pt x="1353255" y="-22578"/>
                        <a:pt x="1642533" y="19755"/>
                      </a:cubicBezTo>
                      <a:cubicBezTo>
                        <a:pt x="1931811" y="62088"/>
                        <a:pt x="1735667" y="299155"/>
                        <a:pt x="1735667" y="299155"/>
                      </a:cubicBezTo>
                      <a:lnTo>
                        <a:pt x="1735667" y="299155"/>
                      </a:lnTo>
                      <a:lnTo>
                        <a:pt x="1735667" y="299155"/>
                      </a:lnTo>
                    </a:path>
                  </a:pathLst>
                </a:custGeom>
                <a:ln w="19050" cmpd="sng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49FA9A4F-15C0-CF45-8756-7C7AF939D8A1}"/>
                    </a:ext>
                  </a:extLst>
                </p:cNvPr>
                <p:cNvSpPr/>
                <p:nvPr/>
              </p:nvSpPr>
              <p:spPr>
                <a:xfrm rot="11302669">
                  <a:off x="1336215" y="414029"/>
                  <a:ext cx="287262" cy="88431"/>
                </a:xfrm>
                <a:custGeom>
                  <a:avLst/>
                  <a:gdLst>
                    <a:gd name="connsiteX0" fmla="*/ 0 w 1800645"/>
                    <a:gd name="connsiteY0" fmla="*/ 45155 h 299155"/>
                    <a:gd name="connsiteX1" fmla="*/ 1642533 w 1800645"/>
                    <a:gd name="connsiteY1" fmla="*/ 19755 h 299155"/>
                    <a:gd name="connsiteX2" fmla="*/ 1735667 w 1800645"/>
                    <a:gd name="connsiteY2" fmla="*/ 299155 h 299155"/>
                    <a:gd name="connsiteX3" fmla="*/ 1735667 w 1800645"/>
                    <a:gd name="connsiteY3" fmla="*/ 299155 h 299155"/>
                    <a:gd name="connsiteX4" fmla="*/ 1735667 w 1800645"/>
                    <a:gd name="connsiteY4" fmla="*/ 299155 h 299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645" h="299155">
                      <a:moveTo>
                        <a:pt x="0" y="45155"/>
                      </a:moveTo>
                      <a:cubicBezTo>
                        <a:pt x="676627" y="11288"/>
                        <a:pt x="1353255" y="-22578"/>
                        <a:pt x="1642533" y="19755"/>
                      </a:cubicBezTo>
                      <a:cubicBezTo>
                        <a:pt x="1931811" y="62088"/>
                        <a:pt x="1735667" y="299155"/>
                        <a:pt x="1735667" y="299155"/>
                      </a:cubicBezTo>
                      <a:lnTo>
                        <a:pt x="1735667" y="299155"/>
                      </a:lnTo>
                      <a:lnTo>
                        <a:pt x="1735667" y="299155"/>
                      </a:lnTo>
                    </a:path>
                  </a:pathLst>
                </a:custGeom>
                <a:ln w="19050" cmpd="sng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E007DB86-1845-FB41-9660-6380CFE7DEF0}"/>
                    </a:ext>
                  </a:extLst>
                </p:cNvPr>
                <p:cNvSpPr/>
                <p:nvPr/>
              </p:nvSpPr>
              <p:spPr>
                <a:xfrm rot="16200000">
                  <a:off x="1132288" y="223424"/>
                  <a:ext cx="307730" cy="127343"/>
                </a:xfrm>
                <a:custGeom>
                  <a:avLst/>
                  <a:gdLst>
                    <a:gd name="connsiteX0" fmla="*/ 0 w 1196717"/>
                    <a:gd name="connsiteY0" fmla="*/ 42469 h 440561"/>
                    <a:gd name="connsiteX1" fmla="*/ 948267 w 1196717"/>
                    <a:gd name="connsiteY1" fmla="*/ 34003 h 440561"/>
                    <a:gd name="connsiteX2" fmla="*/ 1134534 w 1196717"/>
                    <a:gd name="connsiteY2" fmla="*/ 415003 h 440561"/>
                    <a:gd name="connsiteX3" fmla="*/ 42334 w 1196717"/>
                    <a:gd name="connsiteY3" fmla="*/ 406536 h 440561"/>
                    <a:gd name="connsiteX4" fmla="*/ 42334 w 1196717"/>
                    <a:gd name="connsiteY4" fmla="*/ 406536 h 440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717" h="440561">
                      <a:moveTo>
                        <a:pt x="0" y="42469"/>
                      </a:moveTo>
                      <a:cubicBezTo>
                        <a:pt x="379589" y="7191"/>
                        <a:pt x="759178" y="-28086"/>
                        <a:pt x="948267" y="34003"/>
                      </a:cubicBezTo>
                      <a:cubicBezTo>
                        <a:pt x="1137356" y="96092"/>
                        <a:pt x="1285523" y="352914"/>
                        <a:pt x="1134534" y="415003"/>
                      </a:cubicBezTo>
                      <a:cubicBezTo>
                        <a:pt x="983545" y="477092"/>
                        <a:pt x="42334" y="406536"/>
                        <a:pt x="42334" y="406536"/>
                      </a:cubicBezTo>
                      <a:lnTo>
                        <a:pt x="42334" y="406536"/>
                      </a:lnTo>
                    </a:path>
                  </a:pathLst>
                </a:custGeom>
                <a:ln w="19050" cmpd="sng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</p:grpSp>
        <p:grpSp>
          <p:nvGrpSpPr>
            <p:cNvPr id="74" name="Group 172">
              <a:extLst>
                <a:ext uri="{FF2B5EF4-FFF2-40B4-BE49-F238E27FC236}">
                  <a16:creationId xmlns:a16="http://schemas.microsoft.com/office/drawing/2014/main" id="{7CE65C6B-91F3-9942-B8B2-3E60B9B5466C}"/>
                </a:ext>
              </a:extLst>
            </p:cNvPr>
            <p:cNvGrpSpPr/>
            <p:nvPr/>
          </p:nvGrpSpPr>
          <p:grpSpPr>
            <a:xfrm rot="11118464">
              <a:off x="2230241" y="4430211"/>
              <a:ext cx="569549" cy="483987"/>
              <a:chOff x="1014730" y="990136"/>
              <a:chExt cx="813617" cy="596925"/>
            </a:xfrm>
          </p:grpSpPr>
          <p:grpSp>
            <p:nvGrpSpPr>
              <p:cNvPr id="123" name="Group 173">
                <a:extLst>
                  <a:ext uri="{FF2B5EF4-FFF2-40B4-BE49-F238E27FC236}">
                    <a16:creationId xmlns:a16="http://schemas.microsoft.com/office/drawing/2014/main" id="{8D627DEE-87F3-A14D-A212-C24CDAC02C8B}"/>
                  </a:ext>
                </a:extLst>
              </p:cNvPr>
              <p:cNvGrpSpPr/>
              <p:nvPr/>
            </p:nvGrpSpPr>
            <p:grpSpPr>
              <a:xfrm>
                <a:off x="1014730" y="990136"/>
                <a:ext cx="813617" cy="596925"/>
                <a:chOff x="182262" y="928455"/>
                <a:chExt cx="813617" cy="596925"/>
              </a:xfrm>
            </p:grpSpPr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43DBF3E0-B0ED-BE4F-9233-A828EF845D46}"/>
                    </a:ext>
                  </a:extLst>
                </p:cNvPr>
                <p:cNvSpPr/>
                <p:nvPr/>
              </p:nvSpPr>
              <p:spPr>
                <a:xfrm rot="4987828">
                  <a:off x="605515" y="979417"/>
                  <a:ext cx="441326" cy="339402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238FEBE7-3870-7B46-B398-33139526BC22}"/>
                    </a:ext>
                  </a:extLst>
                </p:cNvPr>
                <p:cNvSpPr/>
                <p:nvPr/>
              </p:nvSpPr>
              <p:spPr>
                <a:xfrm rot="4987828">
                  <a:off x="385262" y="928351"/>
                  <a:ext cx="394029" cy="80003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30" name="Arc 129">
                  <a:extLst>
                    <a:ext uri="{FF2B5EF4-FFF2-40B4-BE49-F238E27FC236}">
                      <a16:creationId xmlns:a16="http://schemas.microsoft.com/office/drawing/2014/main" id="{072C8E52-5849-3E4E-AE12-C598D81BBB7B}"/>
                    </a:ext>
                  </a:extLst>
                </p:cNvPr>
                <p:cNvSpPr/>
                <p:nvPr/>
              </p:nvSpPr>
              <p:spPr>
                <a:xfrm rot="757659">
                  <a:off x="582529" y="1135213"/>
                  <a:ext cx="387217" cy="203745"/>
                </a:xfrm>
                <a:prstGeom prst="arc">
                  <a:avLst>
                    <a:gd name="adj1" fmla="val 12477532"/>
                    <a:gd name="adj2" fmla="val 21383908"/>
                  </a:avLst>
                </a:prstGeom>
                <a:ln>
                  <a:solidFill>
                    <a:srgbClr val="DADADA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  <p:grpSp>
            <p:nvGrpSpPr>
              <p:cNvPr id="124" name="Group 174">
                <a:extLst>
                  <a:ext uri="{FF2B5EF4-FFF2-40B4-BE49-F238E27FC236}">
                    <a16:creationId xmlns:a16="http://schemas.microsoft.com/office/drawing/2014/main" id="{96B786C6-5463-2341-B83A-3324D4179C51}"/>
                  </a:ext>
                </a:extLst>
              </p:cNvPr>
              <p:cNvGrpSpPr/>
              <p:nvPr/>
            </p:nvGrpSpPr>
            <p:grpSpPr>
              <a:xfrm rot="21323627">
                <a:off x="1212906" y="1116671"/>
                <a:ext cx="578076" cy="212539"/>
                <a:chOff x="595088" y="133231"/>
                <a:chExt cx="1028389" cy="369229"/>
              </a:xfrm>
            </p:grpSpPr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6673E066-CD51-7045-8700-E874141F5426}"/>
                    </a:ext>
                  </a:extLst>
                </p:cNvPr>
                <p:cNvSpPr/>
                <p:nvPr/>
              </p:nvSpPr>
              <p:spPr>
                <a:xfrm flipV="1">
                  <a:off x="595088" y="400191"/>
                  <a:ext cx="647768" cy="100199"/>
                </a:xfrm>
                <a:custGeom>
                  <a:avLst/>
                  <a:gdLst>
                    <a:gd name="connsiteX0" fmla="*/ 0 w 1800645"/>
                    <a:gd name="connsiteY0" fmla="*/ 45155 h 299155"/>
                    <a:gd name="connsiteX1" fmla="*/ 1642533 w 1800645"/>
                    <a:gd name="connsiteY1" fmla="*/ 19755 h 299155"/>
                    <a:gd name="connsiteX2" fmla="*/ 1735667 w 1800645"/>
                    <a:gd name="connsiteY2" fmla="*/ 299155 h 299155"/>
                    <a:gd name="connsiteX3" fmla="*/ 1735667 w 1800645"/>
                    <a:gd name="connsiteY3" fmla="*/ 299155 h 299155"/>
                    <a:gd name="connsiteX4" fmla="*/ 1735667 w 1800645"/>
                    <a:gd name="connsiteY4" fmla="*/ 299155 h 299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645" h="299155">
                      <a:moveTo>
                        <a:pt x="0" y="45155"/>
                      </a:moveTo>
                      <a:cubicBezTo>
                        <a:pt x="676627" y="11288"/>
                        <a:pt x="1353255" y="-22578"/>
                        <a:pt x="1642533" y="19755"/>
                      </a:cubicBezTo>
                      <a:cubicBezTo>
                        <a:pt x="1931811" y="62088"/>
                        <a:pt x="1735667" y="299155"/>
                        <a:pt x="1735667" y="299155"/>
                      </a:cubicBezTo>
                      <a:lnTo>
                        <a:pt x="1735667" y="299155"/>
                      </a:lnTo>
                      <a:lnTo>
                        <a:pt x="1735667" y="299155"/>
                      </a:lnTo>
                    </a:path>
                  </a:pathLst>
                </a:custGeom>
                <a:ln w="19050" cmpd="sng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3D1C74BF-5CC5-4642-B978-96C209C4909F}"/>
                    </a:ext>
                  </a:extLst>
                </p:cNvPr>
                <p:cNvSpPr/>
                <p:nvPr/>
              </p:nvSpPr>
              <p:spPr>
                <a:xfrm rot="11302669">
                  <a:off x="1336215" y="414029"/>
                  <a:ext cx="287262" cy="88431"/>
                </a:xfrm>
                <a:custGeom>
                  <a:avLst/>
                  <a:gdLst>
                    <a:gd name="connsiteX0" fmla="*/ 0 w 1800645"/>
                    <a:gd name="connsiteY0" fmla="*/ 45155 h 299155"/>
                    <a:gd name="connsiteX1" fmla="*/ 1642533 w 1800645"/>
                    <a:gd name="connsiteY1" fmla="*/ 19755 h 299155"/>
                    <a:gd name="connsiteX2" fmla="*/ 1735667 w 1800645"/>
                    <a:gd name="connsiteY2" fmla="*/ 299155 h 299155"/>
                    <a:gd name="connsiteX3" fmla="*/ 1735667 w 1800645"/>
                    <a:gd name="connsiteY3" fmla="*/ 299155 h 299155"/>
                    <a:gd name="connsiteX4" fmla="*/ 1735667 w 1800645"/>
                    <a:gd name="connsiteY4" fmla="*/ 299155 h 299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0645" h="299155">
                      <a:moveTo>
                        <a:pt x="0" y="45155"/>
                      </a:moveTo>
                      <a:cubicBezTo>
                        <a:pt x="676627" y="11288"/>
                        <a:pt x="1353255" y="-22578"/>
                        <a:pt x="1642533" y="19755"/>
                      </a:cubicBezTo>
                      <a:cubicBezTo>
                        <a:pt x="1931811" y="62088"/>
                        <a:pt x="1735667" y="299155"/>
                        <a:pt x="1735667" y="299155"/>
                      </a:cubicBezTo>
                      <a:lnTo>
                        <a:pt x="1735667" y="299155"/>
                      </a:lnTo>
                      <a:lnTo>
                        <a:pt x="1735667" y="299155"/>
                      </a:lnTo>
                    </a:path>
                  </a:pathLst>
                </a:custGeom>
                <a:ln w="19050" cmpd="sng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7585ED6E-5844-E248-9B84-94A118BBA57E}"/>
                    </a:ext>
                  </a:extLst>
                </p:cNvPr>
                <p:cNvSpPr/>
                <p:nvPr/>
              </p:nvSpPr>
              <p:spPr>
                <a:xfrm rot="16200000">
                  <a:off x="1132288" y="223424"/>
                  <a:ext cx="307730" cy="127343"/>
                </a:xfrm>
                <a:custGeom>
                  <a:avLst/>
                  <a:gdLst>
                    <a:gd name="connsiteX0" fmla="*/ 0 w 1196717"/>
                    <a:gd name="connsiteY0" fmla="*/ 42469 h 440561"/>
                    <a:gd name="connsiteX1" fmla="*/ 948267 w 1196717"/>
                    <a:gd name="connsiteY1" fmla="*/ 34003 h 440561"/>
                    <a:gd name="connsiteX2" fmla="*/ 1134534 w 1196717"/>
                    <a:gd name="connsiteY2" fmla="*/ 415003 h 440561"/>
                    <a:gd name="connsiteX3" fmla="*/ 42334 w 1196717"/>
                    <a:gd name="connsiteY3" fmla="*/ 406536 h 440561"/>
                    <a:gd name="connsiteX4" fmla="*/ 42334 w 1196717"/>
                    <a:gd name="connsiteY4" fmla="*/ 406536 h 440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6717" h="440561">
                      <a:moveTo>
                        <a:pt x="0" y="42469"/>
                      </a:moveTo>
                      <a:cubicBezTo>
                        <a:pt x="379589" y="7191"/>
                        <a:pt x="759178" y="-28086"/>
                        <a:pt x="948267" y="34003"/>
                      </a:cubicBezTo>
                      <a:cubicBezTo>
                        <a:pt x="1137356" y="96092"/>
                        <a:pt x="1285523" y="352914"/>
                        <a:pt x="1134534" y="415003"/>
                      </a:cubicBezTo>
                      <a:cubicBezTo>
                        <a:pt x="983545" y="477092"/>
                        <a:pt x="42334" y="406536"/>
                        <a:pt x="42334" y="406536"/>
                      </a:cubicBezTo>
                      <a:lnTo>
                        <a:pt x="42334" y="406536"/>
                      </a:lnTo>
                    </a:path>
                  </a:pathLst>
                </a:custGeom>
                <a:ln w="19050" cmpd="sng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</p:grpSp>
        <p:grpSp>
          <p:nvGrpSpPr>
            <p:cNvPr id="75" name="Group 52">
              <a:extLst>
                <a:ext uri="{FF2B5EF4-FFF2-40B4-BE49-F238E27FC236}">
                  <a16:creationId xmlns:a16="http://schemas.microsoft.com/office/drawing/2014/main" id="{C2337578-F9E3-DB4C-A5FA-EFF1A2696521}"/>
                </a:ext>
              </a:extLst>
            </p:cNvPr>
            <p:cNvGrpSpPr/>
            <p:nvPr/>
          </p:nvGrpSpPr>
          <p:grpSpPr>
            <a:xfrm>
              <a:off x="765882" y="3424812"/>
              <a:ext cx="3034705" cy="1540324"/>
              <a:chOff x="765882" y="3424812"/>
              <a:chExt cx="3034705" cy="1540324"/>
            </a:xfrm>
          </p:grpSpPr>
          <p:grpSp>
            <p:nvGrpSpPr>
              <p:cNvPr id="76" name="Group 158">
                <a:extLst>
                  <a:ext uri="{FF2B5EF4-FFF2-40B4-BE49-F238E27FC236}">
                    <a16:creationId xmlns:a16="http://schemas.microsoft.com/office/drawing/2014/main" id="{FABACEF1-A855-5045-B99B-B24381D5A080}"/>
                  </a:ext>
                </a:extLst>
              </p:cNvPr>
              <p:cNvGrpSpPr/>
              <p:nvPr/>
            </p:nvGrpSpPr>
            <p:grpSpPr>
              <a:xfrm rot="11118464">
                <a:off x="1086749" y="3669935"/>
                <a:ext cx="569549" cy="483987"/>
                <a:chOff x="1014730" y="990136"/>
                <a:chExt cx="813617" cy="596925"/>
              </a:xfrm>
            </p:grpSpPr>
            <p:grpSp>
              <p:nvGrpSpPr>
                <p:cNvPr id="115" name="Group 159">
                  <a:extLst>
                    <a:ext uri="{FF2B5EF4-FFF2-40B4-BE49-F238E27FC236}">
                      <a16:creationId xmlns:a16="http://schemas.microsoft.com/office/drawing/2014/main" id="{75F8372F-917A-C847-BD00-5C483C985DF8}"/>
                    </a:ext>
                  </a:extLst>
                </p:cNvPr>
                <p:cNvGrpSpPr/>
                <p:nvPr/>
              </p:nvGrpSpPr>
              <p:grpSpPr>
                <a:xfrm>
                  <a:off x="1014730" y="990136"/>
                  <a:ext cx="813617" cy="596925"/>
                  <a:chOff x="182262" y="928455"/>
                  <a:chExt cx="813617" cy="596925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5E3A1F4F-E458-2F41-88F6-533A5E049753}"/>
                      </a:ext>
                    </a:extLst>
                  </p:cNvPr>
                  <p:cNvSpPr/>
                  <p:nvPr/>
                </p:nvSpPr>
                <p:spPr>
                  <a:xfrm rot="4987828">
                    <a:off x="605515" y="979417"/>
                    <a:ext cx="441326" cy="339402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5D26258D-6E6A-944E-81A3-9E803AAAC891}"/>
                      </a:ext>
                    </a:extLst>
                  </p:cNvPr>
                  <p:cNvSpPr/>
                  <p:nvPr/>
                </p:nvSpPr>
                <p:spPr>
                  <a:xfrm rot="4987828">
                    <a:off x="385262" y="928351"/>
                    <a:ext cx="394029" cy="800030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FF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122" name="Arc 121">
                    <a:extLst>
                      <a:ext uri="{FF2B5EF4-FFF2-40B4-BE49-F238E27FC236}">
                        <a16:creationId xmlns:a16="http://schemas.microsoft.com/office/drawing/2014/main" id="{ACC50264-7F67-5B4B-97A8-5F6586C53D50}"/>
                      </a:ext>
                    </a:extLst>
                  </p:cNvPr>
                  <p:cNvSpPr/>
                  <p:nvPr/>
                </p:nvSpPr>
                <p:spPr>
                  <a:xfrm rot="757659">
                    <a:off x="582529" y="1135213"/>
                    <a:ext cx="387217" cy="203745"/>
                  </a:xfrm>
                  <a:prstGeom prst="arc">
                    <a:avLst>
                      <a:gd name="adj1" fmla="val 12477532"/>
                      <a:gd name="adj2" fmla="val 21383908"/>
                    </a:avLst>
                  </a:prstGeom>
                  <a:ln>
                    <a:solidFill>
                      <a:srgbClr val="DADADA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</p:grpSp>
            <p:grpSp>
              <p:nvGrpSpPr>
                <p:cNvPr id="116" name="Group 160">
                  <a:extLst>
                    <a:ext uri="{FF2B5EF4-FFF2-40B4-BE49-F238E27FC236}">
                      <a16:creationId xmlns:a16="http://schemas.microsoft.com/office/drawing/2014/main" id="{AAAAB8B8-D368-584B-BE76-214E01DA1F86}"/>
                    </a:ext>
                  </a:extLst>
                </p:cNvPr>
                <p:cNvGrpSpPr/>
                <p:nvPr/>
              </p:nvGrpSpPr>
              <p:grpSpPr>
                <a:xfrm rot="21323627">
                  <a:off x="1212906" y="1116671"/>
                  <a:ext cx="578076" cy="212539"/>
                  <a:chOff x="595088" y="133231"/>
                  <a:chExt cx="1028389" cy="369229"/>
                </a:xfrm>
              </p:grpSpPr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91D5043C-418E-5149-A7AF-1063E13C06AE}"/>
                      </a:ext>
                    </a:extLst>
                  </p:cNvPr>
                  <p:cNvSpPr/>
                  <p:nvPr/>
                </p:nvSpPr>
                <p:spPr>
                  <a:xfrm flipV="1">
                    <a:off x="595088" y="400191"/>
                    <a:ext cx="647768" cy="100199"/>
                  </a:xfrm>
                  <a:custGeom>
                    <a:avLst/>
                    <a:gdLst>
                      <a:gd name="connsiteX0" fmla="*/ 0 w 1800645"/>
                      <a:gd name="connsiteY0" fmla="*/ 45155 h 299155"/>
                      <a:gd name="connsiteX1" fmla="*/ 1642533 w 1800645"/>
                      <a:gd name="connsiteY1" fmla="*/ 19755 h 299155"/>
                      <a:gd name="connsiteX2" fmla="*/ 1735667 w 1800645"/>
                      <a:gd name="connsiteY2" fmla="*/ 299155 h 299155"/>
                      <a:gd name="connsiteX3" fmla="*/ 1735667 w 1800645"/>
                      <a:gd name="connsiteY3" fmla="*/ 299155 h 299155"/>
                      <a:gd name="connsiteX4" fmla="*/ 1735667 w 1800645"/>
                      <a:gd name="connsiteY4" fmla="*/ 299155 h 299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645" h="299155">
                        <a:moveTo>
                          <a:pt x="0" y="45155"/>
                        </a:moveTo>
                        <a:cubicBezTo>
                          <a:pt x="676627" y="11288"/>
                          <a:pt x="1353255" y="-22578"/>
                          <a:pt x="1642533" y="19755"/>
                        </a:cubicBezTo>
                        <a:cubicBezTo>
                          <a:pt x="1931811" y="62088"/>
                          <a:pt x="1735667" y="299155"/>
                          <a:pt x="1735667" y="299155"/>
                        </a:cubicBezTo>
                        <a:lnTo>
                          <a:pt x="1735667" y="299155"/>
                        </a:lnTo>
                        <a:lnTo>
                          <a:pt x="1735667" y="299155"/>
                        </a:lnTo>
                      </a:path>
                    </a:pathLst>
                  </a:custGeom>
                  <a:ln w="19050" cmpd="sng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2EDA0A42-1791-C64C-9BA3-26C00CE9C4FA}"/>
                      </a:ext>
                    </a:extLst>
                  </p:cNvPr>
                  <p:cNvSpPr/>
                  <p:nvPr/>
                </p:nvSpPr>
                <p:spPr>
                  <a:xfrm rot="11302669">
                    <a:off x="1336215" y="414029"/>
                    <a:ext cx="287262" cy="88431"/>
                  </a:xfrm>
                  <a:custGeom>
                    <a:avLst/>
                    <a:gdLst>
                      <a:gd name="connsiteX0" fmla="*/ 0 w 1800645"/>
                      <a:gd name="connsiteY0" fmla="*/ 45155 h 299155"/>
                      <a:gd name="connsiteX1" fmla="*/ 1642533 w 1800645"/>
                      <a:gd name="connsiteY1" fmla="*/ 19755 h 299155"/>
                      <a:gd name="connsiteX2" fmla="*/ 1735667 w 1800645"/>
                      <a:gd name="connsiteY2" fmla="*/ 299155 h 299155"/>
                      <a:gd name="connsiteX3" fmla="*/ 1735667 w 1800645"/>
                      <a:gd name="connsiteY3" fmla="*/ 299155 h 299155"/>
                      <a:gd name="connsiteX4" fmla="*/ 1735667 w 1800645"/>
                      <a:gd name="connsiteY4" fmla="*/ 299155 h 299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645" h="299155">
                        <a:moveTo>
                          <a:pt x="0" y="45155"/>
                        </a:moveTo>
                        <a:cubicBezTo>
                          <a:pt x="676627" y="11288"/>
                          <a:pt x="1353255" y="-22578"/>
                          <a:pt x="1642533" y="19755"/>
                        </a:cubicBezTo>
                        <a:cubicBezTo>
                          <a:pt x="1931811" y="62088"/>
                          <a:pt x="1735667" y="299155"/>
                          <a:pt x="1735667" y="299155"/>
                        </a:cubicBezTo>
                        <a:lnTo>
                          <a:pt x="1735667" y="299155"/>
                        </a:lnTo>
                        <a:lnTo>
                          <a:pt x="1735667" y="299155"/>
                        </a:lnTo>
                      </a:path>
                    </a:pathLst>
                  </a:custGeom>
                  <a:ln w="19050" cmpd="sng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119" name="Freeform 118">
                    <a:extLst>
                      <a:ext uri="{FF2B5EF4-FFF2-40B4-BE49-F238E27FC236}">
                        <a16:creationId xmlns:a16="http://schemas.microsoft.com/office/drawing/2014/main" id="{8DC9DE80-DCA5-6242-8732-DE879CF833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132288" y="223424"/>
                    <a:ext cx="307730" cy="127343"/>
                  </a:xfrm>
                  <a:custGeom>
                    <a:avLst/>
                    <a:gdLst>
                      <a:gd name="connsiteX0" fmla="*/ 0 w 1196717"/>
                      <a:gd name="connsiteY0" fmla="*/ 42469 h 440561"/>
                      <a:gd name="connsiteX1" fmla="*/ 948267 w 1196717"/>
                      <a:gd name="connsiteY1" fmla="*/ 34003 h 440561"/>
                      <a:gd name="connsiteX2" fmla="*/ 1134534 w 1196717"/>
                      <a:gd name="connsiteY2" fmla="*/ 415003 h 440561"/>
                      <a:gd name="connsiteX3" fmla="*/ 42334 w 1196717"/>
                      <a:gd name="connsiteY3" fmla="*/ 406536 h 440561"/>
                      <a:gd name="connsiteX4" fmla="*/ 42334 w 1196717"/>
                      <a:gd name="connsiteY4" fmla="*/ 406536 h 440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96717" h="440561">
                        <a:moveTo>
                          <a:pt x="0" y="42469"/>
                        </a:moveTo>
                        <a:cubicBezTo>
                          <a:pt x="379589" y="7191"/>
                          <a:pt x="759178" y="-28086"/>
                          <a:pt x="948267" y="34003"/>
                        </a:cubicBezTo>
                        <a:cubicBezTo>
                          <a:pt x="1137356" y="96092"/>
                          <a:pt x="1285523" y="352914"/>
                          <a:pt x="1134534" y="415003"/>
                        </a:cubicBezTo>
                        <a:cubicBezTo>
                          <a:pt x="983545" y="477092"/>
                          <a:pt x="42334" y="406536"/>
                          <a:pt x="42334" y="406536"/>
                        </a:cubicBezTo>
                        <a:lnTo>
                          <a:pt x="42334" y="406536"/>
                        </a:lnTo>
                      </a:path>
                    </a:pathLst>
                  </a:custGeom>
                  <a:ln w="19050" cmpd="sng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</p:grpSp>
          </p:grp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683DFFE1-A0E8-C946-8E08-0918965E8CD9}"/>
                  </a:ext>
                </a:extLst>
              </p:cNvPr>
              <p:cNvSpPr/>
              <p:nvPr/>
            </p:nvSpPr>
            <p:spPr>
              <a:xfrm rot="10800000">
                <a:off x="1495490" y="4557858"/>
                <a:ext cx="253831" cy="171444"/>
              </a:xfrm>
              <a:prstGeom prst="arc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7C5E79A-C891-F840-AABD-4FF2ED057AD7}"/>
                  </a:ext>
                </a:extLst>
              </p:cNvPr>
              <p:cNvSpPr txBox="1"/>
              <p:nvPr/>
            </p:nvSpPr>
            <p:spPr>
              <a:xfrm>
                <a:off x="819777" y="3770212"/>
                <a:ext cx="554880" cy="18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latin typeface="Arial"/>
                    <a:cs typeface="Arial"/>
                  </a:rPr>
                  <a:t>gRNA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046B4AB-B2C8-3E43-9AA4-D6082FA4B58A}"/>
                  </a:ext>
                </a:extLst>
              </p:cNvPr>
              <p:cNvSpPr txBox="1"/>
              <p:nvPr/>
            </p:nvSpPr>
            <p:spPr>
              <a:xfrm>
                <a:off x="1396786" y="4650263"/>
                <a:ext cx="554880" cy="18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latin typeface="Arial"/>
                    <a:cs typeface="Arial"/>
                  </a:rPr>
                  <a:t>gRNA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FC6BDBD-06A8-0243-A04B-E87FC18E776B}"/>
                  </a:ext>
                </a:extLst>
              </p:cNvPr>
              <p:cNvCxnSpPr/>
              <p:nvPr/>
            </p:nvCxnSpPr>
            <p:spPr>
              <a:xfrm>
                <a:off x="778497" y="4726600"/>
                <a:ext cx="3022090" cy="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021837F-FEE5-0443-BAA5-81304E309D54}"/>
                  </a:ext>
                </a:extLst>
              </p:cNvPr>
              <p:cNvSpPr/>
              <p:nvPr/>
            </p:nvSpPr>
            <p:spPr>
              <a:xfrm>
                <a:off x="953837" y="4646741"/>
                <a:ext cx="536816" cy="1828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000000"/>
                    </a:solidFill>
                    <a:latin typeface="Arial"/>
                    <a:cs typeface="Arial"/>
                  </a:rPr>
                  <a:t>5xUAS 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97F8ED5-E797-F049-A88C-13619A7CEC7F}"/>
                  </a:ext>
                </a:extLst>
              </p:cNvPr>
              <p:cNvSpPr/>
              <p:nvPr/>
            </p:nvSpPr>
            <p:spPr>
              <a:xfrm>
                <a:off x="1493657" y="4698535"/>
                <a:ext cx="258125" cy="7929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Arial"/>
                  <a:cs typeface="Arial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8655F82-5F16-B046-9B16-3978315FEDB0}"/>
                  </a:ext>
                </a:extLst>
              </p:cNvPr>
              <p:cNvSpPr txBox="1"/>
              <p:nvPr/>
            </p:nvSpPr>
            <p:spPr>
              <a:xfrm>
                <a:off x="765882" y="4223405"/>
                <a:ext cx="668981" cy="18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rial"/>
                    <a:cs typeface="Arial"/>
                  </a:rPr>
                  <a:t>Gal4VP16</a:t>
                </a:r>
              </a:p>
            </p:txBody>
          </p:sp>
          <p:sp>
            <p:nvSpPr>
              <p:cNvPr id="84" name="Right Arrow 83">
                <a:extLst>
                  <a:ext uri="{FF2B5EF4-FFF2-40B4-BE49-F238E27FC236}">
                    <a16:creationId xmlns:a16="http://schemas.microsoft.com/office/drawing/2014/main" id="{A44F5F68-986D-B54F-BA21-5F106DE8CDC5}"/>
                  </a:ext>
                </a:extLst>
              </p:cNvPr>
              <p:cNvSpPr/>
              <p:nvPr/>
            </p:nvSpPr>
            <p:spPr>
              <a:xfrm>
                <a:off x="3212945" y="4638277"/>
                <a:ext cx="444668" cy="176646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>
                    <a:solidFill>
                      <a:srgbClr val="000000"/>
                    </a:solidFill>
                    <a:latin typeface="Arial"/>
                    <a:cs typeface="Arial"/>
                  </a:rPr>
                  <a:t>Poly(A)</a:t>
                </a:r>
              </a:p>
            </p:txBody>
          </p:sp>
          <p:sp>
            <p:nvSpPr>
              <p:cNvPr id="85" name="Right Arrow 84">
                <a:extLst>
                  <a:ext uri="{FF2B5EF4-FFF2-40B4-BE49-F238E27FC236}">
                    <a16:creationId xmlns:a16="http://schemas.microsoft.com/office/drawing/2014/main" id="{27F2AE18-E573-284C-AF5E-0B70711A8989}"/>
                  </a:ext>
                </a:extLst>
              </p:cNvPr>
              <p:cNvSpPr/>
              <p:nvPr/>
            </p:nvSpPr>
            <p:spPr>
              <a:xfrm>
                <a:off x="2701261" y="4638282"/>
                <a:ext cx="507551" cy="182880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i="1" dirty="0">
                    <a:solidFill>
                      <a:srgbClr val="000000"/>
                    </a:solidFill>
                    <a:latin typeface="Arial"/>
                    <a:cs typeface="Arial"/>
                  </a:rPr>
                  <a:t>EYFP</a:t>
                </a:r>
              </a:p>
            </p:txBody>
          </p:sp>
          <p:grpSp>
            <p:nvGrpSpPr>
              <p:cNvPr id="86" name="Group 114">
                <a:extLst>
                  <a:ext uri="{FF2B5EF4-FFF2-40B4-BE49-F238E27FC236}">
                    <a16:creationId xmlns:a16="http://schemas.microsoft.com/office/drawing/2014/main" id="{B1E906A4-ADC3-3841-AC31-21CE25E89B22}"/>
                  </a:ext>
                </a:extLst>
              </p:cNvPr>
              <p:cNvGrpSpPr/>
              <p:nvPr/>
            </p:nvGrpSpPr>
            <p:grpSpPr>
              <a:xfrm>
                <a:off x="1238740" y="4363893"/>
                <a:ext cx="154679" cy="302670"/>
                <a:chOff x="1140721" y="414617"/>
                <a:chExt cx="154679" cy="302670"/>
              </a:xfrm>
            </p:grpSpPr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25124E91-1DFC-2C4A-A7A6-AE2CA048B455}"/>
                    </a:ext>
                  </a:extLst>
                </p:cNvPr>
                <p:cNvSpPr/>
                <p:nvPr/>
              </p:nvSpPr>
              <p:spPr>
                <a:xfrm>
                  <a:off x="1187964" y="571610"/>
                  <a:ext cx="107436" cy="1456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cxnSp>
              <p:nvCxnSpPr>
                <p:cNvPr id="113" name="Curved Connector 112">
                  <a:extLst>
                    <a:ext uri="{FF2B5EF4-FFF2-40B4-BE49-F238E27FC236}">
                      <a16:creationId xmlns:a16="http://schemas.microsoft.com/office/drawing/2014/main" id="{9F42AF7F-68AE-DC4F-B429-71E1938FFEF8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167943" y="504386"/>
                  <a:ext cx="93767" cy="53718"/>
                </a:xfrm>
                <a:prstGeom prst="curvedConnector3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A767B2C-621C-844F-8AED-4F93C793F6EC}"/>
                    </a:ext>
                  </a:extLst>
                </p:cNvPr>
                <p:cNvSpPr/>
                <p:nvPr/>
              </p:nvSpPr>
              <p:spPr>
                <a:xfrm>
                  <a:off x="1140721" y="414617"/>
                  <a:ext cx="100965" cy="767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  <p:grpSp>
            <p:nvGrpSpPr>
              <p:cNvPr id="87" name="Group 122">
                <a:extLst>
                  <a:ext uri="{FF2B5EF4-FFF2-40B4-BE49-F238E27FC236}">
                    <a16:creationId xmlns:a16="http://schemas.microsoft.com/office/drawing/2014/main" id="{1F2CFE5F-F199-1F4C-A5E3-1A6DDCC13DB9}"/>
                  </a:ext>
                </a:extLst>
              </p:cNvPr>
              <p:cNvGrpSpPr/>
              <p:nvPr/>
            </p:nvGrpSpPr>
            <p:grpSpPr>
              <a:xfrm>
                <a:off x="994817" y="4363893"/>
                <a:ext cx="154679" cy="302670"/>
                <a:chOff x="1140721" y="414617"/>
                <a:chExt cx="154679" cy="302670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F7CC4DAC-48A2-DD44-A6A9-963E4CFC7ACE}"/>
                    </a:ext>
                  </a:extLst>
                </p:cNvPr>
                <p:cNvSpPr/>
                <p:nvPr/>
              </p:nvSpPr>
              <p:spPr>
                <a:xfrm>
                  <a:off x="1187964" y="571610"/>
                  <a:ext cx="107436" cy="1456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cxnSp>
              <p:nvCxnSpPr>
                <p:cNvPr id="110" name="Curved Connector 109">
                  <a:extLst>
                    <a:ext uri="{FF2B5EF4-FFF2-40B4-BE49-F238E27FC236}">
                      <a16:creationId xmlns:a16="http://schemas.microsoft.com/office/drawing/2014/main" id="{365ACF31-7129-C14C-A5F3-85EF44445E1D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167943" y="504386"/>
                  <a:ext cx="93767" cy="53718"/>
                </a:xfrm>
                <a:prstGeom prst="curvedConnector3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36468F1-B1B3-7E43-8A15-ABCCDB98DFD5}"/>
                    </a:ext>
                  </a:extLst>
                </p:cNvPr>
                <p:cNvSpPr/>
                <p:nvPr/>
              </p:nvSpPr>
              <p:spPr>
                <a:xfrm>
                  <a:off x="1140721" y="414617"/>
                  <a:ext cx="100965" cy="767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  <p:grpSp>
            <p:nvGrpSpPr>
              <p:cNvPr id="88" name="Group 126">
                <a:extLst>
                  <a:ext uri="{FF2B5EF4-FFF2-40B4-BE49-F238E27FC236}">
                    <a16:creationId xmlns:a16="http://schemas.microsoft.com/office/drawing/2014/main" id="{B9637B17-7750-9F40-A699-14CADCCB88F9}"/>
                  </a:ext>
                </a:extLst>
              </p:cNvPr>
              <p:cNvGrpSpPr/>
              <p:nvPr/>
            </p:nvGrpSpPr>
            <p:grpSpPr>
              <a:xfrm>
                <a:off x="874718" y="4363893"/>
                <a:ext cx="154679" cy="302670"/>
                <a:chOff x="1140721" y="414617"/>
                <a:chExt cx="154679" cy="302670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EF9A9AF-A3AF-BD46-8180-6B7E71C33111}"/>
                    </a:ext>
                  </a:extLst>
                </p:cNvPr>
                <p:cNvSpPr/>
                <p:nvPr/>
              </p:nvSpPr>
              <p:spPr>
                <a:xfrm>
                  <a:off x="1187964" y="571610"/>
                  <a:ext cx="107436" cy="1456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cxnSp>
              <p:nvCxnSpPr>
                <p:cNvPr id="107" name="Curved Connector 106">
                  <a:extLst>
                    <a:ext uri="{FF2B5EF4-FFF2-40B4-BE49-F238E27FC236}">
                      <a16:creationId xmlns:a16="http://schemas.microsoft.com/office/drawing/2014/main" id="{BA1D1B56-37DE-C247-9126-B04008CF8EF0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167943" y="504386"/>
                  <a:ext cx="93767" cy="53718"/>
                </a:xfrm>
                <a:prstGeom prst="curvedConnector3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0AD0A08D-E227-874C-98A2-030D9EC7AA11}"/>
                    </a:ext>
                  </a:extLst>
                </p:cNvPr>
                <p:cNvSpPr/>
                <p:nvPr/>
              </p:nvSpPr>
              <p:spPr>
                <a:xfrm>
                  <a:off x="1140721" y="414617"/>
                  <a:ext cx="100965" cy="767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D9620D7-515E-D240-8DCE-34159CB78177}"/>
                  </a:ext>
                </a:extLst>
              </p:cNvPr>
              <p:cNvSpPr txBox="1"/>
              <p:nvPr/>
            </p:nvSpPr>
            <p:spPr>
              <a:xfrm>
                <a:off x="1538477" y="4614176"/>
                <a:ext cx="127402" cy="35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sp>
            <p:nvSpPr>
              <p:cNvPr id="90" name="Right Arrow 89">
                <a:extLst>
                  <a:ext uri="{FF2B5EF4-FFF2-40B4-BE49-F238E27FC236}">
                    <a16:creationId xmlns:a16="http://schemas.microsoft.com/office/drawing/2014/main" id="{D02EEA2D-2FE6-6646-8F29-73F1AE81AA83}"/>
                  </a:ext>
                </a:extLst>
              </p:cNvPr>
              <p:cNvSpPr/>
              <p:nvPr/>
            </p:nvSpPr>
            <p:spPr>
              <a:xfrm>
                <a:off x="1747905" y="4532472"/>
                <a:ext cx="712798" cy="411418"/>
              </a:xfrm>
              <a:prstGeom prst="right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i="1" dirty="0">
                    <a:solidFill>
                      <a:srgbClr val="000000"/>
                    </a:solidFill>
                    <a:latin typeface="Arial"/>
                    <a:cs typeface="Arial"/>
                  </a:rPr>
                  <a:t>Mini-CMV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FB65CB4-0302-F94C-B45A-75144D4F46EC}"/>
                  </a:ext>
                </a:extLst>
              </p:cNvPr>
              <p:cNvSpPr/>
              <p:nvPr/>
            </p:nvSpPr>
            <p:spPr>
              <a:xfrm>
                <a:off x="2443932" y="4664678"/>
                <a:ext cx="258125" cy="79293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Arial"/>
                  <a:cs typeface="Arial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E3DF0D1-8770-0D49-9C08-DB263310727D}"/>
                  </a:ext>
                </a:extLst>
              </p:cNvPr>
              <p:cNvSpPr txBox="1"/>
              <p:nvPr/>
            </p:nvSpPr>
            <p:spPr>
              <a:xfrm>
                <a:off x="2485810" y="4584553"/>
                <a:ext cx="127402" cy="350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857FB33-2239-D74B-A866-949FFFB0B20B}"/>
                  </a:ext>
                </a:extLst>
              </p:cNvPr>
              <p:cNvCxnSpPr/>
              <p:nvPr/>
            </p:nvCxnSpPr>
            <p:spPr>
              <a:xfrm flipV="1">
                <a:off x="2053266" y="4050532"/>
                <a:ext cx="0" cy="50732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5F9F641-A617-7E4B-B004-2CF1538B323B}"/>
                  </a:ext>
                </a:extLst>
              </p:cNvPr>
              <p:cNvCxnSpPr/>
              <p:nvPr/>
            </p:nvCxnSpPr>
            <p:spPr>
              <a:xfrm>
                <a:off x="1951666" y="4050532"/>
                <a:ext cx="19645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oup 196">
                <a:extLst>
                  <a:ext uri="{FF2B5EF4-FFF2-40B4-BE49-F238E27FC236}">
                    <a16:creationId xmlns:a16="http://schemas.microsoft.com/office/drawing/2014/main" id="{63DC0867-0AD0-E241-B303-0ABD77439896}"/>
                  </a:ext>
                </a:extLst>
              </p:cNvPr>
              <p:cNvGrpSpPr/>
              <p:nvPr/>
            </p:nvGrpSpPr>
            <p:grpSpPr>
              <a:xfrm>
                <a:off x="1112594" y="4363893"/>
                <a:ext cx="154679" cy="302670"/>
                <a:chOff x="1140721" y="414617"/>
                <a:chExt cx="154679" cy="302670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8B4BE89-A150-DE44-9701-A36F50969CBB}"/>
                    </a:ext>
                  </a:extLst>
                </p:cNvPr>
                <p:cNvSpPr/>
                <p:nvPr/>
              </p:nvSpPr>
              <p:spPr>
                <a:xfrm>
                  <a:off x="1187964" y="571610"/>
                  <a:ext cx="107436" cy="1456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cxnSp>
              <p:nvCxnSpPr>
                <p:cNvPr id="104" name="Curved Connector 103">
                  <a:extLst>
                    <a:ext uri="{FF2B5EF4-FFF2-40B4-BE49-F238E27FC236}">
                      <a16:creationId xmlns:a16="http://schemas.microsoft.com/office/drawing/2014/main" id="{7DA49679-5A22-2642-B37A-255C6109E871}"/>
                    </a:ext>
                  </a:extLst>
                </p:cNvPr>
                <p:cNvCxnSpPr/>
                <p:nvPr/>
              </p:nvCxnSpPr>
              <p:spPr>
                <a:xfrm rot="16200000" flipV="1">
                  <a:off x="1167943" y="504386"/>
                  <a:ext cx="93767" cy="53718"/>
                </a:xfrm>
                <a:prstGeom prst="curvedConnector3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6933055-0269-214E-A8BE-A057EC858708}"/>
                    </a:ext>
                  </a:extLst>
                </p:cNvPr>
                <p:cNvSpPr/>
                <p:nvPr/>
              </p:nvSpPr>
              <p:spPr>
                <a:xfrm>
                  <a:off x="1140721" y="414617"/>
                  <a:ext cx="100965" cy="7672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6F5FE55-E5CB-A84F-8A05-77DC4C93EF6A}"/>
                  </a:ext>
                </a:extLst>
              </p:cNvPr>
              <p:cNvSpPr txBox="1"/>
              <p:nvPr/>
            </p:nvSpPr>
            <p:spPr>
              <a:xfrm>
                <a:off x="1164194" y="3668623"/>
                <a:ext cx="554880" cy="206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Arial"/>
                    <a:cs typeface="Arial"/>
                  </a:rPr>
                  <a:t>Cas9m</a:t>
                </a:r>
                <a:endParaRPr lang="en-US" sz="900" dirty="0">
                  <a:latin typeface="Arial"/>
                  <a:cs typeface="Arial"/>
                </a:endParaRPr>
              </a:p>
            </p:txBody>
          </p:sp>
          <p:grpSp>
            <p:nvGrpSpPr>
              <p:cNvPr id="97" name="Group 142">
                <a:extLst>
                  <a:ext uri="{FF2B5EF4-FFF2-40B4-BE49-F238E27FC236}">
                    <a16:creationId xmlns:a16="http://schemas.microsoft.com/office/drawing/2014/main" id="{4D26829C-526A-7240-814D-CCE26BB69C08}"/>
                  </a:ext>
                </a:extLst>
              </p:cNvPr>
              <p:cNvGrpSpPr/>
              <p:nvPr/>
            </p:nvGrpSpPr>
            <p:grpSpPr>
              <a:xfrm rot="4134555">
                <a:off x="2543788" y="3646956"/>
                <a:ext cx="812801" cy="368514"/>
                <a:chOff x="4314846" y="1938631"/>
                <a:chExt cx="812801" cy="368514"/>
              </a:xfrm>
            </p:grpSpPr>
            <p:grpSp>
              <p:nvGrpSpPr>
                <p:cNvPr id="99" name="Group 144">
                  <a:extLst>
                    <a:ext uri="{FF2B5EF4-FFF2-40B4-BE49-F238E27FC236}">
                      <a16:creationId xmlns:a16="http://schemas.microsoft.com/office/drawing/2014/main" id="{11E646C9-55E7-624B-A287-3788BB1337DD}"/>
                    </a:ext>
                  </a:extLst>
                </p:cNvPr>
                <p:cNvGrpSpPr/>
                <p:nvPr/>
              </p:nvGrpSpPr>
              <p:grpSpPr>
                <a:xfrm>
                  <a:off x="4361295" y="1938631"/>
                  <a:ext cx="516703" cy="368514"/>
                  <a:chOff x="4291206" y="2156057"/>
                  <a:chExt cx="401688" cy="253198"/>
                </a:xfrm>
              </p:grpSpPr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6E273ECF-A978-DE41-9743-9E0A376DD02C}"/>
                      </a:ext>
                    </a:extLst>
                  </p:cNvPr>
                  <p:cNvSpPr/>
                  <p:nvPr/>
                </p:nvSpPr>
                <p:spPr>
                  <a:xfrm rot="4650210">
                    <a:off x="4440468" y="2156829"/>
                    <a:ext cx="167165" cy="337687"/>
                  </a:xfrm>
                  <a:prstGeom prst="ellipse">
                    <a:avLst/>
                  </a:prstGeom>
                  <a:solidFill>
                    <a:srgbClr val="000000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2E38EE8C-A9DD-3942-8C18-6181F4652AFF}"/>
                      </a:ext>
                    </a:extLst>
                  </p:cNvPr>
                  <p:cNvSpPr/>
                  <p:nvPr/>
                </p:nvSpPr>
                <p:spPr>
                  <a:xfrm rot="3190376">
                    <a:off x="4376467" y="2070796"/>
                    <a:ext cx="167165" cy="33768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56AB1B2D-E729-8449-B2EF-7E94C882C194}"/>
                    </a:ext>
                  </a:extLst>
                </p:cNvPr>
                <p:cNvSpPr txBox="1"/>
                <p:nvPr/>
              </p:nvSpPr>
              <p:spPr>
                <a:xfrm>
                  <a:off x="4314846" y="2073586"/>
                  <a:ext cx="812801" cy="145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b="1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RNA</a:t>
                  </a:r>
                  <a:r>
                    <a:rPr lang="en-US" sz="900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 </a:t>
                  </a:r>
                  <a:r>
                    <a:rPr lang="en-US" sz="900" b="1" dirty="0">
                      <a:solidFill>
                        <a:srgbClr val="FFFFFF"/>
                      </a:solidFill>
                      <a:latin typeface="Arial"/>
                      <a:cs typeface="Arial"/>
                    </a:rPr>
                    <a:t>Pol-II</a:t>
                  </a:r>
                </a:p>
              </p:txBody>
            </p:sp>
          </p:grp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20320D3-43E2-424E-81C7-A435EC5F5C0A}"/>
                  </a:ext>
                </a:extLst>
              </p:cNvPr>
              <p:cNvCxnSpPr/>
              <p:nvPr/>
            </p:nvCxnSpPr>
            <p:spPr>
              <a:xfrm rot="16200000" flipH="1">
                <a:off x="1381085" y="4112366"/>
                <a:ext cx="328360" cy="224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9" name="Group 106">
            <a:extLst>
              <a:ext uri="{FF2B5EF4-FFF2-40B4-BE49-F238E27FC236}">
                <a16:creationId xmlns:a16="http://schemas.microsoft.com/office/drawing/2014/main" id="{21B7BD32-B796-C846-AD09-19140CB37B5A}"/>
              </a:ext>
            </a:extLst>
          </p:cNvPr>
          <p:cNvGrpSpPr/>
          <p:nvPr/>
        </p:nvGrpSpPr>
        <p:grpSpPr>
          <a:xfrm>
            <a:off x="2021669" y="1753957"/>
            <a:ext cx="1271971" cy="399828"/>
            <a:chOff x="1157325" y="1428108"/>
            <a:chExt cx="801312" cy="325662"/>
          </a:xfrm>
        </p:grpSpPr>
        <p:sp>
          <p:nvSpPr>
            <p:cNvPr id="140" name="Teardrop 139">
              <a:extLst>
                <a:ext uri="{FF2B5EF4-FFF2-40B4-BE49-F238E27FC236}">
                  <a16:creationId xmlns:a16="http://schemas.microsoft.com/office/drawing/2014/main" id="{1A38F130-B3FB-B04C-AAED-22DC25263147}"/>
                </a:ext>
              </a:extLst>
            </p:cNvPr>
            <p:cNvSpPr/>
            <p:nvPr/>
          </p:nvSpPr>
          <p:spPr>
            <a:xfrm rot="10800000">
              <a:off x="1157325" y="1428108"/>
              <a:ext cx="801312" cy="325356"/>
            </a:xfrm>
            <a:prstGeom prst="teardrop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E4F95E3-DC4D-494F-9F4B-148E85556BDC}"/>
                </a:ext>
              </a:extLst>
            </p:cNvPr>
            <p:cNvSpPr txBox="1"/>
            <p:nvPr/>
          </p:nvSpPr>
          <p:spPr>
            <a:xfrm>
              <a:off x="1169032" y="1452947"/>
              <a:ext cx="773777" cy="30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/>
                  <a:cs typeface="Arial"/>
                </a:rPr>
                <a:t>Transcription initiation complex</a:t>
              </a: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8E70FDE-54FD-A04D-B6DE-A7FAFD9A15D1}"/>
              </a:ext>
            </a:extLst>
          </p:cNvPr>
          <p:cNvCxnSpPr/>
          <p:nvPr/>
        </p:nvCxnSpPr>
        <p:spPr>
          <a:xfrm>
            <a:off x="1685622" y="2173869"/>
            <a:ext cx="1212273" cy="57511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09">
            <a:extLst>
              <a:ext uri="{FF2B5EF4-FFF2-40B4-BE49-F238E27FC236}">
                <a16:creationId xmlns:a16="http://schemas.microsoft.com/office/drawing/2014/main" id="{D0D84856-F114-2646-9807-A4AB509B5D63}"/>
              </a:ext>
            </a:extLst>
          </p:cNvPr>
          <p:cNvGrpSpPr/>
          <p:nvPr/>
        </p:nvGrpSpPr>
        <p:grpSpPr>
          <a:xfrm>
            <a:off x="5629954" y="988898"/>
            <a:ext cx="2402350" cy="2249715"/>
            <a:chOff x="5919413" y="4175681"/>
            <a:chExt cx="2657859" cy="2488990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1A83E551-AE06-194E-BC38-414E706931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71"/>
            <a:stretch/>
          </p:blipFill>
          <p:spPr>
            <a:xfrm>
              <a:off x="5929868" y="4175681"/>
              <a:ext cx="2647404" cy="2208096"/>
            </a:xfrm>
            <a:prstGeom prst="rect">
              <a:avLst/>
            </a:prstGeom>
          </p:spPr>
        </p:pic>
        <p:sp>
          <p:nvSpPr>
            <p:cNvPr id="145" name="Minus 144">
              <a:extLst>
                <a:ext uri="{FF2B5EF4-FFF2-40B4-BE49-F238E27FC236}">
                  <a16:creationId xmlns:a16="http://schemas.microsoft.com/office/drawing/2014/main" id="{EB7A0F92-ED56-6D40-88F9-937489CC3218}"/>
                </a:ext>
              </a:extLst>
            </p:cNvPr>
            <p:cNvSpPr/>
            <p:nvPr/>
          </p:nvSpPr>
          <p:spPr>
            <a:xfrm>
              <a:off x="6824705" y="6364209"/>
              <a:ext cx="101301" cy="45719"/>
            </a:xfrm>
            <a:prstGeom prst="mathMinus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inus 145">
              <a:extLst>
                <a:ext uri="{FF2B5EF4-FFF2-40B4-BE49-F238E27FC236}">
                  <a16:creationId xmlns:a16="http://schemas.microsoft.com/office/drawing/2014/main" id="{42442277-B4FC-3046-A3D0-323FAA9189A3}"/>
                </a:ext>
              </a:extLst>
            </p:cNvPr>
            <p:cNvSpPr/>
            <p:nvPr/>
          </p:nvSpPr>
          <p:spPr>
            <a:xfrm>
              <a:off x="7411620" y="6364209"/>
              <a:ext cx="101301" cy="45719"/>
            </a:xfrm>
            <a:prstGeom prst="mathMinus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Minus 146">
              <a:extLst>
                <a:ext uri="{FF2B5EF4-FFF2-40B4-BE49-F238E27FC236}">
                  <a16:creationId xmlns:a16="http://schemas.microsoft.com/office/drawing/2014/main" id="{399903CF-47FF-0A4F-A56F-5C1AD24A9A4B}"/>
                </a:ext>
              </a:extLst>
            </p:cNvPr>
            <p:cNvSpPr/>
            <p:nvPr/>
          </p:nvSpPr>
          <p:spPr>
            <a:xfrm>
              <a:off x="7974503" y="6364209"/>
              <a:ext cx="101301" cy="45719"/>
            </a:xfrm>
            <a:prstGeom prst="mathMinus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inus 147">
              <a:extLst>
                <a:ext uri="{FF2B5EF4-FFF2-40B4-BE49-F238E27FC236}">
                  <a16:creationId xmlns:a16="http://schemas.microsoft.com/office/drawing/2014/main" id="{84B10299-BE33-EB4C-BFDE-DCEE97F322D8}"/>
                </a:ext>
              </a:extLst>
            </p:cNvPr>
            <p:cNvSpPr/>
            <p:nvPr/>
          </p:nvSpPr>
          <p:spPr>
            <a:xfrm>
              <a:off x="8261742" y="6583654"/>
              <a:ext cx="101301" cy="45719"/>
            </a:xfrm>
            <a:prstGeom prst="mathMinus">
              <a:avLst/>
            </a:prstGeom>
            <a:solidFill>
              <a:srgbClr val="40404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Plus 148">
              <a:extLst>
                <a:ext uri="{FF2B5EF4-FFF2-40B4-BE49-F238E27FC236}">
                  <a16:creationId xmlns:a16="http://schemas.microsoft.com/office/drawing/2014/main" id="{891780C0-2382-7644-B65B-3ED998FC54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8560" y="6345921"/>
              <a:ext cx="82294" cy="822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Plus 149">
              <a:extLst>
                <a:ext uri="{FF2B5EF4-FFF2-40B4-BE49-F238E27FC236}">
                  <a16:creationId xmlns:a16="http://schemas.microsoft.com/office/drawing/2014/main" id="{2BFB1126-B861-B04F-B9C3-BCCAA8309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7013" y="6345921"/>
              <a:ext cx="82294" cy="822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Plus 150">
              <a:extLst>
                <a:ext uri="{FF2B5EF4-FFF2-40B4-BE49-F238E27FC236}">
                  <a16:creationId xmlns:a16="http://schemas.microsoft.com/office/drawing/2014/main" id="{90EECD38-ED73-8C45-BC6E-2D20DCB2F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07654" y="6345921"/>
              <a:ext cx="82294" cy="822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Plus 151">
              <a:extLst>
                <a:ext uri="{FF2B5EF4-FFF2-40B4-BE49-F238E27FC236}">
                  <a16:creationId xmlns:a16="http://schemas.microsoft.com/office/drawing/2014/main" id="{7BCDE804-3C87-3C46-A300-869911C4C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1246" y="6345921"/>
              <a:ext cx="82294" cy="82294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D68990A-ABCA-8A41-9C6E-ACAFD27A999D}"/>
                </a:ext>
              </a:extLst>
            </p:cNvPr>
            <p:cNvSpPr txBox="1"/>
            <p:nvPr/>
          </p:nvSpPr>
          <p:spPr>
            <a:xfrm>
              <a:off x="5919413" y="6279346"/>
              <a:ext cx="645343" cy="165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Stage 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A5DFA7B-07D2-1D47-BE77-B2C4654CE31F}"/>
                </a:ext>
              </a:extLst>
            </p:cNvPr>
            <p:cNvSpPr txBox="1"/>
            <p:nvPr/>
          </p:nvSpPr>
          <p:spPr>
            <a:xfrm>
              <a:off x="5919413" y="6498791"/>
              <a:ext cx="645343" cy="165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Stage 2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2535DFD-12A1-2443-8049-90C79616AA2E}"/>
                </a:ext>
              </a:extLst>
            </p:cNvPr>
            <p:cNvSpPr txBox="1"/>
            <p:nvPr/>
          </p:nvSpPr>
          <p:spPr>
            <a:xfrm>
              <a:off x="6478822" y="6498791"/>
              <a:ext cx="374265" cy="165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V</a:t>
              </a:r>
              <a:r>
                <a:rPr lang="en-US" sz="8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EEEC2B09-9747-2C43-BE89-9B50EEE86562}"/>
                </a:ext>
              </a:extLst>
            </p:cNvPr>
            <p:cNvSpPr txBox="1"/>
            <p:nvPr/>
          </p:nvSpPr>
          <p:spPr>
            <a:xfrm>
              <a:off x="6752748" y="6498791"/>
              <a:ext cx="374265" cy="165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V</a:t>
              </a:r>
              <a:r>
                <a:rPr lang="en-US" sz="8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CBAA6C2-676D-DF46-B5EE-ADA21BC0D844}"/>
                </a:ext>
              </a:extLst>
            </p:cNvPr>
            <p:cNvSpPr txBox="1"/>
            <p:nvPr/>
          </p:nvSpPr>
          <p:spPr>
            <a:xfrm>
              <a:off x="7037355" y="6498791"/>
              <a:ext cx="374265" cy="165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V</a:t>
              </a:r>
              <a:r>
                <a:rPr lang="en-US" sz="8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E0073D0-3AC8-404A-A8DF-AE32FB929133}"/>
                </a:ext>
              </a:extLst>
            </p:cNvPr>
            <p:cNvSpPr txBox="1"/>
            <p:nvPr/>
          </p:nvSpPr>
          <p:spPr>
            <a:xfrm>
              <a:off x="7340258" y="6498791"/>
              <a:ext cx="374265" cy="165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V</a:t>
              </a:r>
              <a:r>
                <a:rPr lang="en-US" sz="8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35D3A9F-86B1-0B4B-82FB-C852C0A14F49}"/>
                </a:ext>
              </a:extLst>
            </p:cNvPr>
            <p:cNvSpPr txBox="1"/>
            <p:nvPr/>
          </p:nvSpPr>
          <p:spPr>
            <a:xfrm>
              <a:off x="7602815" y="6498791"/>
              <a:ext cx="374265" cy="165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V</a:t>
              </a:r>
              <a:r>
                <a:rPr lang="en-US" sz="800" dirty="0"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FC0A725-9FE4-B344-BD43-EE5358933477}"/>
                </a:ext>
              </a:extLst>
            </p:cNvPr>
            <p:cNvSpPr txBox="1"/>
            <p:nvPr/>
          </p:nvSpPr>
          <p:spPr>
            <a:xfrm>
              <a:off x="7879898" y="6498791"/>
              <a:ext cx="374265" cy="165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atin typeface="Arial"/>
                  <a:cs typeface="Arial"/>
                </a:rPr>
                <a:t>V</a:t>
              </a:r>
              <a:r>
                <a:rPr lang="en-US" sz="800" dirty="0">
                  <a:latin typeface="Arial"/>
                  <a:cs typeface="Arial"/>
                </a:rPr>
                <a:t>3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52CE839-32A3-EF4D-BD41-A398ADCC3F8D}"/>
              </a:ext>
            </a:extLst>
          </p:cNvPr>
          <p:cNvSpPr/>
          <p:nvPr/>
        </p:nvSpPr>
        <p:spPr>
          <a:xfrm>
            <a:off x="232489" y="3462142"/>
            <a:ext cx="4050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Precision Prediction from Device Models</a:t>
            </a:r>
          </a:p>
        </p:txBody>
      </p:sp>
      <p:grpSp>
        <p:nvGrpSpPr>
          <p:cNvPr id="162" name="Group 125">
            <a:extLst>
              <a:ext uri="{FF2B5EF4-FFF2-40B4-BE49-F238E27FC236}">
                <a16:creationId xmlns:a16="http://schemas.microsoft.com/office/drawing/2014/main" id="{6851D8AC-64F3-C74C-B4FC-4EE7A8D8FEC2}"/>
              </a:ext>
            </a:extLst>
          </p:cNvPr>
          <p:cNvGrpSpPr/>
          <p:nvPr/>
        </p:nvGrpSpPr>
        <p:grpSpPr>
          <a:xfrm>
            <a:off x="-4586" y="3846816"/>
            <a:ext cx="4817169" cy="964422"/>
            <a:chOff x="3453321" y="2816548"/>
            <a:chExt cx="6286277" cy="1258545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4CC4927-4896-7045-8FCD-FB6AB1521F10}"/>
                </a:ext>
              </a:extLst>
            </p:cNvPr>
            <p:cNvSpPr/>
            <p:nvPr/>
          </p:nvSpPr>
          <p:spPr>
            <a:xfrm>
              <a:off x="7854822" y="3477618"/>
              <a:ext cx="1335393" cy="597475"/>
            </a:xfrm>
            <a:prstGeom prst="rect">
              <a:avLst/>
            </a:prstGeom>
            <a:pattFill prst="pct25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A42EE66-DCEF-134B-BB06-649FFD6D3679}"/>
                </a:ext>
              </a:extLst>
            </p:cNvPr>
            <p:cNvSpPr/>
            <p:nvPr/>
          </p:nvSpPr>
          <p:spPr>
            <a:xfrm>
              <a:off x="6571258" y="3477618"/>
              <a:ext cx="1175043" cy="597475"/>
            </a:xfrm>
            <a:prstGeom prst="rect">
              <a:avLst/>
            </a:prstGeom>
            <a:pattFill prst="smConfetti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5" name="TextBox 49">
              <a:extLst>
                <a:ext uri="{FF2B5EF4-FFF2-40B4-BE49-F238E27FC236}">
                  <a16:creationId xmlns:a16="http://schemas.microsoft.com/office/drawing/2014/main" id="{D096537E-5AD0-D249-813A-C4E5FD6C8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039" y="3486880"/>
              <a:ext cx="405058" cy="1641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700" dirty="0" err="1">
                  <a:latin typeface="Calibri" pitchFamily="34" charset="0"/>
                </a:rPr>
                <a:t>pCAG</a:t>
              </a:r>
              <a:endParaRPr lang="en-US" sz="700" dirty="0">
                <a:latin typeface="Calibri" pitchFamily="34" charset="0"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28BE0D0-3ECF-0E4C-8FC1-5E8A2C573E7C}"/>
                </a:ext>
              </a:extLst>
            </p:cNvPr>
            <p:cNvCxnSpPr/>
            <p:nvPr/>
          </p:nvCxnSpPr>
          <p:spPr bwMode="auto">
            <a:xfrm rot="16200000" flipH="1">
              <a:off x="7395148" y="3673541"/>
              <a:ext cx="96469" cy="94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89404A7-3AE7-6D46-9F36-CC7582389F00}"/>
                </a:ext>
              </a:extLst>
            </p:cNvPr>
            <p:cNvCxnSpPr/>
            <p:nvPr/>
          </p:nvCxnSpPr>
          <p:spPr bwMode="auto">
            <a:xfrm flipH="1">
              <a:off x="7369115" y="3725970"/>
              <a:ext cx="159300" cy="41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E7CF2C7-B0E5-2144-9807-2B6A678AE924}"/>
                </a:ext>
              </a:extLst>
            </p:cNvPr>
            <p:cNvSpPr/>
            <p:nvPr/>
          </p:nvSpPr>
          <p:spPr bwMode="auto">
            <a:xfrm>
              <a:off x="4021316" y="2816548"/>
              <a:ext cx="364813" cy="1939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45720" anchor="ctr"/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 err="1">
                  <a:solidFill>
                    <a:srgbClr val="000000"/>
                  </a:solidFill>
                </a:rPr>
                <a:t>Dox</a:t>
              </a:r>
              <a:endParaRPr lang="en-US" sz="900" dirty="0">
                <a:solidFill>
                  <a:srgbClr val="000000"/>
                </a:solidFill>
              </a:endParaRP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EC0A268-8787-EB42-9193-B1E29A8C6F19}"/>
                </a:ext>
              </a:extLst>
            </p:cNvPr>
            <p:cNvCxnSpPr/>
            <p:nvPr/>
          </p:nvCxnSpPr>
          <p:spPr bwMode="auto">
            <a:xfrm>
              <a:off x="3515155" y="3516994"/>
              <a:ext cx="180229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4">
              <a:extLst>
                <a:ext uri="{FF2B5EF4-FFF2-40B4-BE49-F238E27FC236}">
                  <a16:creationId xmlns:a16="http://schemas.microsoft.com/office/drawing/2014/main" id="{662C3FF3-74D9-8049-AB16-07C35813233F}"/>
                </a:ext>
              </a:extLst>
            </p:cNvPr>
            <p:cNvSpPr txBox="1"/>
            <p:nvPr/>
          </p:nvSpPr>
          <p:spPr bwMode="auto">
            <a:xfrm>
              <a:off x="4269379" y="3428876"/>
              <a:ext cx="171977" cy="138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0" tIns="18288" rIns="0" bIns="27432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000000"/>
                  </a:solidFill>
                </a:rPr>
                <a:t>T2A</a:t>
              </a:r>
            </a:p>
          </p:txBody>
        </p:sp>
        <p:cxnSp>
          <p:nvCxnSpPr>
            <p:cNvPr id="171" name="Straight Arrow Connector 175">
              <a:extLst>
                <a:ext uri="{FF2B5EF4-FFF2-40B4-BE49-F238E27FC236}">
                  <a16:creationId xmlns:a16="http://schemas.microsoft.com/office/drawing/2014/main" id="{1589EA43-1447-2D42-9FAF-78637DC50A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30087" y="3163440"/>
              <a:ext cx="0" cy="540286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8C5D1C9-E188-8348-AE6F-0192522BD8CA}"/>
                </a:ext>
              </a:extLst>
            </p:cNvPr>
            <p:cNvCxnSpPr/>
            <p:nvPr/>
          </p:nvCxnSpPr>
          <p:spPr>
            <a:xfrm>
              <a:off x="3979433" y="3163439"/>
              <a:ext cx="0" cy="25984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983C90D-29FB-9441-977F-09455CF14797}"/>
                </a:ext>
              </a:extLst>
            </p:cNvPr>
            <p:cNvCxnSpPr/>
            <p:nvPr/>
          </p:nvCxnSpPr>
          <p:spPr>
            <a:xfrm flipH="1" flipV="1">
              <a:off x="3973379" y="3168460"/>
              <a:ext cx="2456708" cy="561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086CE81-94C1-FA44-96C4-A8CDDF454DF4}"/>
                </a:ext>
              </a:extLst>
            </p:cNvPr>
            <p:cNvCxnSpPr/>
            <p:nvPr/>
          </p:nvCxnSpPr>
          <p:spPr>
            <a:xfrm flipH="1">
              <a:off x="7577920" y="3243597"/>
              <a:ext cx="139112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5">
              <a:extLst>
                <a:ext uri="{FF2B5EF4-FFF2-40B4-BE49-F238E27FC236}">
                  <a16:creationId xmlns:a16="http://schemas.microsoft.com/office/drawing/2014/main" id="{11CEF638-C827-3E4A-912A-3C41C2F143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82549" y="3170262"/>
              <a:ext cx="0" cy="158102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CCC75D9-7BD4-8D40-8C6A-8A8CA6ADAF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134024" y="3089119"/>
              <a:ext cx="157928" cy="751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sp>
          <p:nvSpPr>
            <p:cNvPr id="177" name="Pentagon 176">
              <a:extLst>
                <a:ext uri="{FF2B5EF4-FFF2-40B4-BE49-F238E27FC236}">
                  <a16:creationId xmlns:a16="http://schemas.microsoft.com/office/drawing/2014/main" id="{440BBA47-20FA-214A-B83D-976C40896758}"/>
                </a:ext>
              </a:extLst>
            </p:cNvPr>
            <p:cNvSpPr/>
            <p:nvPr/>
          </p:nvSpPr>
          <p:spPr>
            <a:xfrm>
              <a:off x="3797737" y="3428876"/>
              <a:ext cx="415625" cy="176239"/>
            </a:xfrm>
            <a:prstGeom prst="homePlat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rtTA3</a:t>
              </a:r>
            </a:p>
          </p:txBody>
        </p:sp>
        <p:cxnSp>
          <p:nvCxnSpPr>
            <p:cNvPr id="178" name="Straight Arrow Connector 175">
              <a:extLst>
                <a:ext uri="{FF2B5EF4-FFF2-40B4-BE49-F238E27FC236}">
                  <a16:creationId xmlns:a16="http://schemas.microsoft.com/office/drawing/2014/main" id="{95EE2FA1-0883-3248-9DC7-A9095D7CE1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3574190" y="3400716"/>
              <a:ext cx="186318" cy="394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74BA0C1-6F6E-AD47-9CAE-BE68D2FA4399}"/>
                </a:ext>
              </a:extLst>
            </p:cNvPr>
            <p:cNvCxnSpPr/>
            <p:nvPr/>
          </p:nvCxnSpPr>
          <p:spPr>
            <a:xfrm rot="5400000" flipV="1">
              <a:off x="3522269" y="3455786"/>
              <a:ext cx="119925" cy="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Pentagon 179">
              <a:extLst>
                <a:ext uri="{FF2B5EF4-FFF2-40B4-BE49-F238E27FC236}">
                  <a16:creationId xmlns:a16="http://schemas.microsoft.com/office/drawing/2014/main" id="{40612206-6436-B349-B517-9C3FA3942C65}"/>
                </a:ext>
              </a:extLst>
            </p:cNvPr>
            <p:cNvSpPr/>
            <p:nvPr/>
          </p:nvSpPr>
          <p:spPr>
            <a:xfrm>
              <a:off x="4541473" y="3428876"/>
              <a:ext cx="629257" cy="176239"/>
            </a:xfrm>
            <a:prstGeom prst="homePlat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VP16Gal4</a:t>
              </a:r>
            </a:p>
          </p:txBody>
        </p:sp>
        <p:sp>
          <p:nvSpPr>
            <p:cNvPr id="181" name="TextBox 49">
              <a:extLst>
                <a:ext uri="{FF2B5EF4-FFF2-40B4-BE49-F238E27FC236}">
                  <a16:creationId xmlns:a16="http://schemas.microsoft.com/office/drawing/2014/main" id="{8D138BF7-5B55-D041-85C7-7E4933480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835" y="3486880"/>
              <a:ext cx="386481" cy="1641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700" dirty="0" err="1">
                  <a:latin typeface="Calibri" pitchFamily="34" charset="0"/>
                </a:rPr>
                <a:t>pTRE</a:t>
              </a:r>
              <a:endParaRPr lang="en-US" sz="700" dirty="0">
                <a:latin typeface="Calibri" pitchFamily="34" charset="0"/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4746DCA-6574-7A4E-8F85-F232B29BD758}"/>
                </a:ext>
              </a:extLst>
            </p:cNvPr>
            <p:cNvCxnSpPr/>
            <p:nvPr/>
          </p:nvCxnSpPr>
          <p:spPr bwMode="auto">
            <a:xfrm>
              <a:off x="5365325" y="3516994"/>
              <a:ext cx="80667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Arrow Connector 175">
              <a:extLst>
                <a:ext uri="{FF2B5EF4-FFF2-40B4-BE49-F238E27FC236}">
                  <a16:creationId xmlns:a16="http://schemas.microsoft.com/office/drawing/2014/main" id="{2C0AEC50-C734-A145-A231-F8A2C9CBD7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5459261" y="3395230"/>
              <a:ext cx="186318" cy="394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64BFAF1-2130-0243-B43E-B99B32830B44}"/>
                </a:ext>
              </a:extLst>
            </p:cNvPr>
            <p:cNvCxnSpPr/>
            <p:nvPr/>
          </p:nvCxnSpPr>
          <p:spPr>
            <a:xfrm rot="5400000" flipV="1">
              <a:off x="5408351" y="3455646"/>
              <a:ext cx="120043" cy="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997DC2BA-7EE8-F341-805A-012ED95B909C}"/>
                </a:ext>
              </a:extLst>
            </p:cNvPr>
            <p:cNvSpPr/>
            <p:nvPr/>
          </p:nvSpPr>
          <p:spPr>
            <a:xfrm>
              <a:off x="5657022" y="3428875"/>
              <a:ext cx="405260" cy="170502"/>
            </a:xfrm>
            <a:prstGeom prst="roundRect">
              <a:avLst/>
            </a:prstGeom>
            <a:solidFill>
              <a:srgbClr val="FFFFFF"/>
            </a:solidFill>
            <a:ln w="19050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EBFP2</a:t>
              </a:r>
            </a:p>
          </p:txBody>
        </p:sp>
        <p:sp>
          <p:nvSpPr>
            <p:cNvPr id="186" name="TextBox 49">
              <a:extLst>
                <a:ext uri="{FF2B5EF4-FFF2-40B4-BE49-F238E27FC236}">
                  <a16:creationId xmlns:a16="http://schemas.microsoft.com/office/drawing/2014/main" id="{1FB06DBE-8F1C-F543-BCD2-0F6813FD0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3476" y="3867292"/>
              <a:ext cx="411920" cy="1641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700" dirty="0" err="1">
                  <a:latin typeface="Calibri" pitchFamily="34" charset="0"/>
                </a:rPr>
                <a:t>pTRE</a:t>
              </a:r>
              <a:endParaRPr lang="en-US" sz="700" dirty="0">
                <a:latin typeface="Calibri" pitchFamily="34" charset="0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55A03BA-F577-9449-B75D-3C15BF13AC13}"/>
                </a:ext>
              </a:extLst>
            </p:cNvPr>
            <p:cNvCxnSpPr/>
            <p:nvPr/>
          </p:nvCxnSpPr>
          <p:spPr bwMode="auto">
            <a:xfrm flipV="1">
              <a:off x="6291001" y="3892755"/>
              <a:ext cx="815301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75">
              <a:extLst>
                <a:ext uri="{FF2B5EF4-FFF2-40B4-BE49-F238E27FC236}">
                  <a16:creationId xmlns:a16="http://schemas.microsoft.com/office/drawing/2014/main" id="{2319D9B2-47F7-B149-B9B7-7E084F4CAB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6384938" y="3780608"/>
              <a:ext cx="186318" cy="394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D928392-743A-A84F-BD1C-BDD2F7D04638}"/>
                </a:ext>
              </a:extLst>
            </p:cNvPr>
            <p:cNvCxnSpPr/>
            <p:nvPr/>
          </p:nvCxnSpPr>
          <p:spPr>
            <a:xfrm rot="5400000" flipV="1">
              <a:off x="6332508" y="3836924"/>
              <a:ext cx="119925" cy="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Pentagon 189">
              <a:extLst>
                <a:ext uri="{FF2B5EF4-FFF2-40B4-BE49-F238E27FC236}">
                  <a16:creationId xmlns:a16="http://schemas.microsoft.com/office/drawing/2014/main" id="{0B625B6E-6DD6-EB43-A500-C2CD4453920C}"/>
                </a:ext>
              </a:extLst>
            </p:cNvPr>
            <p:cNvSpPr/>
            <p:nvPr/>
          </p:nvSpPr>
          <p:spPr>
            <a:xfrm>
              <a:off x="6617579" y="3807504"/>
              <a:ext cx="413486" cy="176239"/>
            </a:xfrm>
            <a:prstGeom prst="homePlate">
              <a:avLst/>
            </a:prstGeom>
            <a:solidFill>
              <a:srgbClr val="FFFF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191" name="TextBox 49">
              <a:extLst>
                <a:ext uri="{FF2B5EF4-FFF2-40B4-BE49-F238E27FC236}">
                  <a16:creationId xmlns:a16="http://schemas.microsoft.com/office/drawing/2014/main" id="{3A7AD379-7756-9549-AD34-AFE19229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704" y="3866772"/>
              <a:ext cx="569396" cy="1641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700" dirty="0">
                  <a:latin typeface="Calibri" pitchFamily="34" charset="0"/>
                </a:rPr>
                <a:t>pUAS-Rep1</a:t>
              </a: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1B53CEB-F824-3048-8D94-F1EC49CF3A0E}"/>
                </a:ext>
              </a:extLst>
            </p:cNvPr>
            <p:cNvCxnSpPr/>
            <p:nvPr/>
          </p:nvCxnSpPr>
          <p:spPr bwMode="auto">
            <a:xfrm flipV="1">
              <a:off x="7345419" y="3888652"/>
              <a:ext cx="1178699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Arrow Connector 175">
              <a:extLst>
                <a:ext uri="{FF2B5EF4-FFF2-40B4-BE49-F238E27FC236}">
                  <a16:creationId xmlns:a16="http://schemas.microsoft.com/office/drawing/2014/main" id="{6BF6DA80-AC1D-E04B-8028-5058A374AB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7479527" y="3775084"/>
              <a:ext cx="186318" cy="394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6B30B1F-F0EA-D744-A0BD-33FAD14B47BF}"/>
                </a:ext>
              </a:extLst>
            </p:cNvPr>
            <p:cNvCxnSpPr/>
            <p:nvPr/>
          </p:nvCxnSpPr>
          <p:spPr>
            <a:xfrm rot="5400000" flipV="1">
              <a:off x="7422970" y="3830153"/>
              <a:ext cx="119925" cy="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75">
              <a:extLst>
                <a:ext uri="{FF2B5EF4-FFF2-40B4-BE49-F238E27FC236}">
                  <a16:creationId xmlns:a16="http://schemas.microsoft.com/office/drawing/2014/main" id="{3264B036-755F-F14E-B853-AFCC3BA63C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69297" y="3020406"/>
              <a:ext cx="0" cy="630611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23B8C76-C061-4A45-892F-63D5822B18AE}"/>
                </a:ext>
              </a:extLst>
            </p:cNvPr>
            <p:cNvCxnSpPr>
              <a:stCxn id="199" idx="0"/>
            </p:cNvCxnSpPr>
            <p:nvPr/>
          </p:nvCxnSpPr>
          <p:spPr>
            <a:xfrm flipH="1">
              <a:off x="4788826" y="3218623"/>
              <a:ext cx="0" cy="203856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FA3021C-1CC9-FF4B-8031-B311C784D845}"/>
                </a:ext>
              </a:extLst>
            </p:cNvPr>
            <p:cNvCxnSpPr/>
            <p:nvPr/>
          </p:nvCxnSpPr>
          <p:spPr>
            <a:xfrm flipH="1" flipV="1">
              <a:off x="6814349" y="3633471"/>
              <a:ext cx="632650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504DCD0-7B84-2743-844A-045B4D4480D3}"/>
                </a:ext>
              </a:extLst>
            </p:cNvPr>
            <p:cNvCxnSpPr/>
            <p:nvPr/>
          </p:nvCxnSpPr>
          <p:spPr>
            <a:xfrm flipH="1">
              <a:off x="6814349" y="3628789"/>
              <a:ext cx="0" cy="17555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ED5F2D5C-9F96-8240-96A5-C790B4CDCE8A}"/>
                </a:ext>
              </a:extLst>
            </p:cNvPr>
            <p:cNvSpPr/>
            <p:nvPr/>
          </p:nvSpPr>
          <p:spPr>
            <a:xfrm rot="16200000">
              <a:off x="4714174" y="3136384"/>
              <a:ext cx="95869" cy="71318"/>
            </a:xfrm>
            <a:custGeom>
              <a:avLst/>
              <a:gdLst>
                <a:gd name="connsiteX0" fmla="*/ 4462 w 315613"/>
                <a:gd name="connsiteY0" fmla="*/ 189170 h 189170"/>
                <a:gd name="connsiteX1" fmla="*/ 4462 w 315613"/>
                <a:gd name="connsiteY1" fmla="*/ 114253 h 189170"/>
                <a:gd name="connsiteX2" fmla="*/ 50837 w 315613"/>
                <a:gd name="connsiteY2" fmla="*/ 28634 h 189170"/>
                <a:gd name="connsiteX3" fmla="*/ 164992 w 315613"/>
                <a:gd name="connsiteY3" fmla="*/ 95 h 189170"/>
                <a:gd name="connsiteX4" fmla="*/ 257743 w 315613"/>
                <a:gd name="connsiteY4" fmla="*/ 21499 h 189170"/>
                <a:gd name="connsiteX5" fmla="*/ 304119 w 315613"/>
                <a:gd name="connsiteY5" fmla="*/ 75011 h 189170"/>
                <a:gd name="connsiteX6" fmla="*/ 314821 w 315613"/>
                <a:gd name="connsiteY6" fmla="*/ 135658 h 189170"/>
                <a:gd name="connsiteX7" fmla="*/ 314821 w 315613"/>
                <a:gd name="connsiteY7" fmla="*/ 174900 h 189170"/>
                <a:gd name="connsiteX8" fmla="*/ 314821 w 315613"/>
                <a:gd name="connsiteY8" fmla="*/ 174900 h 18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5613" h="189170">
                  <a:moveTo>
                    <a:pt x="4462" y="189170"/>
                  </a:moveTo>
                  <a:cubicBezTo>
                    <a:pt x="597" y="165089"/>
                    <a:pt x="-3267" y="141009"/>
                    <a:pt x="4462" y="114253"/>
                  </a:cubicBezTo>
                  <a:cubicBezTo>
                    <a:pt x="12191" y="87497"/>
                    <a:pt x="24082" y="47660"/>
                    <a:pt x="50837" y="28634"/>
                  </a:cubicBezTo>
                  <a:cubicBezTo>
                    <a:pt x="77592" y="9608"/>
                    <a:pt x="130508" y="1284"/>
                    <a:pt x="164992" y="95"/>
                  </a:cubicBezTo>
                  <a:cubicBezTo>
                    <a:pt x="199476" y="-1094"/>
                    <a:pt x="234555" y="9013"/>
                    <a:pt x="257743" y="21499"/>
                  </a:cubicBezTo>
                  <a:cubicBezTo>
                    <a:pt x="280931" y="33985"/>
                    <a:pt x="294606" y="55984"/>
                    <a:pt x="304119" y="75011"/>
                  </a:cubicBezTo>
                  <a:cubicBezTo>
                    <a:pt x="313632" y="94037"/>
                    <a:pt x="313037" y="119010"/>
                    <a:pt x="314821" y="135658"/>
                  </a:cubicBezTo>
                  <a:cubicBezTo>
                    <a:pt x="316605" y="152306"/>
                    <a:pt x="314821" y="174900"/>
                    <a:pt x="314821" y="174900"/>
                  </a:cubicBezTo>
                  <a:lnTo>
                    <a:pt x="314821" y="174900"/>
                  </a:lnTo>
                </a:path>
              </a:pathLst>
            </a:cu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DF3E02B-84A3-EB49-9146-60B41298C9F4}"/>
                </a:ext>
              </a:extLst>
            </p:cNvPr>
            <p:cNvCxnSpPr/>
            <p:nvPr/>
          </p:nvCxnSpPr>
          <p:spPr>
            <a:xfrm>
              <a:off x="4801989" y="3034081"/>
              <a:ext cx="0" cy="9994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49">
              <a:extLst>
                <a:ext uri="{FF2B5EF4-FFF2-40B4-BE49-F238E27FC236}">
                  <a16:creationId xmlns:a16="http://schemas.microsoft.com/office/drawing/2014/main" id="{9DB30DB8-E179-404B-B955-7634BA0DF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3961" y="3866772"/>
              <a:ext cx="569396" cy="16415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700" dirty="0">
                  <a:latin typeface="Calibri" pitchFamily="34" charset="0"/>
                </a:rPr>
                <a:t>pUAS-Rep2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B3FDF28-7407-B849-AD3B-9842C80423FA}"/>
                </a:ext>
              </a:extLst>
            </p:cNvPr>
            <p:cNvCxnSpPr/>
            <p:nvPr/>
          </p:nvCxnSpPr>
          <p:spPr bwMode="auto">
            <a:xfrm>
              <a:off x="8818202" y="3893979"/>
              <a:ext cx="92139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Straight Arrow Connector 175">
              <a:extLst>
                <a:ext uri="{FF2B5EF4-FFF2-40B4-BE49-F238E27FC236}">
                  <a16:creationId xmlns:a16="http://schemas.microsoft.com/office/drawing/2014/main" id="{E1055B59-A314-0240-AF8D-1C931E19E0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H="1">
              <a:off x="8897196" y="3773620"/>
              <a:ext cx="186318" cy="394"/>
            </a:xfrm>
            <a:prstGeom prst="straightConnector1">
              <a:avLst/>
            </a:prstGeom>
            <a:solidFill>
              <a:schemeClr val="bg1"/>
            </a:solidFill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430DFF3-1E9A-354C-8E81-C68D1C1A4EA6}"/>
                </a:ext>
              </a:extLst>
            </p:cNvPr>
            <p:cNvCxnSpPr/>
            <p:nvPr/>
          </p:nvCxnSpPr>
          <p:spPr>
            <a:xfrm rot="5400000" flipV="1">
              <a:off x="8846344" y="3828690"/>
              <a:ext cx="119925" cy="1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Rounded Rectangle 204">
              <a:extLst>
                <a:ext uri="{FF2B5EF4-FFF2-40B4-BE49-F238E27FC236}">
                  <a16:creationId xmlns:a16="http://schemas.microsoft.com/office/drawing/2014/main" id="{5F37A678-6788-7E43-A42C-4531CCA13B4D}"/>
                </a:ext>
              </a:extLst>
            </p:cNvPr>
            <p:cNvSpPr/>
            <p:nvPr/>
          </p:nvSpPr>
          <p:spPr>
            <a:xfrm>
              <a:off x="9241245" y="3807504"/>
              <a:ext cx="405260" cy="170502"/>
            </a:xfrm>
            <a:prstGeom prst="roundRect">
              <a:avLst/>
            </a:prstGeom>
            <a:solidFill>
              <a:srgbClr val="FFFFFF"/>
            </a:solidFill>
            <a:ln w="1905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EYFP</a:t>
              </a: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45DA685-1419-874B-A4C6-6B1B502F3914}"/>
                </a:ext>
              </a:extLst>
            </p:cNvPr>
            <p:cNvCxnSpPr/>
            <p:nvPr/>
          </p:nvCxnSpPr>
          <p:spPr bwMode="auto">
            <a:xfrm rot="16200000" flipH="1">
              <a:off x="8820544" y="3664137"/>
              <a:ext cx="96469" cy="945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4450BC4-5EB6-7D4E-AAD9-CB2D89C2D61A}"/>
                </a:ext>
              </a:extLst>
            </p:cNvPr>
            <p:cNvCxnSpPr/>
            <p:nvPr/>
          </p:nvCxnSpPr>
          <p:spPr bwMode="auto">
            <a:xfrm flipH="1">
              <a:off x="8794511" y="3716565"/>
              <a:ext cx="159300" cy="419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Pentagon 207">
              <a:extLst>
                <a:ext uri="{FF2B5EF4-FFF2-40B4-BE49-F238E27FC236}">
                  <a16:creationId xmlns:a16="http://schemas.microsoft.com/office/drawing/2014/main" id="{CF8CB4E8-7F01-4743-8101-DB335747B895}"/>
                </a:ext>
              </a:extLst>
            </p:cNvPr>
            <p:cNvSpPr/>
            <p:nvPr/>
          </p:nvSpPr>
          <p:spPr>
            <a:xfrm>
              <a:off x="7978166" y="3808767"/>
              <a:ext cx="413486" cy="166428"/>
            </a:xfrm>
            <a:prstGeom prst="homePlate">
              <a:avLst/>
            </a:prstGeom>
            <a:solidFill>
              <a:srgbClr val="FFFF00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R2</a:t>
              </a:r>
            </a:p>
          </p:txBody>
        </p: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0903B1E-60BA-DC4C-98AB-2F4A9E604FA4}"/>
                </a:ext>
              </a:extLst>
            </p:cNvPr>
            <p:cNvCxnSpPr/>
            <p:nvPr/>
          </p:nvCxnSpPr>
          <p:spPr>
            <a:xfrm flipH="1" flipV="1">
              <a:off x="8169460" y="3617230"/>
              <a:ext cx="709316" cy="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B4F1C8A-91F3-4048-83A3-C1B426C889F4}"/>
                </a:ext>
              </a:extLst>
            </p:cNvPr>
            <p:cNvCxnSpPr/>
            <p:nvPr/>
          </p:nvCxnSpPr>
          <p:spPr>
            <a:xfrm flipH="1">
              <a:off x="8177814" y="3626194"/>
              <a:ext cx="0" cy="175552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Arrow Connector 175">
              <a:extLst>
                <a:ext uri="{FF2B5EF4-FFF2-40B4-BE49-F238E27FC236}">
                  <a16:creationId xmlns:a16="http://schemas.microsoft.com/office/drawing/2014/main" id="{BC76E204-55AA-2F48-8448-D49BF90C4D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961508" y="3236065"/>
              <a:ext cx="0" cy="431126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DA54A85-2956-7542-85E4-2102787FE02B}"/>
                </a:ext>
              </a:extLst>
            </p:cNvPr>
            <p:cNvCxnSpPr/>
            <p:nvPr/>
          </p:nvCxnSpPr>
          <p:spPr>
            <a:xfrm flipH="1">
              <a:off x="4802515" y="3034080"/>
              <a:ext cx="2774313" cy="1388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13" name="Group 78">
              <a:extLst>
                <a:ext uri="{FF2B5EF4-FFF2-40B4-BE49-F238E27FC236}">
                  <a16:creationId xmlns:a16="http://schemas.microsoft.com/office/drawing/2014/main" id="{EE4B37D7-486C-3348-A883-A0D4D8A8E244}"/>
                </a:ext>
              </a:extLst>
            </p:cNvPr>
            <p:cNvGrpSpPr/>
            <p:nvPr/>
          </p:nvGrpSpPr>
          <p:grpSpPr>
            <a:xfrm>
              <a:off x="3453321" y="3776258"/>
              <a:ext cx="988035" cy="258370"/>
              <a:chOff x="531881" y="3109453"/>
              <a:chExt cx="1332839" cy="348535"/>
            </a:xfrm>
          </p:grpSpPr>
          <p:sp>
            <p:nvSpPr>
              <p:cNvPr id="215" name="TextBox 49">
                <a:extLst>
                  <a:ext uri="{FF2B5EF4-FFF2-40B4-BE49-F238E27FC236}">
                    <a16:creationId xmlns:a16="http://schemas.microsoft.com/office/drawing/2014/main" id="{4DC55792-0A47-E640-A3F0-54A6FE8F5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3761" y="3138989"/>
                <a:ext cx="700959" cy="2214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700" dirty="0">
                    <a:latin typeface="Calibri" pitchFamily="34" charset="0"/>
                  </a:rPr>
                  <a:t>pCAG</a:t>
                </a:r>
              </a:p>
            </p:txBody>
          </p:sp>
          <p:cxnSp>
            <p:nvCxnSpPr>
              <p:cNvPr id="216" name="Straight Connector 81">
                <a:extLst>
                  <a:ext uri="{FF2B5EF4-FFF2-40B4-BE49-F238E27FC236}">
                    <a16:creationId xmlns:a16="http://schemas.microsoft.com/office/drawing/2014/main" id="{7D6B49E8-5400-9F40-9D5C-7F76FCFD470F}"/>
                  </a:ext>
                </a:extLst>
              </p:cNvPr>
              <p:cNvCxnSpPr/>
              <p:nvPr/>
            </p:nvCxnSpPr>
            <p:spPr bwMode="auto">
              <a:xfrm>
                <a:off x="639388" y="3260465"/>
                <a:ext cx="1106933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175">
                <a:extLst>
                  <a:ext uri="{FF2B5EF4-FFF2-40B4-BE49-F238E27FC236}">
                    <a16:creationId xmlns:a16="http://schemas.microsoft.com/office/drawing/2014/main" id="{5B1A7567-FA24-8F44-A1F8-B9457B74D1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H="1">
                <a:off x="714132" y="3116053"/>
                <a:ext cx="251339" cy="532"/>
              </a:xfrm>
              <a:prstGeom prst="straightConnector1">
                <a:avLst/>
              </a:prstGeom>
              <a:solidFill>
                <a:schemeClr val="bg1"/>
              </a:solidFill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/>
            </p:spPr>
          </p:cxnSp>
          <p:cxnSp>
            <p:nvCxnSpPr>
              <p:cNvPr id="218" name="Straight Connector 83">
                <a:extLst>
                  <a:ext uri="{FF2B5EF4-FFF2-40B4-BE49-F238E27FC236}">
                    <a16:creationId xmlns:a16="http://schemas.microsoft.com/office/drawing/2014/main" id="{E26A46E7-DD01-5640-9612-1989891504BD}"/>
                  </a:ext>
                </a:extLst>
              </p:cNvPr>
              <p:cNvCxnSpPr/>
              <p:nvPr/>
            </p:nvCxnSpPr>
            <p:spPr>
              <a:xfrm rot="5400000" flipV="1">
                <a:off x="641743" y="3190341"/>
                <a:ext cx="161777" cy="1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9" name="Rounded Rectangle 84">
                <a:extLst>
                  <a:ext uri="{FF2B5EF4-FFF2-40B4-BE49-F238E27FC236}">
                    <a16:creationId xmlns:a16="http://schemas.microsoft.com/office/drawing/2014/main" id="{3C74E818-5A63-ED47-92E5-3B907B020143}"/>
                  </a:ext>
                </a:extLst>
              </p:cNvPr>
              <p:cNvSpPr/>
              <p:nvPr/>
            </p:nvSpPr>
            <p:spPr>
              <a:xfrm>
                <a:off x="1015670" y="3160059"/>
                <a:ext cx="546688" cy="230004"/>
              </a:xfrm>
              <a:prstGeom prst="roundRect">
                <a:avLst/>
              </a:prstGeom>
              <a:solidFill>
                <a:srgbClr val="FFFFFF"/>
              </a:solidFill>
              <a:ln w="19050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rgbClr val="000000"/>
                    </a:solidFill>
                  </a:rPr>
                  <a:t>mkate</a:t>
                </a:r>
                <a:endParaRPr 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TextBox 49">
                <a:extLst>
                  <a:ext uri="{FF2B5EF4-FFF2-40B4-BE49-F238E27FC236}">
                    <a16:creationId xmlns:a16="http://schemas.microsoft.com/office/drawing/2014/main" id="{7F75EA04-A7DA-584C-9644-6AFD72073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881" y="3236548"/>
                <a:ext cx="546415" cy="22144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700" dirty="0" err="1">
                    <a:latin typeface="Calibri" pitchFamily="34" charset="0"/>
                  </a:rPr>
                  <a:t>pCAG</a:t>
                </a:r>
                <a:endParaRPr lang="en-US" sz="700" dirty="0">
                  <a:latin typeface="Calibri" pitchFamily="34" charset="0"/>
                </a:endParaRPr>
              </a:p>
            </p:txBody>
          </p:sp>
        </p:grp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7CB54E6D-1321-DF4B-A986-B1FBA4D96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94525" y="3148399"/>
              <a:ext cx="40671" cy="40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pic>
        <p:nvPicPr>
          <p:cNvPr id="221" name="Picture 220" descr="fold_induction_And_error.tiff">
            <a:extLst>
              <a:ext uri="{FF2B5EF4-FFF2-40B4-BE49-F238E27FC236}">
                <a16:creationId xmlns:a16="http://schemas.microsoft.com/office/drawing/2014/main" id="{8D8AA030-0083-BA4D-9DD9-75124E63EC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35"/>
          <a:stretch/>
        </p:blipFill>
        <p:spPr>
          <a:xfrm>
            <a:off x="434345" y="4905907"/>
            <a:ext cx="3200618" cy="1851732"/>
          </a:xfrm>
          <a:prstGeom prst="rect">
            <a:avLst/>
          </a:prstGeom>
        </p:spPr>
      </p:pic>
      <p:grpSp>
        <p:nvGrpSpPr>
          <p:cNvPr id="222" name="Group 29">
            <a:extLst>
              <a:ext uri="{FF2B5EF4-FFF2-40B4-BE49-F238E27FC236}">
                <a16:creationId xmlns:a16="http://schemas.microsoft.com/office/drawing/2014/main" id="{4D5B296D-A7AB-2C4B-A9B4-6C9FDA4A1F3E}"/>
              </a:ext>
            </a:extLst>
          </p:cNvPr>
          <p:cNvGrpSpPr/>
          <p:nvPr/>
        </p:nvGrpSpPr>
        <p:grpSpPr>
          <a:xfrm>
            <a:off x="6051499" y="3720740"/>
            <a:ext cx="1695608" cy="351805"/>
            <a:chOff x="330536" y="2486892"/>
            <a:chExt cx="2685153" cy="557115"/>
          </a:xfrm>
        </p:grpSpPr>
        <p:sp>
          <p:nvSpPr>
            <p:cNvPr id="223" name="Right Arrow 222">
              <a:extLst>
                <a:ext uri="{FF2B5EF4-FFF2-40B4-BE49-F238E27FC236}">
                  <a16:creationId xmlns:a16="http://schemas.microsoft.com/office/drawing/2014/main" id="{CC93383C-E6B7-5746-BAC4-A9503CA9540D}"/>
                </a:ext>
              </a:extLst>
            </p:cNvPr>
            <p:cNvSpPr/>
            <p:nvPr/>
          </p:nvSpPr>
          <p:spPr>
            <a:xfrm>
              <a:off x="2015785" y="2642692"/>
              <a:ext cx="965660" cy="30241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45718" rIns="0" bIns="45718" rtlCol="0" anchor="ctr"/>
            <a:lstStyle/>
            <a:p>
              <a:pPr algn="ctr"/>
              <a:r>
                <a:rPr lang="en-US" sz="1050"/>
                <a:t>mVenus</a:t>
              </a:r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BE0799D4-15B9-564F-9CDD-B0BB60DE3CD0}"/>
                </a:ext>
              </a:extLst>
            </p:cNvPr>
            <p:cNvCxnSpPr/>
            <p:nvPr/>
          </p:nvCxnSpPr>
          <p:spPr>
            <a:xfrm>
              <a:off x="330536" y="2959924"/>
              <a:ext cx="268515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Bent Arrow 224">
              <a:extLst>
                <a:ext uri="{FF2B5EF4-FFF2-40B4-BE49-F238E27FC236}">
                  <a16:creationId xmlns:a16="http://schemas.microsoft.com/office/drawing/2014/main" id="{A1C95279-DF4D-5B4B-8B94-C82659B05D4D}"/>
                </a:ext>
              </a:extLst>
            </p:cNvPr>
            <p:cNvSpPr/>
            <p:nvPr/>
          </p:nvSpPr>
          <p:spPr>
            <a:xfrm>
              <a:off x="1527575" y="2486892"/>
              <a:ext cx="439993" cy="469657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26" name="Right Arrow 225">
              <a:extLst>
                <a:ext uri="{FF2B5EF4-FFF2-40B4-BE49-F238E27FC236}">
                  <a16:creationId xmlns:a16="http://schemas.microsoft.com/office/drawing/2014/main" id="{B224622D-72D2-1F43-9390-440355FAA548}"/>
                </a:ext>
              </a:extLst>
            </p:cNvPr>
            <p:cNvSpPr/>
            <p:nvPr/>
          </p:nvSpPr>
          <p:spPr>
            <a:xfrm>
              <a:off x="436089" y="2632109"/>
              <a:ext cx="965660" cy="30241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45718" rIns="0" bIns="45718" rtlCol="0" anchor="ctr"/>
            <a:lstStyle/>
            <a:p>
              <a:pPr algn="ctr"/>
              <a:r>
                <a:rPr lang="en-US" sz="1050" dirty="0"/>
                <a:t>nsP1-4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0163473-08CA-C047-A372-7E4FF680AAB0}"/>
                </a:ext>
              </a:extLst>
            </p:cNvPr>
            <p:cNvSpPr/>
            <p:nvPr/>
          </p:nvSpPr>
          <p:spPr>
            <a:xfrm>
              <a:off x="1493373" y="2629724"/>
              <a:ext cx="650366" cy="414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/>
                <a:t>SGP</a:t>
              </a:r>
            </a:p>
          </p:txBody>
        </p:sp>
      </p:grpSp>
      <p:grpSp>
        <p:nvGrpSpPr>
          <p:cNvPr id="228" name="Group 30">
            <a:extLst>
              <a:ext uri="{FF2B5EF4-FFF2-40B4-BE49-F238E27FC236}">
                <a16:creationId xmlns:a16="http://schemas.microsoft.com/office/drawing/2014/main" id="{9BB4C45C-B6DF-E444-BCC8-0965D427DD98}"/>
              </a:ext>
            </a:extLst>
          </p:cNvPr>
          <p:cNvGrpSpPr/>
          <p:nvPr/>
        </p:nvGrpSpPr>
        <p:grpSpPr>
          <a:xfrm>
            <a:off x="6038799" y="4108998"/>
            <a:ext cx="1695608" cy="351805"/>
            <a:chOff x="330536" y="2486892"/>
            <a:chExt cx="2685153" cy="557115"/>
          </a:xfrm>
        </p:grpSpPr>
        <p:sp>
          <p:nvSpPr>
            <p:cNvPr id="229" name="Right Arrow 228">
              <a:extLst>
                <a:ext uri="{FF2B5EF4-FFF2-40B4-BE49-F238E27FC236}">
                  <a16:creationId xmlns:a16="http://schemas.microsoft.com/office/drawing/2014/main" id="{5B5173A6-52D6-644B-9027-558C529D30D6}"/>
                </a:ext>
              </a:extLst>
            </p:cNvPr>
            <p:cNvSpPr/>
            <p:nvPr/>
          </p:nvSpPr>
          <p:spPr>
            <a:xfrm>
              <a:off x="2015785" y="2642692"/>
              <a:ext cx="965660" cy="30241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45718" rIns="0" bIns="45718" rtlCol="0" anchor="ctr"/>
            <a:lstStyle/>
            <a:p>
              <a:pPr algn="ctr"/>
              <a:r>
                <a:rPr lang="en-US" sz="1050"/>
                <a:t>mKate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4E8F8C8-6C81-694B-ADAD-D0ACCB537C64}"/>
                </a:ext>
              </a:extLst>
            </p:cNvPr>
            <p:cNvCxnSpPr/>
            <p:nvPr/>
          </p:nvCxnSpPr>
          <p:spPr>
            <a:xfrm>
              <a:off x="330536" y="2959924"/>
              <a:ext cx="268515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Bent Arrow 230">
              <a:extLst>
                <a:ext uri="{FF2B5EF4-FFF2-40B4-BE49-F238E27FC236}">
                  <a16:creationId xmlns:a16="http://schemas.microsoft.com/office/drawing/2014/main" id="{DE86016A-0309-D941-B923-8999C81F5807}"/>
                </a:ext>
              </a:extLst>
            </p:cNvPr>
            <p:cNvSpPr/>
            <p:nvPr/>
          </p:nvSpPr>
          <p:spPr>
            <a:xfrm>
              <a:off x="1527575" y="2486892"/>
              <a:ext cx="439993" cy="469657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32" name="Right Arrow 231">
              <a:extLst>
                <a:ext uri="{FF2B5EF4-FFF2-40B4-BE49-F238E27FC236}">
                  <a16:creationId xmlns:a16="http://schemas.microsoft.com/office/drawing/2014/main" id="{BD959C9B-EA79-0641-8896-8970F7043EE6}"/>
                </a:ext>
              </a:extLst>
            </p:cNvPr>
            <p:cNvSpPr/>
            <p:nvPr/>
          </p:nvSpPr>
          <p:spPr>
            <a:xfrm>
              <a:off x="436089" y="2632109"/>
              <a:ext cx="965660" cy="30241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45718" rIns="0" bIns="45718" rtlCol="0" anchor="ctr"/>
            <a:lstStyle/>
            <a:p>
              <a:pPr algn="ctr"/>
              <a:r>
                <a:rPr lang="en-US" sz="1050"/>
                <a:t>nsP1-4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383588FD-8B5C-B74D-8B1D-689B19FC6FBC}"/>
                </a:ext>
              </a:extLst>
            </p:cNvPr>
            <p:cNvSpPr/>
            <p:nvPr/>
          </p:nvSpPr>
          <p:spPr>
            <a:xfrm>
              <a:off x="1493373" y="2629724"/>
              <a:ext cx="650366" cy="414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/>
                <a:t>SGP</a:t>
              </a:r>
            </a:p>
          </p:txBody>
        </p:sp>
      </p:grpSp>
      <p:grpSp>
        <p:nvGrpSpPr>
          <p:cNvPr id="234" name="Group 36">
            <a:extLst>
              <a:ext uri="{FF2B5EF4-FFF2-40B4-BE49-F238E27FC236}">
                <a16:creationId xmlns:a16="http://schemas.microsoft.com/office/drawing/2014/main" id="{E7CD5DD8-F304-8347-A62F-DC997E88F748}"/>
              </a:ext>
            </a:extLst>
          </p:cNvPr>
          <p:cNvGrpSpPr/>
          <p:nvPr/>
        </p:nvGrpSpPr>
        <p:grpSpPr>
          <a:xfrm>
            <a:off x="6042655" y="4467727"/>
            <a:ext cx="1695608" cy="351805"/>
            <a:chOff x="330536" y="2486892"/>
            <a:chExt cx="2685153" cy="557115"/>
          </a:xfrm>
        </p:grpSpPr>
        <p:sp>
          <p:nvSpPr>
            <p:cNvPr id="235" name="Right Arrow 234">
              <a:extLst>
                <a:ext uri="{FF2B5EF4-FFF2-40B4-BE49-F238E27FC236}">
                  <a16:creationId xmlns:a16="http://schemas.microsoft.com/office/drawing/2014/main" id="{1AB91234-3FBA-9749-B568-5A9D166BFABF}"/>
                </a:ext>
              </a:extLst>
            </p:cNvPr>
            <p:cNvSpPr/>
            <p:nvPr/>
          </p:nvSpPr>
          <p:spPr>
            <a:xfrm>
              <a:off x="2015785" y="2642692"/>
              <a:ext cx="965660" cy="30241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rgbClr val="3366FF"/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45718" rIns="0" bIns="45718" rtlCol="0" anchor="ctr"/>
            <a:lstStyle/>
            <a:p>
              <a:pPr algn="ctr"/>
              <a:r>
                <a:rPr lang="en-US" sz="1050" dirty="0"/>
                <a:t>EBFP2</a:t>
              </a: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0578E45-847F-C841-8793-82684EEB04E9}"/>
                </a:ext>
              </a:extLst>
            </p:cNvPr>
            <p:cNvCxnSpPr/>
            <p:nvPr/>
          </p:nvCxnSpPr>
          <p:spPr>
            <a:xfrm>
              <a:off x="330536" y="2959924"/>
              <a:ext cx="268515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Bent Arrow 236">
              <a:extLst>
                <a:ext uri="{FF2B5EF4-FFF2-40B4-BE49-F238E27FC236}">
                  <a16:creationId xmlns:a16="http://schemas.microsoft.com/office/drawing/2014/main" id="{7118AE30-F4F2-744E-98AB-B717C1CEDFAA}"/>
                </a:ext>
              </a:extLst>
            </p:cNvPr>
            <p:cNvSpPr/>
            <p:nvPr/>
          </p:nvSpPr>
          <p:spPr>
            <a:xfrm>
              <a:off x="1527575" y="2486892"/>
              <a:ext cx="439993" cy="469657"/>
            </a:xfrm>
            <a:prstGeom prst="ben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5" tIns="45718" rIns="91435" bIns="45718"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38" name="Right Arrow 237">
              <a:extLst>
                <a:ext uri="{FF2B5EF4-FFF2-40B4-BE49-F238E27FC236}">
                  <a16:creationId xmlns:a16="http://schemas.microsoft.com/office/drawing/2014/main" id="{9CAD460F-5E62-5543-BCB4-79B2A01C3B06}"/>
                </a:ext>
              </a:extLst>
            </p:cNvPr>
            <p:cNvSpPr/>
            <p:nvPr/>
          </p:nvSpPr>
          <p:spPr>
            <a:xfrm>
              <a:off x="436089" y="2632109"/>
              <a:ext cx="965660" cy="302415"/>
            </a:xfrm>
            <a:prstGeom prst="rightArrow">
              <a:avLst>
                <a:gd name="adj1" fmla="val 100000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0" tIns="45718" rIns="0" bIns="45718" rtlCol="0" anchor="ctr"/>
            <a:lstStyle/>
            <a:p>
              <a:pPr algn="ctr"/>
              <a:r>
                <a:rPr lang="en-US" sz="1050"/>
                <a:t>nsP1-4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112F820E-49A2-0F40-A2FB-B2215FC87A28}"/>
                </a:ext>
              </a:extLst>
            </p:cNvPr>
            <p:cNvSpPr/>
            <p:nvPr/>
          </p:nvSpPr>
          <p:spPr>
            <a:xfrm>
              <a:off x="1493373" y="2629724"/>
              <a:ext cx="650366" cy="414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/>
                <a:t>SGP</a:t>
              </a:r>
            </a:p>
          </p:txBody>
        </p:sp>
      </p:grpSp>
      <p:pic>
        <p:nvPicPr>
          <p:cNvPr id="240" name="Picture 239" descr="Prediction_Error.eps">
            <a:extLst>
              <a:ext uri="{FF2B5EF4-FFF2-40B4-BE49-F238E27FC236}">
                <a16:creationId xmlns:a16="http://schemas.microsoft.com/office/drawing/2014/main" id="{AB1B62F9-4621-A34F-A937-785F6B9E4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104" y="4935573"/>
            <a:ext cx="2336856" cy="1796268"/>
          </a:xfrm>
          <a:prstGeom prst="rect">
            <a:avLst/>
          </a:prstGeom>
        </p:spPr>
      </p:pic>
      <p:pic>
        <p:nvPicPr>
          <p:cNvPr id="241" name="Picture 240" descr="Distributions_4_34hr.eps">
            <a:extLst>
              <a:ext uri="{FF2B5EF4-FFF2-40B4-BE49-F238E27FC236}">
                <a16:creationId xmlns:a16="http://schemas.microsoft.com/office/drawing/2014/main" id="{7DD04B19-C4C2-7649-8A0A-C3E0AE996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401" y="4882332"/>
            <a:ext cx="2625549" cy="1960682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F72C162A-4900-9548-BD87-BA09BB48DAB2}"/>
              </a:ext>
            </a:extLst>
          </p:cNvPr>
          <p:cNvSpPr txBox="1"/>
          <p:nvPr/>
        </p:nvSpPr>
        <p:spPr>
          <a:xfrm>
            <a:off x="1093194" y="6674804"/>
            <a:ext cx="25426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T14-T21     T21-T14   T21-LmrA   LmrA-T21   LmrA-T14   T14-LmrA</a:t>
            </a:r>
          </a:p>
        </p:txBody>
      </p:sp>
    </p:spTree>
    <p:extLst>
      <p:ext uri="{BB962C8B-B14F-4D97-AF65-F5344CB8AC3E}">
        <p14:creationId xmlns:p14="http://schemas.microsoft.com/office/powerpoint/2010/main" val="200849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3FA6-1A42-1B4D-A253-8B3B2F81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27" y="274638"/>
            <a:ext cx="8229600" cy="682625"/>
          </a:xfrm>
        </p:spPr>
        <p:txBody>
          <a:bodyPr/>
          <a:lstStyle/>
          <a:p>
            <a:r>
              <a:rPr lang="en-US" dirty="0"/>
              <a:t>In Development: </a:t>
            </a:r>
            <a:r>
              <a:rPr lang="en-US" dirty="0" err="1"/>
              <a:t>SynBioHub</a:t>
            </a:r>
            <a:r>
              <a:rPr lang="en-US" dirty="0"/>
              <a:t>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A0A8C-80C6-064D-9868-73A2036B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7" y="1153039"/>
            <a:ext cx="6191250" cy="53892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034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Calibrated Flow Yourself</a:t>
            </a:r>
          </a:p>
        </p:txBody>
      </p:sp>
      <p:pic>
        <p:nvPicPr>
          <p:cNvPr id="8" name="Picture 7" descr="tasbe_logo_lar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7" y="1987826"/>
            <a:ext cx="3212819" cy="213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791" y="1929265"/>
            <a:ext cx="1914691" cy="19146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53791" y="3885908"/>
            <a:ext cx="1854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Cytoflow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979147" y="5265827"/>
            <a:ext cx="39677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4"/>
              </a:rPr>
              <a:t>http://bpteague.github.io/cytoflow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61662" y="4815959"/>
            <a:ext cx="2922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5"/>
              </a:rPr>
              <a:t>https://github.com/TASBE</a:t>
            </a:r>
            <a:r>
              <a:rPr lang="en-US" sz="2000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53" y="5946305"/>
            <a:ext cx="801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Provide feedback / report problems via </a:t>
            </a:r>
            <a:r>
              <a:rPr lang="en-US" sz="2400" b="1" i="1" dirty="0" err="1">
                <a:solidFill>
                  <a:srgbClr val="FF0000"/>
                </a:solidFill>
              </a:rPr>
              <a:t>GitHub</a:t>
            </a:r>
            <a:r>
              <a:rPr lang="en-US" sz="2400" b="1" i="1" dirty="0">
                <a:solidFill>
                  <a:srgbClr val="FF0000"/>
                </a:solidFill>
              </a:rPr>
              <a:t> issue trackers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85847" y="4815959"/>
            <a:ext cx="3837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hlinkClick r:id="rId6"/>
              </a:rPr>
              <a:t>https://taborlab.github.io/FlowCal</a:t>
            </a:r>
            <a:r>
              <a:rPr lang="en-US" sz="20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13030" y="3885907"/>
            <a:ext cx="164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FlowCal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16" y="1920329"/>
            <a:ext cx="1916228" cy="191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40086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6070</TotalTime>
  <Words>311</Words>
  <Application>Microsoft Macintosh PowerPoint</Application>
  <PresentationFormat>On-screen Show (4:3)</PresentationFormat>
  <Paragraphs>103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Wingdings</vt:lpstr>
      <vt:lpstr>bbn_template</vt:lpstr>
      <vt:lpstr>PowerPoint Presentation</vt:lpstr>
      <vt:lpstr>How Flow Cytometry Works</vt:lpstr>
      <vt:lpstr>Calibrated Flow Cytometry</vt:lpstr>
      <vt:lpstr>Calibration  Precision &amp; Comparison</vt:lpstr>
      <vt:lpstr>Example Applications</vt:lpstr>
      <vt:lpstr>In Development: SynBioHub Integration</vt:lpstr>
      <vt:lpstr>Using Calibrated Flow Yourself</vt:lpstr>
    </vt:vector>
  </TitlesOfParts>
  <Company>BBN Technologies</Company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287</cp:revision>
  <dcterms:created xsi:type="dcterms:W3CDTF">2014-06-27T12:02:15Z</dcterms:created>
  <dcterms:modified xsi:type="dcterms:W3CDTF">2018-06-04T00:46:52Z</dcterms:modified>
</cp:coreProperties>
</file>