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333" r:id="rId2"/>
    <p:sldId id="325" r:id="rId3"/>
    <p:sldId id="326" r:id="rId4"/>
    <p:sldId id="480" r:id="rId5"/>
    <p:sldId id="257" r:id="rId6"/>
    <p:sldId id="347" r:id="rId7"/>
    <p:sldId id="348" r:id="rId8"/>
    <p:sldId id="484" r:id="rId9"/>
    <p:sldId id="482" r:id="rId10"/>
    <p:sldId id="483" r:id="rId11"/>
    <p:sldId id="352" r:id="rId12"/>
    <p:sldId id="350" r:id="rId13"/>
    <p:sldId id="351" r:id="rId14"/>
    <p:sldId id="353" r:id="rId15"/>
    <p:sldId id="354" r:id="rId16"/>
    <p:sldId id="32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0" autoAdjust="0"/>
    <p:restoredTop sz="94638"/>
  </p:normalViewPr>
  <p:slideViewPr>
    <p:cSldViewPr snapToGrid="0" snapToObjects="1">
      <p:cViewPr varScale="1">
        <p:scale>
          <a:sx n="125" d="100"/>
          <a:sy n="125" d="100"/>
        </p:scale>
        <p:origin x="10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4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SBOL 2.0 describes</a:t>
            </a:r>
            <a:r>
              <a:rPr lang="en-US" baseline="0"/>
              <a:t> sequence, plus just enough information about function to provide hooks for integrating a broad range of resources together.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6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0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2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2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47138" y="274638"/>
            <a:ext cx="7023762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BOLlogo2_no text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220130"/>
            <a:ext cx="1447138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9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8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Software for Synthetic Biology Workflows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4560" y="3886200"/>
            <a:ext cx="7294880" cy="1752600"/>
          </a:xfrm>
        </p:spPr>
        <p:txBody>
          <a:bodyPr/>
          <a:lstStyle/>
          <a:p>
            <a:r>
              <a:rPr lang="en-US" b="1" dirty="0"/>
              <a:t>Jacob Beal</a:t>
            </a:r>
            <a:r>
              <a:rPr lang="en-US" dirty="0"/>
              <a:t>, Kevin Clancy, Ernst </a:t>
            </a:r>
            <a:r>
              <a:rPr lang="en-US" dirty="0" err="1"/>
              <a:t>Oberortner</a:t>
            </a:r>
            <a:endParaRPr lang="en-US" dirty="0"/>
          </a:p>
          <a:p>
            <a:r>
              <a:rPr lang="en-US" dirty="0"/>
              <a:t>SEED 2018</a:t>
            </a:r>
          </a:p>
          <a:p>
            <a:r>
              <a:rPr lang="en-US" dirty="0"/>
              <a:t>Arizona, June 2018</a:t>
            </a:r>
          </a:p>
        </p:txBody>
      </p:sp>
    </p:spTree>
    <p:extLst>
      <p:ext uri="{BB962C8B-B14F-4D97-AF65-F5344CB8AC3E}">
        <p14:creationId xmlns:p14="http://schemas.microsoft.com/office/powerpoint/2010/main" val="29428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067760" y="1447157"/>
            <a:ext cx="5817881" cy="4620859"/>
            <a:chOff x="481319" y="1737685"/>
            <a:chExt cx="5081281" cy="40270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756794" y="2543174"/>
              <a:ext cx="384046" cy="1081819"/>
            </a:xfrm>
            <a:prstGeom prst="rect">
              <a:avLst/>
            </a:prstGeom>
          </p:spPr>
        </p:pic>
        <p:sp>
          <p:nvSpPr>
            <p:cNvPr id="7" name="Can 6"/>
            <p:cNvSpPr/>
            <p:nvPr/>
          </p:nvSpPr>
          <p:spPr>
            <a:xfrm>
              <a:off x="2079805" y="2335063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Can 7"/>
            <p:cNvSpPr/>
            <p:nvPr/>
          </p:nvSpPr>
          <p:spPr>
            <a:xfrm>
              <a:off x="3285414" y="2464235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Can 8"/>
            <p:cNvSpPr/>
            <p:nvPr/>
          </p:nvSpPr>
          <p:spPr>
            <a:xfrm>
              <a:off x="2438617" y="3172889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927948" y="2543174"/>
              <a:ext cx="384046" cy="108181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grayscl/>
              <a:lum bright="37000" contrast="-65000"/>
            </a:blip>
            <a:srcRect/>
            <a:stretch>
              <a:fillRect/>
            </a:stretch>
          </p:blipFill>
          <p:spPr>
            <a:xfrm flipH="1">
              <a:off x="3719461" y="4343156"/>
              <a:ext cx="1259548" cy="1007695"/>
            </a:xfrm>
            <a:prstGeom prst="rect">
              <a:avLst/>
            </a:prstGeom>
          </p:spPr>
        </p:pic>
        <p:pic>
          <p:nvPicPr>
            <p:cNvPr id="17" name="Picture 16" descr="liquid-handling-robo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61" y="4257041"/>
              <a:ext cx="1607479" cy="1064955"/>
            </a:xfrm>
            <a:prstGeom prst="rect">
              <a:avLst/>
            </a:prstGeom>
          </p:spPr>
        </p:pic>
        <p:pic>
          <p:nvPicPr>
            <p:cNvPr id="19" name="Picture 18" descr="flow-cytomet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5453" y="4268164"/>
              <a:ext cx="1454385" cy="109078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81319" y="1957435"/>
              <a:ext cx="915681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3900" y="1737685"/>
              <a:ext cx="1971039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Repositories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5294367"/>
              <a:ext cx="1711840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Automation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91425" y="5308719"/>
              <a:ext cx="1242021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Vendors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1188" y="1957435"/>
              <a:ext cx="901412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pic>
          <p:nvPicPr>
            <p:cNvPr id="18" name="Picture 17" descr="laptop_vl.png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1193800" y="2817494"/>
              <a:ext cx="577850" cy="520065"/>
            </a:xfrm>
            <a:prstGeom prst="rect">
              <a:avLst/>
            </a:prstGeom>
          </p:spPr>
        </p:pic>
        <p:pic>
          <p:nvPicPr>
            <p:cNvPr id="25" name="Picture 24" descr="laptop_vl.png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 flipH="1">
              <a:off x="4320539" y="2896463"/>
              <a:ext cx="577850" cy="520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53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Reuse/Share</a:t>
            </a:r>
          </a:p>
          <a:p>
            <a:endParaRPr lang="en-US" b="1"/>
          </a:p>
        </p:txBody>
      </p:sp>
      <p:grpSp>
        <p:nvGrpSpPr>
          <p:cNvPr id="29" name="Group 28"/>
          <p:cNvGrpSpPr/>
          <p:nvPr/>
        </p:nvGrpSpPr>
        <p:grpSpPr>
          <a:xfrm>
            <a:off x="3067760" y="1447157"/>
            <a:ext cx="5817881" cy="4620859"/>
            <a:chOff x="3067760" y="1447157"/>
            <a:chExt cx="5817881" cy="4620859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620859"/>
              <a:chOff x="481319" y="1737685"/>
              <a:chExt cx="5081281" cy="402701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5294367"/>
                <a:ext cx="1711840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Automation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91425" y="5308719"/>
                <a:ext cx="124202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Vendors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>
              <a:endCxn id="9" idx="2"/>
            </p:cNvCxnSpPr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4"/>
            </p:cNvCxnSpPr>
            <p:nvPr/>
          </p:nvCxnSpPr>
          <p:spPr>
            <a:xfrm flipV="1">
              <a:off x="6130449" y="3202933"/>
              <a:ext cx="1377968" cy="2204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804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grpSp>
        <p:nvGrpSpPr>
          <p:cNvPr id="3" name="Group 25"/>
          <p:cNvGrpSpPr/>
          <p:nvPr/>
        </p:nvGrpSpPr>
        <p:grpSpPr>
          <a:xfrm>
            <a:off x="3067760" y="1447157"/>
            <a:ext cx="5817881" cy="4620859"/>
            <a:chOff x="481319" y="1737685"/>
            <a:chExt cx="5081281" cy="40270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  <a:lum contrast="70000"/>
            </a:blip>
            <a:stretch>
              <a:fillRect/>
            </a:stretch>
          </p:blipFill>
          <p:spPr>
            <a:xfrm>
              <a:off x="756794" y="2543174"/>
              <a:ext cx="384046" cy="1081819"/>
            </a:xfrm>
            <a:prstGeom prst="rect">
              <a:avLst/>
            </a:prstGeom>
          </p:spPr>
        </p:pic>
        <p:sp>
          <p:nvSpPr>
            <p:cNvPr id="7" name="Can 6"/>
            <p:cNvSpPr/>
            <p:nvPr/>
          </p:nvSpPr>
          <p:spPr>
            <a:xfrm>
              <a:off x="2079805" y="2335063"/>
              <a:ext cx="717625" cy="574100"/>
            </a:xfrm>
            <a:prstGeom prst="can">
              <a:avLst/>
            </a:prstGeom>
            <a:solidFill>
              <a:srgbClr val="FF00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" name="Can 7"/>
            <p:cNvSpPr/>
            <p:nvPr/>
          </p:nvSpPr>
          <p:spPr>
            <a:xfrm>
              <a:off x="3285414" y="2464235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Can 8"/>
            <p:cNvSpPr/>
            <p:nvPr/>
          </p:nvSpPr>
          <p:spPr>
            <a:xfrm>
              <a:off x="2438617" y="3172889"/>
              <a:ext cx="717625" cy="574100"/>
            </a:xfrm>
            <a:prstGeom prst="can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4927948" y="2543174"/>
              <a:ext cx="384046" cy="108181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grayscl/>
              <a:lum bright="37000" contrast="-65000"/>
            </a:blip>
            <a:srcRect/>
            <a:stretch>
              <a:fillRect/>
            </a:stretch>
          </p:blipFill>
          <p:spPr>
            <a:xfrm flipH="1">
              <a:off x="3719461" y="4343156"/>
              <a:ext cx="1259548" cy="1007695"/>
            </a:xfrm>
            <a:prstGeom prst="rect">
              <a:avLst/>
            </a:prstGeom>
          </p:spPr>
        </p:pic>
        <p:pic>
          <p:nvPicPr>
            <p:cNvPr id="17" name="Picture 16" descr="liquid-handling-robo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61" y="4257041"/>
              <a:ext cx="1607479" cy="1064955"/>
            </a:xfrm>
            <a:prstGeom prst="rect">
              <a:avLst/>
            </a:prstGeom>
          </p:spPr>
        </p:pic>
        <p:pic>
          <p:nvPicPr>
            <p:cNvPr id="19" name="Picture 18" descr="flow-cytometer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5453" y="4268164"/>
              <a:ext cx="1454385" cy="109078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81319" y="1957435"/>
              <a:ext cx="915681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93900" y="1737685"/>
              <a:ext cx="1971039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Repositories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5294367"/>
              <a:ext cx="1711840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Automation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91425" y="5308719"/>
              <a:ext cx="1242021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Vendors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61188" y="1957435"/>
              <a:ext cx="901412" cy="455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rgbClr val="1F497D"/>
                  </a:solidFill>
                </a:rPr>
                <a:t>User</a:t>
              </a:r>
            </a:p>
          </p:txBody>
        </p:sp>
        <p:pic>
          <p:nvPicPr>
            <p:cNvPr id="18" name="Picture 17" descr="laptop_vl.png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93800" y="2817494"/>
              <a:ext cx="577850" cy="520065"/>
            </a:xfrm>
            <a:prstGeom prst="rect">
              <a:avLst/>
            </a:prstGeom>
          </p:spPr>
        </p:pic>
        <p:pic>
          <p:nvPicPr>
            <p:cNvPr id="25" name="Picture 24" descr="laptop_vl.png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 flipH="1">
              <a:off x="4320539" y="2896463"/>
              <a:ext cx="577850" cy="520065"/>
            </a:xfrm>
            <a:prstGeom prst="rect">
              <a:avLst/>
            </a:prstGeom>
          </p:spPr>
        </p:pic>
      </p:grp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>
                <a:solidFill>
                  <a:srgbClr val="FF0000"/>
                </a:solidFill>
              </a:rPr>
              <a:t>Visualize</a:t>
            </a:r>
          </a:p>
          <a:p>
            <a:endParaRPr lang="en-US" b="1"/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4527480" y="2686201"/>
            <a:ext cx="370489" cy="242352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1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/>
              <a:t>Visualize</a:t>
            </a:r>
          </a:p>
          <a:p>
            <a:r>
              <a:rPr lang="en-US" b="1">
                <a:solidFill>
                  <a:srgbClr val="FF0000"/>
                </a:solidFill>
              </a:rPr>
              <a:t>Design/Model</a:t>
            </a:r>
          </a:p>
          <a:p>
            <a:endParaRPr lang="en-US" b="1"/>
          </a:p>
        </p:txBody>
      </p:sp>
      <p:grpSp>
        <p:nvGrpSpPr>
          <p:cNvPr id="33" name="Group 32"/>
          <p:cNvGrpSpPr/>
          <p:nvPr/>
        </p:nvGrpSpPr>
        <p:grpSpPr>
          <a:xfrm>
            <a:off x="3067760" y="1447157"/>
            <a:ext cx="5817881" cy="4620859"/>
            <a:chOff x="3067760" y="1447157"/>
            <a:chExt cx="5817881" cy="4620859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620859"/>
              <a:chOff x="481319" y="1737685"/>
              <a:chExt cx="5081281" cy="402701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5294367"/>
                <a:ext cx="1711840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Automation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91425" y="5308719"/>
                <a:ext cx="124202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Vendors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/>
            <p:nvPr/>
          </p:nvCxnSpPr>
          <p:spPr>
            <a:xfrm rot="10800000" flipV="1">
              <a:off x="4496033" y="2860456"/>
              <a:ext cx="1774116" cy="195115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381733" y="3284172"/>
              <a:ext cx="914617" cy="132539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9" idx="3"/>
            </p:cNvCxnSpPr>
            <p:nvPr/>
          </p:nvCxnSpPr>
          <p:spPr>
            <a:xfrm rot="5400000" flipH="1" flipV="1">
              <a:off x="5386118" y="4080793"/>
              <a:ext cx="661532" cy="5475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0800000" flipV="1">
              <a:off x="4527480" y="2686201"/>
              <a:ext cx="370489" cy="24235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13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/>
              <a:t>Visualize</a:t>
            </a:r>
          </a:p>
          <a:p>
            <a:r>
              <a:rPr lang="en-US" b="1"/>
              <a:t>Design/Model</a:t>
            </a:r>
          </a:p>
          <a:p>
            <a:r>
              <a:rPr lang="en-US" b="1">
                <a:solidFill>
                  <a:srgbClr val="FF0000"/>
                </a:solidFill>
              </a:rPr>
              <a:t>Synthesize/Build</a:t>
            </a:r>
          </a:p>
          <a:p>
            <a:endParaRPr lang="en-US" b="1"/>
          </a:p>
        </p:txBody>
      </p:sp>
      <p:grpSp>
        <p:nvGrpSpPr>
          <p:cNvPr id="30" name="Group 29"/>
          <p:cNvGrpSpPr/>
          <p:nvPr/>
        </p:nvGrpSpPr>
        <p:grpSpPr>
          <a:xfrm>
            <a:off x="3067760" y="1447157"/>
            <a:ext cx="5817881" cy="4620859"/>
            <a:chOff x="3067760" y="1447157"/>
            <a:chExt cx="5817881" cy="4620859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620859"/>
              <a:chOff x="481319" y="1737685"/>
              <a:chExt cx="5081281" cy="402701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5294367"/>
                <a:ext cx="1711840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Automation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91425" y="5308719"/>
                <a:ext cx="124202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Vendors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/>
            <p:nvPr/>
          </p:nvCxnSpPr>
          <p:spPr>
            <a:xfrm>
              <a:off x="6130449" y="3752766"/>
              <a:ext cx="887827" cy="734879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10800000" flipV="1">
              <a:off x="4483078" y="3686687"/>
              <a:ext cx="825717" cy="750158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821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SBOL supports many workflows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8469" y="2280848"/>
            <a:ext cx="3467100" cy="3410604"/>
          </a:xfrm>
        </p:spPr>
        <p:txBody>
          <a:bodyPr/>
          <a:lstStyle/>
          <a:p>
            <a:r>
              <a:rPr lang="en-US" b="1"/>
              <a:t>Reuse/Share</a:t>
            </a:r>
          </a:p>
          <a:p>
            <a:r>
              <a:rPr lang="en-US" b="1"/>
              <a:t>Visualize</a:t>
            </a:r>
          </a:p>
          <a:p>
            <a:r>
              <a:rPr lang="en-US" b="1"/>
              <a:t>Design/Model</a:t>
            </a:r>
          </a:p>
          <a:p>
            <a:r>
              <a:rPr lang="en-US" b="1"/>
              <a:t>Synthesize/Build</a:t>
            </a:r>
          </a:p>
          <a:p>
            <a:r>
              <a:rPr lang="en-US" b="1">
                <a:solidFill>
                  <a:srgbClr val="FF0000"/>
                </a:solidFill>
              </a:rPr>
              <a:t>Automate</a:t>
            </a:r>
          </a:p>
          <a:p>
            <a:endParaRPr lang="en-US" b="1"/>
          </a:p>
        </p:txBody>
      </p:sp>
      <p:grpSp>
        <p:nvGrpSpPr>
          <p:cNvPr id="28" name="Group 27"/>
          <p:cNvGrpSpPr/>
          <p:nvPr/>
        </p:nvGrpSpPr>
        <p:grpSpPr>
          <a:xfrm>
            <a:off x="3067760" y="1447157"/>
            <a:ext cx="5817881" cy="4620859"/>
            <a:chOff x="3067760" y="1447157"/>
            <a:chExt cx="5817881" cy="4620859"/>
          </a:xfrm>
        </p:grpSpPr>
        <p:grpSp>
          <p:nvGrpSpPr>
            <p:cNvPr id="3" name="Group 25"/>
            <p:cNvGrpSpPr/>
            <p:nvPr/>
          </p:nvGrpSpPr>
          <p:grpSpPr>
            <a:xfrm>
              <a:off x="3067760" y="1447157"/>
              <a:ext cx="5817881" cy="4620859"/>
              <a:chOff x="481319" y="1737685"/>
              <a:chExt cx="5081281" cy="402701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lum contrast="70000"/>
              </a:blip>
              <a:stretch>
                <a:fillRect/>
              </a:stretch>
            </p:blipFill>
            <p:spPr>
              <a:xfrm>
                <a:off x="756794" y="2543174"/>
                <a:ext cx="384046" cy="1081819"/>
              </a:xfrm>
              <a:prstGeom prst="rect">
                <a:avLst/>
              </a:prstGeom>
            </p:spPr>
          </p:pic>
          <p:sp>
            <p:nvSpPr>
              <p:cNvPr id="7" name="Can 6"/>
              <p:cNvSpPr/>
              <p:nvPr/>
            </p:nvSpPr>
            <p:spPr>
              <a:xfrm>
                <a:off x="2079805" y="2335063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3285414" y="2464235"/>
                <a:ext cx="717625" cy="574100"/>
              </a:xfrm>
              <a:prstGeom prst="can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2438617" y="3172889"/>
                <a:ext cx="717625" cy="574100"/>
              </a:xfrm>
              <a:prstGeom prst="can">
                <a:avLst/>
              </a:prstGeom>
              <a:solidFill>
                <a:srgbClr val="FF00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927948" y="2543174"/>
                <a:ext cx="384046" cy="108181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>
                <a:grayscl/>
                <a:lum bright="37000" contrast="-65000"/>
              </a:blip>
              <a:srcRect/>
              <a:stretch>
                <a:fillRect/>
              </a:stretch>
            </p:blipFill>
            <p:spPr>
              <a:xfrm flipH="1">
                <a:off x="3719461" y="4343156"/>
                <a:ext cx="1259548" cy="1007695"/>
              </a:xfrm>
              <a:prstGeom prst="rect">
                <a:avLst/>
              </a:prstGeom>
            </p:spPr>
          </p:pic>
          <p:pic>
            <p:nvPicPr>
              <p:cNvPr id="17" name="Picture 16" descr="liquid-handling-robot.png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73261" y="4257041"/>
                <a:ext cx="1607479" cy="1064955"/>
              </a:xfrm>
              <a:prstGeom prst="rect">
                <a:avLst/>
              </a:prstGeom>
            </p:spPr>
          </p:pic>
          <p:pic>
            <p:nvPicPr>
              <p:cNvPr id="19" name="Picture 18" descr="flow-cytometer.png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065453" y="4268164"/>
                <a:ext cx="1454385" cy="109078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1319" y="1957435"/>
                <a:ext cx="91568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993900" y="1737685"/>
                <a:ext cx="1971039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Repositories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219200" y="5294367"/>
                <a:ext cx="1711840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Automation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91425" y="5308719"/>
                <a:ext cx="1242021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Vendors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61188" y="1957435"/>
                <a:ext cx="901412" cy="45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1F497D"/>
                    </a:solidFill>
                  </a:rPr>
                  <a:t>User</a:t>
                </a:r>
              </a:p>
            </p:txBody>
          </p:sp>
          <p:pic>
            <p:nvPicPr>
              <p:cNvPr id="18" name="Picture 17" descr="laptop_vl.png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193800" y="2817494"/>
                <a:ext cx="577850" cy="520065"/>
              </a:xfrm>
              <a:prstGeom prst="rect">
                <a:avLst/>
              </a:prstGeom>
            </p:spPr>
          </p:pic>
          <p:pic>
            <p:nvPicPr>
              <p:cNvPr id="25" name="Picture 24" descr="laptop_vl.png"/>
              <p:cNvPicPr>
                <a:picLocks noChangeAspect="1"/>
              </p:cNvPicPr>
              <p:nvPr/>
            </p:nvPicPr>
            <p:blipFill>
              <a:blip r:embed="rId6">
                <a:grayscl/>
              </a:blip>
              <a:stretch>
                <a:fillRect/>
              </a:stretch>
            </p:blipFill>
            <p:spPr>
              <a:xfrm flipH="1">
                <a:off x="4320539" y="2896463"/>
                <a:ext cx="577850" cy="520065"/>
              </a:xfrm>
              <a:prstGeom prst="rect">
                <a:avLst/>
              </a:prstGeom>
            </p:spPr>
          </p:pic>
        </p:grpSp>
        <p:cxnSp>
          <p:nvCxnSpPr>
            <p:cNvPr id="26" name="Straight Arrow Connector 25"/>
            <p:cNvCxnSpPr/>
            <p:nvPr/>
          </p:nvCxnSpPr>
          <p:spPr>
            <a:xfrm rot="5400000">
              <a:off x="5420324" y="4073671"/>
              <a:ext cx="596169" cy="2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 flipV="1">
              <a:off x="4483078" y="3686687"/>
              <a:ext cx="825717" cy="750158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419809" y="3177533"/>
              <a:ext cx="888986" cy="245851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74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F4A7-0C7D-2443-A3B3-C7E70FF4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on to the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0B1D-8473-2842-8AB3-5F9AB4C1D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1680" cy="4525963"/>
          </a:xfrm>
        </p:spPr>
        <p:txBody>
          <a:bodyPr/>
          <a:lstStyle/>
          <a:p>
            <a:r>
              <a:rPr lang="en-US" sz="2200" dirty="0"/>
              <a:t>JBEI ICE 											</a:t>
            </a:r>
            <a:r>
              <a:rPr lang="en-US" sz="2200" b="1" dirty="0">
                <a:solidFill>
                  <a:srgbClr val="0070C0"/>
                </a:solidFill>
              </a:rPr>
              <a:t>SHARE</a:t>
            </a:r>
          </a:p>
          <a:p>
            <a:pPr marL="514350" lvl="1" indent="0">
              <a:buNone/>
            </a:pPr>
            <a:r>
              <a:rPr lang="en-US" sz="1800" i="1" dirty="0"/>
              <a:t>(Nathan </a:t>
            </a:r>
            <a:r>
              <a:rPr lang="en-US" sz="1800" i="1" dirty="0" err="1"/>
              <a:t>Hillson</a:t>
            </a:r>
            <a:r>
              <a:rPr lang="en-US" sz="1800" i="1" dirty="0"/>
              <a:t>, JBEI/Berkeley)</a:t>
            </a:r>
          </a:p>
          <a:p>
            <a:r>
              <a:rPr lang="en-US" sz="2200" dirty="0" err="1"/>
              <a:t>SynBioHub</a:t>
            </a:r>
            <a:r>
              <a:rPr lang="en-US" sz="2200" dirty="0"/>
              <a:t>, </a:t>
            </a:r>
            <a:r>
              <a:rPr lang="en-US" sz="2200" dirty="0" err="1"/>
              <a:t>iBioSim</a:t>
            </a:r>
            <a:r>
              <a:rPr lang="en-US" sz="2200" dirty="0"/>
              <a:t>, and </a:t>
            </a:r>
            <a:r>
              <a:rPr lang="en-US" sz="2200" dirty="0" err="1"/>
              <a:t>SBOLDesigner</a:t>
            </a:r>
            <a:r>
              <a:rPr lang="en-US" sz="2200" dirty="0"/>
              <a:t> 		</a:t>
            </a:r>
            <a:r>
              <a:rPr lang="en-US" sz="2200" b="1" dirty="0">
                <a:solidFill>
                  <a:srgbClr val="0070C0"/>
                </a:solidFill>
              </a:rPr>
              <a:t>SHARE, DESIGN</a:t>
            </a:r>
          </a:p>
          <a:p>
            <a:pPr marL="514350" lvl="1" indent="0">
              <a:buNone/>
            </a:pPr>
            <a:r>
              <a:rPr lang="en-US" sz="1800" i="1" dirty="0"/>
              <a:t>(</a:t>
            </a:r>
            <a:r>
              <a:rPr lang="en-US" sz="1800" i="1" dirty="0" err="1"/>
              <a:t>Tramy</a:t>
            </a:r>
            <a:r>
              <a:rPr lang="en-US" sz="1800" i="1" dirty="0"/>
              <a:t> Nguyen, University of Utah)</a:t>
            </a:r>
          </a:p>
          <a:p>
            <a:r>
              <a:rPr lang="en-US" sz="2200" dirty="0"/>
              <a:t>Cello 												</a:t>
            </a:r>
            <a:r>
              <a:rPr lang="en-US" sz="2200" b="1" dirty="0">
                <a:solidFill>
                  <a:srgbClr val="0070C0"/>
                </a:solidFill>
              </a:rPr>
              <a:t>DESIGN</a:t>
            </a:r>
          </a:p>
          <a:p>
            <a:pPr marL="514350" lvl="1" indent="0">
              <a:buNone/>
            </a:pPr>
            <a:r>
              <a:rPr lang="en-US" sz="1800" i="1" dirty="0"/>
              <a:t>(</a:t>
            </a:r>
            <a:r>
              <a:rPr lang="en-US" sz="1800" i="1" dirty="0" err="1"/>
              <a:t>Shuyi</a:t>
            </a:r>
            <a:r>
              <a:rPr lang="en-US" sz="1800" i="1" dirty="0"/>
              <a:t> Zhang, MIT)</a:t>
            </a:r>
          </a:p>
          <a:p>
            <a:r>
              <a:rPr lang="en-US" sz="2200" dirty="0"/>
              <a:t>Operon Calculator and RBS Library Calculator 	</a:t>
            </a:r>
            <a:r>
              <a:rPr lang="en-US" sz="2200" b="1" dirty="0">
                <a:solidFill>
                  <a:srgbClr val="0070C0"/>
                </a:solidFill>
              </a:rPr>
              <a:t>DESIGN</a:t>
            </a:r>
          </a:p>
          <a:p>
            <a:pPr marL="514350" lvl="1" indent="0">
              <a:buNone/>
            </a:pPr>
            <a:r>
              <a:rPr lang="en-US" sz="1800" i="1" dirty="0"/>
              <a:t>(Howard </a:t>
            </a:r>
            <a:r>
              <a:rPr lang="en-US" sz="1800" i="1" dirty="0" err="1"/>
              <a:t>Salis</a:t>
            </a:r>
            <a:r>
              <a:rPr lang="en-US" sz="1800" i="1" dirty="0"/>
              <a:t>, Penn State)</a:t>
            </a:r>
          </a:p>
          <a:p>
            <a:r>
              <a:rPr lang="en-US" sz="2200" dirty="0"/>
              <a:t>BOOST 											</a:t>
            </a:r>
            <a:r>
              <a:rPr lang="en-US" sz="2200" b="1" dirty="0">
                <a:solidFill>
                  <a:srgbClr val="0070C0"/>
                </a:solidFill>
              </a:rPr>
              <a:t>BUILD</a:t>
            </a:r>
          </a:p>
          <a:p>
            <a:pPr marL="514350" lvl="1" indent="0">
              <a:buNone/>
            </a:pPr>
            <a:r>
              <a:rPr lang="en-US" sz="1800" i="1" dirty="0"/>
              <a:t>(Ernst </a:t>
            </a:r>
            <a:r>
              <a:rPr lang="en-US" sz="1800" i="1" dirty="0" err="1"/>
              <a:t>Oberortner</a:t>
            </a:r>
            <a:r>
              <a:rPr lang="en-US" sz="1800" i="1" dirty="0"/>
              <a:t>, Joint Genome Institute)</a:t>
            </a:r>
          </a:p>
          <a:p>
            <a:r>
              <a:rPr lang="en-US" sz="2200" dirty="0"/>
              <a:t>TASBE Analytics									</a:t>
            </a:r>
            <a:r>
              <a:rPr lang="en-US" sz="2200" b="1" dirty="0">
                <a:solidFill>
                  <a:srgbClr val="0070C0"/>
                </a:solidFill>
              </a:rPr>
              <a:t>TEST</a:t>
            </a:r>
          </a:p>
          <a:p>
            <a:pPr marL="514350" lvl="1" indent="0">
              <a:buNone/>
            </a:pPr>
            <a:r>
              <a:rPr lang="en-US" sz="1800" i="1" dirty="0"/>
              <a:t>(Jacob Beal, Raytheon BBN Technologies)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40D0-99E5-FE49-B949-15381FBB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58" y="274638"/>
            <a:ext cx="7023762" cy="682625"/>
          </a:xfrm>
        </p:spPr>
        <p:txBody>
          <a:bodyPr/>
          <a:lstStyle/>
          <a:p>
            <a:r>
              <a:rPr lang="en-US" sz="3100" dirty="0"/>
              <a:t>Tools </a:t>
            </a:r>
            <a:r>
              <a:rPr lang="en-US" sz="3100" dirty="0">
                <a:sym typeface="Wingdings" pitchFamily="2" charset="2"/>
              </a:rPr>
              <a:t> Workflows  Productivity</a:t>
            </a:r>
            <a:endParaRPr 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BAB28-3005-5D43-899A-F77EB2D9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69" y="1413550"/>
            <a:ext cx="7209263" cy="489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121CA-1732-6749-B62F-CC7AF0893E15}"/>
              </a:ext>
            </a:extLst>
          </p:cNvPr>
          <p:cNvSpPr txBox="1"/>
          <p:nvPr/>
        </p:nvSpPr>
        <p:spPr>
          <a:xfrm>
            <a:off x="6255834" y="1561914"/>
            <a:ext cx="1076770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/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175748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12F3-7DDC-9043-A2C4-B9B60075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F763-DEF5-034D-B61F-CDFF4BE1E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0920"/>
            <a:ext cx="8229600" cy="4525963"/>
          </a:xfrm>
        </p:spPr>
        <p:txBody>
          <a:bodyPr/>
          <a:lstStyle/>
          <a:p>
            <a:r>
              <a:rPr lang="en-US" sz="2000" dirty="0"/>
              <a:t>Introduction: workflows and enabling technology</a:t>
            </a:r>
          </a:p>
          <a:p>
            <a:pPr marL="457200" lvl="1" indent="0">
              <a:buNone/>
            </a:pPr>
            <a:r>
              <a:rPr lang="en-US" sz="1600" i="1" dirty="0"/>
              <a:t>(Jacob Beal, Raytheon BBN Technologies)</a:t>
            </a:r>
          </a:p>
          <a:p>
            <a:r>
              <a:rPr lang="en-US" sz="2000" dirty="0"/>
              <a:t>Tool Introductions:</a:t>
            </a:r>
          </a:p>
          <a:p>
            <a:pPr lvl="1"/>
            <a:r>
              <a:rPr lang="en-US" sz="1800" dirty="0"/>
              <a:t>JBEI ICE </a:t>
            </a:r>
          </a:p>
          <a:p>
            <a:pPr marL="914400" lvl="2" indent="0">
              <a:buNone/>
            </a:pPr>
            <a:r>
              <a:rPr lang="en-US" sz="1400" i="1" dirty="0"/>
              <a:t>(Nathan </a:t>
            </a:r>
            <a:r>
              <a:rPr lang="en-US" sz="1400" i="1" dirty="0" err="1"/>
              <a:t>Hillson</a:t>
            </a:r>
            <a:r>
              <a:rPr lang="en-US" sz="1400" i="1" dirty="0"/>
              <a:t>, JBEI/Berkeley)</a:t>
            </a:r>
          </a:p>
          <a:p>
            <a:pPr lvl="1"/>
            <a:r>
              <a:rPr lang="en-US" sz="1800" dirty="0" err="1"/>
              <a:t>SynBioHub</a:t>
            </a:r>
            <a:r>
              <a:rPr lang="en-US" sz="1800" dirty="0"/>
              <a:t>, </a:t>
            </a:r>
            <a:r>
              <a:rPr lang="en-US" sz="1800" dirty="0" err="1"/>
              <a:t>iBioSim</a:t>
            </a:r>
            <a:r>
              <a:rPr lang="en-US" sz="1800" dirty="0"/>
              <a:t>, and </a:t>
            </a:r>
            <a:r>
              <a:rPr lang="en-US" sz="1800" dirty="0" err="1"/>
              <a:t>SBOLDesigner</a:t>
            </a:r>
            <a:r>
              <a:rPr lang="en-US" sz="1800" dirty="0"/>
              <a:t> </a:t>
            </a:r>
          </a:p>
          <a:p>
            <a:pPr marL="914400" lvl="2" indent="0">
              <a:buNone/>
            </a:pPr>
            <a:r>
              <a:rPr lang="en-US" sz="1400" i="1" dirty="0"/>
              <a:t>(</a:t>
            </a:r>
            <a:r>
              <a:rPr lang="en-US" sz="1400" i="1" dirty="0" err="1"/>
              <a:t>Tramy</a:t>
            </a:r>
            <a:r>
              <a:rPr lang="en-US" sz="1400" i="1" dirty="0"/>
              <a:t> Nguyen, University of Utah)</a:t>
            </a:r>
          </a:p>
          <a:p>
            <a:pPr lvl="1"/>
            <a:r>
              <a:rPr lang="en-US" sz="1800" dirty="0"/>
              <a:t>Cello </a:t>
            </a:r>
          </a:p>
          <a:p>
            <a:pPr marL="914400" lvl="2" indent="0">
              <a:buNone/>
            </a:pPr>
            <a:r>
              <a:rPr lang="en-US" sz="1400" i="1" dirty="0"/>
              <a:t>(</a:t>
            </a:r>
            <a:r>
              <a:rPr lang="en-US" sz="1400" i="1" dirty="0" err="1"/>
              <a:t>Shuyi</a:t>
            </a:r>
            <a:r>
              <a:rPr lang="en-US" sz="1400" i="1" dirty="0"/>
              <a:t> Zhang, MIT)</a:t>
            </a:r>
          </a:p>
          <a:p>
            <a:pPr lvl="1"/>
            <a:r>
              <a:rPr lang="en-US" sz="1800" dirty="0"/>
              <a:t>Operon Calculator and RBS Library Calculator </a:t>
            </a:r>
          </a:p>
          <a:p>
            <a:pPr marL="914400" lvl="2" indent="0">
              <a:buNone/>
            </a:pPr>
            <a:r>
              <a:rPr lang="en-US" sz="1400" i="1" dirty="0"/>
              <a:t>(Howard </a:t>
            </a:r>
            <a:r>
              <a:rPr lang="en-US" sz="1400" i="1" dirty="0" err="1"/>
              <a:t>Salis</a:t>
            </a:r>
            <a:r>
              <a:rPr lang="en-US" sz="1400" i="1" dirty="0"/>
              <a:t>, Penn State)</a:t>
            </a:r>
          </a:p>
          <a:p>
            <a:pPr lvl="1"/>
            <a:r>
              <a:rPr lang="en-US" sz="1800" dirty="0"/>
              <a:t>BOOST </a:t>
            </a:r>
          </a:p>
          <a:p>
            <a:pPr marL="914400" lvl="2" indent="0">
              <a:buNone/>
            </a:pPr>
            <a:r>
              <a:rPr lang="en-US" sz="1400" i="1" dirty="0"/>
              <a:t>(Ernst </a:t>
            </a:r>
            <a:r>
              <a:rPr lang="en-US" sz="1400" i="1" dirty="0" err="1"/>
              <a:t>Oberortner</a:t>
            </a:r>
            <a:r>
              <a:rPr lang="en-US" sz="1400" i="1" dirty="0"/>
              <a:t>, Joint Genome Institute)</a:t>
            </a:r>
          </a:p>
          <a:p>
            <a:pPr lvl="1"/>
            <a:r>
              <a:rPr lang="en-US" sz="1800" dirty="0"/>
              <a:t>TASBE Analytics</a:t>
            </a:r>
          </a:p>
          <a:p>
            <a:pPr marL="914400" lvl="2" indent="0">
              <a:buNone/>
            </a:pPr>
            <a:r>
              <a:rPr lang="en-US" sz="1400" i="1" dirty="0"/>
              <a:t>(Jacob Beal, Raytheon BBN Technologies)</a:t>
            </a:r>
          </a:p>
          <a:p>
            <a:pPr marL="0" indent="0">
              <a:buNone/>
            </a:pPr>
            <a:r>
              <a:rPr lang="en-US" sz="2000" i="1" dirty="0"/>
              <a:t>Coffee Break</a:t>
            </a:r>
          </a:p>
          <a:p>
            <a:r>
              <a:rPr lang="en-US" sz="2000" dirty="0"/>
              <a:t>Hands-on Workflows Session</a:t>
            </a:r>
          </a:p>
          <a:p>
            <a:pPr marL="457200" lvl="1" indent="0">
              <a:buNone/>
            </a:pPr>
            <a:r>
              <a:rPr lang="en-US" sz="1600" i="1" dirty="0"/>
              <a:t>(Kevin Clancy, Synthetic Genomics)</a:t>
            </a:r>
          </a:p>
        </p:txBody>
      </p:sp>
    </p:spTree>
    <p:extLst>
      <p:ext uri="{BB962C8B-B14F-4D97-AF65-F5344CB8AC3E}">
        <p14:creationId xmlns:p14="http://schemas.microsoft.com/office/powerpoint/2010/main" val="344140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Technology: SBOL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607252"/>
          </a:xfrm>
        </p:spPr>
        <p:txBody>
          <a:bodyPr/>
          <a:lstStyle/>
          <a:p>
            <a:pPr>
              <a:buNone/>
            </a:pPr>
            <a:r>
              <a:rPr lang="en-US" b="1">
                <a:solidFill>
                  <a:schemeClr val="tx2"/>
                </a:solidFill>
              </a:rPr>
              <a:t>Lots of different synthetic biology resources…</a:t>
            </a:r>
          </a:p>
        </p:txBody>
      </p:sp>
      <p:pic>
        <p:nvPicPr>
          <p:cNvPr id="5" name="Picture 4" descr="iGEM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21" y="2398468"/>
            <a:ext cx="883920" cy="883920"/>
          </a:xfrm>
          <a:prstGeom prst="rect">
            <a:avLst/>
          </a:prstGeom>
        </p:spPr>
      </p:pic>
      <p:pic>
        <p:nvPicPr>
          <p:cNvPr id="6" name="Picture 5" descr="sbml-bad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16" y="4728268"/>
            <a:ext cx="1105365" cy="4787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9073" y="3122368"/>
            <a:ext cx="982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GenBank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70" y="2296868"/>
            <a:ext cx="73914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36" y="3499022"/>
            <a:ext cx="1651000" cy="412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lum bright="-25000"/>
          </a:blip>
          <a:stretch>
            <a:fillRect/>
          </a:stretch>
        </p:blipFill>
        <p:spPr>
          <a:xfrm>
            <a:off x="8256432" y="4870682"/>
            <a:ext cx="6731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lum bright="-25000"/>
          </a:blip>
          <a:stretch>
            <a:fillRect/>
          </a:stretch>
        </p:blipFill>
        <p:spPr>
          <a:xfrm>
            <a:off x="7284882" y="5252714"/>
            <a:ext cx="673100" cy="673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86330" y="5849614"/>
            <a:ext cx="1848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/>
              <a:t>Measurement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83970" y="5435316"/>
            <a:ext cx="1172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/>
              <a:t>Strain Data</a:t>
            </a:r>
          </a:p>
        </p:txBody>
      </p:sp>
      <p:pic>
        <p:nvPicPr>
          <p:cNvPr id="14" name="Picture 13" descr="liquid-handling-robot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850" y="2028868"/>
            <a:ext cx="1290081" cy="856546"/>
          </a:xfrm>
          <a:prstGeom prst="rect">
            <a:avLst/>
          </a:prstGeom>
        </p:spPr>
      </p:pic>
      <p:pic>
        <p:nvPicPr>
          <p:cNvPr id="15" name="Picture 14" descr="flow-cytomete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3211" y="3006697"/>
            <a:ext cx="1062064" cy="798289"/>
          </a:xfrm>
          <a:prstGeom prst="rect">
            <a:avLst/>
          </a:prstGeom>
        </p:spPr>
      </p:pic>
      <p:pic>
        <p:nvPicPr>
          <p:cNvPr id="16" name="Picture 15" descr="server2_v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3015" y="2110542"/>
            <a:ext cx="479425" cy="6478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81832" y="2687532"/>
            <a:ext cx="639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/>
              <a:t>LIMS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94854" y="2783814"/>
            <a:ext cx="1565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/>
              <a:t>Lab Automation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86028" y="3752815"/>
            <a:ext cx="1063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/>
              <a:t>HT Assays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6320" y="1851852"/>
            <a:ext cx="2903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F81BD"/>
                </a:solidFill>
              </a:rPr>
              <a:t>Repositories &amp; Databases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4930" y="1737552"/>
            <a:ext cx="2950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F81BD"/>
                </a:solidFill>
              </a:rPr>
              <a:t>Automation &amp; Integration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2340" y="4191000"/>
            <a:ext cx="119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F81BD"/>
                </a:solidFill>
              </a:rPr>
              <a:t>Modeling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30832" y="5200882"/>
            <a:ext cx="2700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F81BD"/>
                </a:solidFill>
              </a:rPr>
              <a:t>Sequencing &amp; Synthesis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95495" y="4488650"/>
            <a:ext cx="2497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4F81BD"/>
                </a:solidFill>
              </a:rPr>
              <a:t>Emerging Approaches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7200" y="3139159"/>
            <a:ext cx="8229600" cy="3528340"/>
            <a:chOff x="457200" y="3139159"/>
            <a:chExt cx="8229600" cy="3528340"/>
          </a:xfrm>
        </p:grpSpPr>
        <p:pic>
          <p:nvPicPr>
            <p:cNvPr id="4" name="Picture 3" descr="SBOLlogo2_no tex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67084" y="3139159"/>
              <a:ext cx="3289233" cy="1163882"/>
            </a:xfrm>
            <a:prstGeom prst="rect">
              <a:avLst/>
            </a:prstGeom>
          </p:spPr>
        </p:pic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457200" y="6187331"/>
              <a:ext cx="8229600" cy="480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r" defTabSz="4572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/>
                  <a:ea typeface="ＭＳ Ｐゴシック" charset="-128"/>
                  <a:cs typeface="ＭＳ Ｐゴシック" charset="-128"/>
                </a:rPr>
                <a:t>… SBOL is a "hub" for linking them together</a:t>
              </a:r>
            </a:p>
          </p:txBody>
        </p:sp>
        <p:sp>
          <p:nvSpPr>
            <p:cNvPr id="30" name="Left-Right Arrow 29"/>
            <p:cNvSpPr/>
            <p:nvPr/>
          </p:nvSpPr>
          <p:spPr>
            <a:xfrm rot="1215676">
              <a:off x="2337775" y="3257140"/>
              <a:ext cx="895276" cy="356764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-Right Arrow 30"/>
            <p:cNvSpPr/>
            <p:nvPr/>
          </p:nvSpPr>
          <p:spPr>
            <a:xfrm rot="19656683">
              <a:off x="2236175" y="4422304"/>
              <a:ext cx="895276" cy="356764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-Right Arrow 31"/>
            <p:cNvSpPr/>
            <p:nvPr/>
          </p:nvSpPr>
          <p:spPr>
            <a:xfrm rot="16200000">
              <a:off x="4276870" y="4558304"/>
              <a:ext cx="776841" cy="356764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-Right Arrow 32"/>
            <p:cNvSpPr/>
            <p:nvPr/>
          </p:nvSpPr>
          <p:spPr>
            <a:xfrm rot="20390639">
              <a:off x="6263194" y="3282150"/>
              <a:ext cx="895276" cy="356764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-Right Arrow 33"/>
            <p:cNvSpPr/>
            <p:nvPr/>
          </p:nvSpPr>
          <p:spPr>
            <a:xfrm rot="1943751">
              <a:off x="5894390" y="4560332"/>
              <a:ext cx="895276" cy="356764"/>
            </a:xfrm>
            <a:prstGeom prst="left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-49515" y="5794924"/>
            <a:ext cx="1097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BioPAX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11364" y="5773870"/>
            <a:ext cx="14263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/>
              <a:t>BioModels.Net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577" y="5370159"/>
            <a:ext cx="538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/>
              <a:t>SO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3560" y="5163207"/>
            <a:ext cx="736600" cy="736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1953" y="5210724"/>
            <a:ext cx="812800" cy="8128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56640" y="5838114"/>
            <a:ext cx="725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ChEBI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03627" y="5734685"/>
            <a:ext cx="847673" cy="42807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41827" y="5791199"/>
            <a:ext cx="997553" cy="41420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84530" y="5662253"/>
            <a:ext cx="977900" cy="51903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0213" y="5811843"/>
            <a:ext cx="824834" cy="3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0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035DA603-376B-0A40-8FA5-127FAAA8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378" y="274638"/>
            <a:ext cx="7023762" cy="682625"/>
          </a:xfrm>
        </p:spPr>
        <p:txBody>
          <a:bodyPr/>
          <a:lstStyle/>
          <a:p>
            <a:r>
              <a:rPr lang="en-US" sz="3100" dirty="0"/>
              <a:t>Representing Structure &amp;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041400"/>
            <a:ext cx="1943100" cy="5051688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</a:rPr>
              <a:t>FASTA</a:t>
            </a:r>
          </a:p>
          <a:p>
            <a:pPr>
              <a:spcAft>
                <a:spcPts val="0"/>
              </a:spcAft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</a:rPr>
              <a:t>GenBank</a:t>
            </a:r>
          </a:p>
          <a:p>
            <a:pPr>
              <a:spcAft>
                <a:spcPts val="0"/>
              </a:spcAft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b="1" dirty="0">
                <a:solidFill>
                  <a:srgbClr val="0000FF"/>
                </a:solidFill>
              </a:rPr>
              <a:t>SBOL 1.x</a:t>
            </a:r>
          </a:p>
          <a:p>
            <a:pPr>
              <a:spcAft>
                <a:spcPts val="600"/>
              </a:spcAft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>
              <a:spcAft>
                <a:spcPts val="1800"/>
              </a:spcAft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  <a:buNone/>
            </a:pPr>
            <a:r>
              <a:rPr lang="en-US" b="1" dirty="0">
                <a:solidFill>
                  <a:srgbClr val="0000FF"/>
                </a:solidFill>
              </a:rPr>
              <a:t>SBOL 2.x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9600" y="1028700"/>
            <a:ext cx="498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ACTGTGCCGTTAAACGTGATTAAATCCGTACTGATAT…</a:t>
            </a:r>
          </a:p>
        </p:txBody>
      </p:sp>
      <p:grpSp>
        <p:nvGrpSpPr>
          <p:cNvPr id="5" name="Group 202"/>
          <p:cNvGrpSpPr/>
          <p:nvPr/>
        </p:nvGrpSpPr>
        <p:grpSpPr>
          <a:xfrm>
            <a:off x="3073400" y="3197978"/>
            <a:ext cx="4949542" cy="1315661"/>
            <a:chOff x="3073400" y="5313739"/>
            <a:chExt cx="4949542" cy="1315661"/>
          </a:xfrm>
        </p:grpSpPr>
        <p:sp>
          <p:nvSpPr>
            <p:cNvPr id="206" name="Bent Arrow 205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Chord 206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Bent Arrow 207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Chord 208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Left-Right-Up Arrow 209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Left-Right-Up Arrow 210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>
              <a:spLocks/>
            </p:cNvSpPr>
            <p:nvPr/>
          </p:nvSpPr>
          <p:spPr>
            <a:xfrm>
              <a:off x="5353619" y="62120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086100" y="5366961"/>
              <a:ext cx="2959100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083284" y="5366403"/>
              <a:ext cx="1905016" cy="1262439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/>
            <p:cNvSpPr txBox="1">
              <a:spLocks/>
            </p:cNvSpPr>
            <p:nvPr/>
          </p:nvSpPr>
          <p:spPr>
            <a:xfrm>
              <a:off x="3073400" y="5317643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  <p:sp>
          <p:nvSpPr>
            <p:cNvPr id="223" name="TextBox 222"/>
            <p:cNvSpPr txBox="1">
              <a:spLocks/>
            </p:cNvSpPr>
            <p:nvPr/>
          </p:nvSpPr>
          <p:spPr>
            <a:xfrm>
              <a:off x="6631008" y="5313739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  <p:sp>
          <p:nvSpPr>
            <p:cNvPr id="204" name="Right Arrow 203"/>
            <p:cNvSpPr/>
            <p:nvPr/>
          </p:nvSpPr>
          <p:spPr>
            <a:xfrm>
              <a:off x="4161438" y="611795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6596047" y="611649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</p:grpSp>
      <p:grpSp>
        <p:nvGrpSpPr>
          <p:cNvPr id="7" name="Group 223"/>
          <p:cNvGrpSpPr/>
          <p:nvPr/>
        </p:nvGrpSpPr>
        <p:grpSpPr>
          <a:xfrm>
            <a:off x="3292264" y="1956659"/>
            <a:ext cx="4556280" cy="836221"/>
            <a:chOff x="3296913" y="5745163"/>
            <a:chExt cx="4556280" cy="836221"/>
          </a:xfrm>
        </p:grpSpPr>
        <p:sp>
          <p:nvSpPr>
            <p:cNvPr id="227" name="Bent Arrow 226"/>
            <p:cNvSpPr/>
            <p:nvPr/>
          </p:nvSpPr>
          <p:spPr>
            <a:xfrm>
              <a:off x="3466313" y="57466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Chord 227"/>
            <p:cNvSpPr/>
            <p:nvPr/>
          </p:nvSpPr>
          <p:spPr>
            <a:xfrm>
              <a:off x="3635713" y="60576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Bent Arrow 228"/>
            <p:cNvSpPr/>
            <p:nvPr/>
          </p:nvSpPr>
          <p:spPr>
            <a:xfrm>
              <a:off x="5621784" y="57451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Chord 229"/>
            <p:cNvSpPr/>
            <p:nvPr/>
          </p:nvSpPr>
          <p:spPr>
            <a:xfrm>
              <a:off x="6108684" y="60562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Left-Right-Up Arrow 230"/>
            <p:cNvSpPr/>
            <p:nvPr/>
          </p:nvSpPr>
          <p:spPr>
            <a:xfrm rot="10800000">
              <a:off x="5014280" y="58167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Left-Right-Up Arrow 231"/>
            <p:cNvSpPr/>
            <p:nvPr/>
          </p:nvSpPr>
          <p:spPr>
            <a:xfrm rot="10800000">
              <a:off x="7423489" y="58124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/>
            <p:nvPr/>
          </p:nvCxnSpPr>
          <p:spPr>
            <a:xfrm>
              <a:off x="3296913" y="62840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>
              <a:spLocks/>
            </p:cNvSpPr>
            <p:nvPr/>
          </p:nvSpPr>
          <p:spPr>
            <a:xfrm>
              <a:off x="5353619" y="62120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  <p:sp>
          <p:nvSpPr>
            <p:cNvPr id="225" name="Right Arrow 224"/>
            <p:cNvSpPr/>
            <p:nvPr/>
          </p:nvSpPr>
          <p:spPr>
            <a:xfrm>
              <a:off x="4161438" y="612811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226" name="Right Arrow 225"/>
            <p:cNvSpPr/>
            <p:nvPr/>
          </p:nvSpPr>
          <p:spPr>
            <a:xfrm>
              <a:off x="6596047" y="612665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</p:grpSp>
      <p:sp>
        <p:nvSpPr>
          <p:cNvPr id="239" name="Down Arrow 238"/>
          <p:cNvSpPr/>
          <p:nvPr/>
        </p:nvSpPr>
        <p:spPr>
          <a:xfrm>
            <a:off x="5206049" y="1460500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Down Arrow 239"/>
          <p:cNvSpPr/>
          <p:nvPr/>
        </p:nvSpPr>
        <p:spPr>
          <a:xfrm>
            <a:off x="5206049" y="4559328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Down Arrow 240"/>
          <p:cNvSpPr/>
          <p:nvPr/>
        </p:nvSpPr>
        <p:spPr>
          <a:xfrm>
            <a:off x="5206049" y="2792880"/>
            <a:ext cx="698500" cy="394559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7640C1-F1A9-AD40-8DED-42EED3E87D1C}"/>
              </a:ext>
            </a:extLst>
          </p:cNvPr>
          <p:cNvGrpSpPr/>
          <p:nvPr/>
        </p:nvGrpSpPr>
        <p:grpSpPr>
          <a:xfrm>
            <a:off x="3073400" y="4965911"/>
            <a:ext cx="4949542" cy="1726989"/>
            <a:chOff x="3073400" y="4965911"/>
            <a:chExt cx="4949542" cy="172698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248556B-C103-3542-8DB1-134FBA7B6C52}"/>
                </a:ext>
              </a:extLst>
            </p:cNvPr>
            <p:cNvSpPr/>
            <p:nvPr/>
          </p:nvSpPr>
          <p:spPr>
            <a:xfrm>
              <a:off x="4214105" y="5061364"/>
              <a:ext cx="517510" cy="31593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Bent Arrow 12"/>
            <p:cNvSpPr/>
            <p:nvPr/>
          </p:nvSpPr>
          <p:spPr>
            <a:xfrm>
              <a:off x="3466313" y="58101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hord 13"/>
            <p:cNvSpPr/>
            <p:nvPr/>
          </p:nvSpPr>
          <p:spPr>
            <a:xfrm>
              <a:off x="3635713" y="61211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Bent Arrow 14"/>
            <p:cNvSpPr/>
            <p:nvPr/>
          </p:nvSpPr>
          <p:spPr>
            <a:xfrm>
              <a:off x="5621784" y="58086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6108684" y="61197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-Right-Up Arrow 16"/>
            <p:cNvSpPr/>
            <p:nvPr/>
          </p:nvSpPr>
          <p:spPr>
            <a:xfrm rot="10800000">
              <a:off x="5014280" y="58802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7423489" y="58759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296913" y="63475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>
              <a:spLocks/>
            </p:cNvSpPr>
            <p:nvPr/>
          </p:nvSpPr>
          <p:spPr>
            <a:xfrm>
              <a:off x="5353619" y="62755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  <p:sp>
          <p:nvSpPr>
            <p:cNvPr id="148" name="TextBox 147"/>
            <p:cNvSpPr txBox="1">
              <a:spLocks/>
            </p:cNvSpPr>
            <p:nvPr/>
          </p:nvSpPr>
          <p:spPr>
            <a:xfrm>
              <a:off x="4154152" y="5017545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aTc</a:t>
              </a:r>
              <a:endParaRPr lang="en-US" dirty="0"/>
            </a:p>
          </p:txBody>
        </p:sp>
        <p:cxnSp>
          <p:nvCxnSpPr>
            <p:cNvPr id="152" name="Straight Arrow Connector 151"/>
            <p:cNvCxnSpPr>
              <a:cxnSpLocks/>
            </p:cNvCxnSpPr>
            <p:nvPr/>
          </p:nvCxnSpPr>
          <p:spPr>
            <a:xfrm>
              <a:off x="4727246" y="5301617"/>
              <a:ext cx="197614" cy="6716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cxnSpLocks/>
            </p:cNvCxnSpPr>
            <p:nvPr/>
          </p:nvCxnSpPr>
          <p:spPr>
            <a:xfrm flipV="1">
              <a:off x="6939283" y="5692078"/>
              <a:ext cx="109218" cy="477752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086100" y="5017945"/>
              <a:ext cx="2959100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083284" y="5017387"/>
              <a:ext cx="1905016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extBox 199"/>
            <p:cNvSpPr txBox="1">
              <a:spLocks/>
            </p:cNvSpPr>
            <p:nvPr/>
          </p:nvSpPr>
          <p:spPr>
            <a:xfrm>
              <a:off x="3073400" y="4974743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  <p:sp>
          <p:nvSpPr>
            <p:cNvPr id="201" name="TextBox 200"/>
            <p:cNvSpPr txBox="1">
              <a:spLocks/>
            </p:cNvSpPr>
            <p:nvPr/>
          </p:nvSpPr>
          <p:spPr>
            <a:xfrm>
              <a:off x="6631008" y="4970839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  <p:cxnSp>
          <p:nvCxnSpPr>
            <p:cNvPr id="242" name="Straight Arrow Connector 241"/>
            <p:cNvCxnSpPr>
              <a:cxnSpLocks/>
            </p:cNvCxnSpPr>
            <p:nvPr/>
          </p:nvCxnSpPr>
          <p:spPr>
            <a:xfrm flipV="1">
              <a:off x="4500880" y="5692078"/>
              <a:ext cx="450337" cy="477753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cxnSpLocks/>
            </p:cNvCxnSpPr>
            <p:nvPr/>
          </p:nvCxnSpPr>
          <p:spPr>
            <a:xfrm rot="16200000" flipH="1">
              <a:off x="5359651" y="5613792"/>
              <a:ext cx="225042" cy="299224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120935-B261-E943-B2DE-19C676B1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69363" y="5017438"/>
              <a:ext cx="989269" cy="98926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80305D0-AA69-A24D-BE9D-4E8FFE79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22954" y="4965911"/>
              <a:ext cx="972056" cy="97205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AED425-281F-424E-B3FF-0234DDC95503}"/>
                </a:ext>
              </a:extLst>
            </p:cNvPr>
            <p:cNvSpPr txBox="1"/>
            <p:nvPr/>
          </p:nvSpPr>
          <p:spPr>
            <a:xfrm>
              <a:off x="6857823" y="5256792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GFP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B9E9276-826B-2145-8832-435A318AC153}"/>
                </a:ext>
              </a:extLst>
            </p:cNvPr>
            <p:cNvSpPr txBox="1"/>
            <p:nvPr/>
          </p:nvSpPr>
          <p:spPr>
            <a:xfrm>
              <a:off x="4904200" y="5318887"/>
              <a:ext cx="548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</a:rPr>
                <a:t>TetR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161438" y="617129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6596047" y="616983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29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35328" y="375035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253725" y="395749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3452" y="3839835"/>
            <a:ext cx="84836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2615152" y="3659046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1716246" y="3484235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752361" y="3021383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3939960" y="3207565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5748930" y="3666612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ord 13"/>
          <p:cNvSpPr/>
          <p:nvPr/>
        </p:nvSpPr>
        <p:spPr>
          <a:xfrm rot="10800000">
            <a:off x="7083662" y="3559357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 Arrow 14"/>
          <p:cNvSpPr/>
          <p:nvPr/>
        </p:nvSpPr>
        <p:spPr>
          <a:xfrm rot="10800000">
            <a:off x="7880430" y="3841423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-Up Arrow 15"/>
          <p:cNvSpPr/>
          <p:nvPr/>
        </p:nvSpPr>
        <p:spPr>
          <a:xfrm>
            <a:off x="4885330" y="3841423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04160" y="3663273"/>
            <a:ext cx="63135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/>
              <a:t>tetR</a:t>
            </a:r>
            <a:endParaRPr lang="en-US" i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536565" y="2748888"/>
            <a:ext cx="632191" cy="1001467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8864" y="2377981"/>
            <a:ext cx="2343535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Nucleic Acid Backbone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7853" y="1775569"/>
            <a:ext cx="259096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Sequence Feature Glyphs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86170" y="4882474"/>
            <a:ext cx="298835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Complement Nucleic </a:t>
            </a: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Acid Component Glyphs</a:t>
            </a:r>
          </a:p>
        </p:txBody>
      </p:sp>
      <p:cxnSp>
        <p:nvCxnSpPr>
          <p:cNvPr id="47" name="Straight Connector 46"/>
          <p:cNvCxnSpPr>
            <a:stCxn id="33" idx="2"/>
          </p:cNvCxnSpPr>
          <p:nvPr/>
        </p:nvCxnSpPr>
        <p:spPr>
          <a:xfrm flipH="1">
            <a:off x="1379245" y="2144901"/>
            <a:ext cx="414091" cy="876482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3" idx="2"/>
          </p:cNvCxnSpPr>
          <p:nvPr/>
        </p:nvCxnSpPr>
        <p:spPr>
          <a:xfrm>
            <a:off x="1793336" y="2144901"/>
            <a:ext cx="275717" cy="12377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2"/>
          </p:cNvCxnSpPr>
          <p:nvPr/>
        </p:nvCxnSpPr>
        <p:spPr>
          <a:xfrm>
            <a:off x="1793336" y="2144901"/>
            <a:ext cx="1096537" cy="118713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78592" y="4047392"/>
            <a:ext cx="202125" cy="891035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9740" y="3772459"/>
            <a:ext cx="58884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535652" y="4052945"/>
            <a:ext cx="457200" cy="30480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70279" y="4287387"/>
            <a:ext cx="78258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Labels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92853" y="3837106"/>
            <a:ext cx="897020" cy="520639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6880349" y="4288953"/>
            <a:ext cx="506514" cy="655166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880349" y="4565345"/>
            <a:ext cx="1000081" cy="378774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9" idx="2"/>
          </p:cNvCxnSpPr>
          <p:nvPr/>
        </p:nvCxnSpPr>
        <p:spPr>
          <a:xfrm rot="5400000" flipH="1">
            <a:off x="3616246" y="1229014"/>
            <a:ext cx="60326" cy="5546857"/>
          </a:xfrm>
          <a:prstGeom prst="bentConnector4">
            <a:avLst>
              <a:gd name="adj1" fmla="val -1404313"/>
              <a:gd name="adj2" fmla="val 100119"/>
            </a:avLst>
          </a:prstGeom>
          <a:ln w="38100">
            <a:solidFill>
              <a:srgbClr val="FF0000"/>
            </a:solidFill>
            <a:headEnd type="none"/>
            <a:tailEnd type="non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44703" y="4287721"/>
            <a:ext cx="133409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Interactions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242113" y="4565345"/>
            <a:ext cx="590995" cy="262293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74580" y="2734041"/>
            <a:ext cx="734572" cy="432955"/>
          </a:xfrm>
          <a:prstGeom prst="ellipse">
            <a:avLst/>
          </a:prstGeom>
          <a:solidFill>
            <a:srgbClr val="008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GFP</a:t>
            </a:r>
          </a:p>
        </p:txBody>
      </p:sp>
      <p:cxnSp>
        <p:nvCxnSpPr>
          <p:cNvPr id="41" name="Straight Connector 21"/>
          <p:cNvCxnSpPr/>
          <p:nvPr/>
        </p:nvCxnSpPr>
        <p:spPr>
          <a:xfrm flipV="1">
            <a:off x="3099087" y="2950519"/>
            <a:ext cx="1575493" cy="695080"/>
          </a:xfrm>
          <a:prstGeom prst="bentConnector3">
            <a:avLst>
              <a:gd name="adj1" fmla="val -63"/>
            </a:avLst>
          </a:prstGeom>
          <a:ln w="381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3781543" y="2944796"/>
            <a:ext cx="103131" cy="142351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69748" y="2067248"/>
            <a:ext cx="261642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Molecular Species Glyph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/>
          <p:cNvCxnSpPr>
            <a:endCxn id="40" idx="1"/>
          </p:cNvCxnSpPr>
          <p:nvPr/>
        </p:nvCxnSpPr>
        <p:spPr>
          <a:xfrm>
            <a:off x="4390931" y="2422745"/>
            <a:ext cx="391225" cy="374701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4480" y="3972277"/>
            <a:ext cx="252039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SBOL Visual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61572" y="5937660"/>
            <a:ext cx="501598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Grey 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and lines (including this) are annotations</a:t>
            </a:r>
          </a:p>
        </p:txBody>
      </p:sp>
    </p:spTree>
    <p:extLst>
      <p:ext uri="{BB962C8B-B14F-4D97-AF65-F5344CB8AC3E}">
        <p14:creationId xmlns:p14="http://schemas.microsoft.com/office/powerpoint/2010/main" val="370586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SBOL 2.2 Represents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281" y="5118099"/>
            <a:ext cx="4779847" cy="1612901"/>
          </a:xfrm>
        </p:spPr>
        <p:txBody>
          <a:bodyPr/>
          <a:lstStyle/>
          <a:p>
            <a:r>
              <a:rPr lang="en-US"/>
              <a:t>Sequence structure</a:t>
            </a:r>
          </a:p>
          <a:p>
            <a:r>
              <a:rPr lang="en-US"/>
              <a:t>Incomplete designs</a:t>
            </a:r>
          </a:p>
          <a:p>
            <a:r>
              <a:rPr lang="en-US"/>
              <a:t>Qualitative function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4203098" y="5118100"/>
            <a:ext cx="4779847" cy="52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Heterarchical composition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4203098" y="5638342"/>
            <a:ext cx="4779847" cy="47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Links to other information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08381" y="3006022"/>
            <a:ext cx="8697519" cy="2017859"/>
            <a:chOff x="433781" y="3006022"/>
            <a:chExt cx="8697519" cy="2017859"/>
          </a:xfrm>
        </p:grpSpPr>
        <p:pic>
          <p:nvPicPr>
            <p:cNvPr id="29" name="Picture 28" descr="iGEM_logo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7674" y="4139683"/>
              <a:ext cx="883920" cy="88392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878378" y="465454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GenBank</a:t>
              </a:r>
            </a:p>
          </p:txBody>
        </p:sp>
        <p:pic>
          <p:nvPicPr>
            <p:cNvPr id="31" name="Picture 30" descr="sbml-badge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781" y="3966267"/>
              <a:ext cx="1105365" cy="47873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>
              <a:lum bright="-25000"/>
            </a:blip>
            <a:stretch>
              <a:fillRect/>
            </a:stretch>
          </p:blipFill>
          <p:spPr>
            <a:xfrm>
              <a:off x="3651371" y="4083049"/>
              <a:ext cx="673100" cy="6731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lum bright="-25000"/>
            </a:blip>
            <a:stretch>
              <a:fillRect/>
            </a:stretch>
          </p:blipFill>
          <p:spPr>
            <a:xfrm>
              <a:off x="5339073" y="3816349"/>
              <a:ext cx="673100" cy="6731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667201" y="4413249"/>
              <a:ext cx="1994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Measurement Data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43103" y="4647683"/>
              <a:ext cx="2133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Protocol Information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7175" y="3829049"/>
              <a:ext cx="739140" cy="914400"/>
            </a:xfrm>
            <a:prstGeom prst="rect">
              <a:avLst/>
            </a:prstGeom>
          </p:spPr>
        </p:pic>
        <p:cxnSp>
          <p:nvCxnSpPr>
            <p:cNvPr id="50" name="Straight Arrow Connector 49"/>
            <p:cNvCxnSpPr>
              <a:endCxn id="31" idx="0"/>
            </p:cNvCxnSpPr>
            <p:nvPr/>
          </p:nvCxnSpPr>
          <p:spPr>
            <a:xfrm rot="10800000" flipV="1">
              <a:off x="986464" y="3606801"/>
              <a:ext cx="537890" cy="359465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3" idx="1"/>
            </p:cNvCxnSpPr>
            <p:nvPr/>
          </p:nvCxnSpPr>
          <p:spPr>
            <a:xfrm>
              <a:off x="4381500" y="3529800"/>
              <a:ext cx="957573" cy="62309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16200000" flipH="1">
              <a:off x="3392944" y="3732431"/>
              <a:ext cx="471833" cy="229401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48" idx="0"/>
            </p:cNvCxnSpPr>
            <p:nvPr/>
          </p:nvCxnSpPr>
          <p:spPr>
            <a:xfrm rot="5400000">
              <a:off x="2291227" y="3101541"/>
              <a:ext cx="823027" cy="63198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16200000" flipH="1">
              <a:off x="6178907" y="3372206"/>
              <a:ext cx="1126448" cy="434937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80300" y="3861491"/>
              <a:ext cx="1651000" cy="412750"/>
            </a:xfrm>
            <a:prstGeom prst="rect">
              <a:avLst/>
            </a:prstGeom>
          </p:spPr>
        </p:pic>
        <p:cxnSp>
          <p:nvCxnSpPr>
            <p:cNvPr id="63" name="Straight Arrow Connector 62"/>
            <p:cNvCxnSpPr/>
            <p:nvPr/>
          </p:nvCxnSpPr>
          <p:spPr>
            <a:xfrm>
              <a:off x="7045363" y="3517101"/>
              <a:ext cx="434940" cy="344392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C07FA8-A383-3C46-9CD0-F902D98468E3}"/>
              </a:ext>
            </a:extLst>
          </p:cNvPr>
          <p:cNvGrpSpPr/>
          <p:nvPr/>
        </p:nvGrpSpPr>
        <p:grpSpPr>
          <a:xfrm>
            <a:off x="992904" y="1103372"/>
            <a:ext cx="4203044" cy="2430005"/>
            <a:chOff x="992904" y="1103372"/>
            <a:chExt cx="4203044" cy="243000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757A694-67CA-4445-9323-E4CBF112AD3F}"/>
                </a:ext>
              </a:extLst>
            </p:cNvPr>
            <p:cNvSpPr/>
            <p:nvPr/>
          </p:nvSpPr>
          <p:spPr>
            <a:xfrm>
              <a:off x="1010866" y="1164473"/>
              <a:ext cx="4185082" cy="23689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2C95794-0F9D-7049-9B49-65253173EF3C}"/>
                </a:ext>
              </a:extLst>
            </p:cNvPr>
            <p:cNvSpPr txBox="1">
              <a:spLocks/>
            </p:cNvSpPr>
            <p:nvPr/>
          </p:nvSpPr>
          <p:spPr>
            <a:xfrm>
              <a:off x="992904" y="1103372"/>
              <a:ext cx="1695174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</a:t>
              </a:r>
              <a:r>
                <a: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detector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9EF146-9E89-DE4D-AD24-2EED710D49CC}"/>
              </a:ext>
            </a:extLst>
          </p:cNvPr>
          <p:cNvGrpSpPr/>
          <p:nvPr/>
        </p:nvGrpSpPr>
        <p:grpSpPr>
          <a:xfrm>
            <a:off x="2541741" y="1163756"/>
            <a:ext cx="2107480" cy="1629839"/>
            <a:chOff x="2541741" y="1163756"/>
            <a:chExt cx="2107480" cy="1629839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9F50783-A6CF-814F-9EF5-D9AA99FB09DE}"/>
                </a:ext>
              </a:extLst>
            </p:cNvPr>
            <p:cNvSpPr/>
            <p:nvPr/>
          </p:nvSpPr>
          <p:spPr>
            <a:xfrm>
              <a:off x="2606213" y="1225881"/>
              <a:ext cx="731919" cy="446823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05D40F9-1483-F641-ABA8-34D30E71D090}"/>
                </a:ext>
              </a:extLst>
            </p:cNvPr>
            <p:cNvSpPr txBox="1">
              <a:spLocks/>
            </p:cNvSpPr>
            <p:nvPr/>
          </p:nvSpPr>
          <p:spPr>
            <a:xfrm>
              <a:off x="2541741" y="1204543"/>
              <a:ext cx="88459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aTc</a:t>
              </a:r>
              <a:endParaRPr lang="en-US" sz="2400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6830CEB-5E5C-0241-8EB1-DD7E28993D6E}"/>
                </a:ext>
              </a:extLst>
            </p:cNvPr>
            <p:cNvCxnSpPr>
              <a:cxnSpLocks/>
            </p:cNvCxnSpPr>
            <p:nvPr/>
          </p:nvCxnSpPr>
          <p:spPr>
            <a:xfrm>
              <a:off x="3331953" y="1565673"/>
              <a:ext cx="279487" cy="94989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C6378CA-09B1-AF46-BF3A-40DF315DA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1802" y="2117905"/>
              <a:ext cx="636916" cy="675690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4D0DEE4-5E53-EF4C-887F-D538350657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226369" y="2007185"/>
              <a:ext cx="318279" cy="423195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E621CD87-0CC7-CD48-BE60-D2FF1A95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250089" y="1163756"/>
              <a:ext cx="1399132" cy="1399132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8F4432F-BBE0-724A-B43E-0BC698A78286}"/>
                </a:ext>
              </a:extLst>
            </p:cNvPr>
            <p:cNvSpPr txBox="1"/>
            <p:nvPr/>
          </p:nvSpPr>
          <p:spPr>
            <a:xfrm>
              <a:off x="3653337" y="1610419"/>
              <a:ext cx="63985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accent4">
                      <a:lumMod val="75000"/>
                    </a:schemeClr>
                  </a:solidFill>
                </a:rPr>
                <a:t>TetR</a:t>
              </a:r>
              <a:endParaRPr 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3D40A3-90D3-5342-A77F-C2707D3BA024}"/>
              </a:ext>
            </a:extLst>
          </p:cNvPr>
          <p:cNvGrpSpPr/>
          <p:nvPr/>
        </p:nvGrpSpPr>
        <p:grpSpPr>
          <a:xfrm>
            <a:off x="1309020" y="2282793"/>
            <a:ext cx="3833347" cy="1121989"/>
            <a:chOff x="1309020" y="2282793"/>
            <a:chExt cx="3833347" cy="1121989"/>
          </a:xfrm>
        </p:grpSpPr>
        <p:sp>
          <p:nvSpPr>
            <p:cNvPr id="85" name="Bent Arrow 84">
              <a:extLst>
                <a:ext uri="{FF2B5EF4-FFF2-40B4-BE49-F238E27FC236}">
                  <a16:creationId xmlns:a16="http://schemas.microsoft.com/office/drawing/2014/main" id="{6CE14319-95FF-E449-B695-25C0D37D4463}"/>
                </a:ext>
              </a:extLst>
            </p:cNvPr>
            <p:cNvSpPr/>
            <p:nvPr/>
          </p:nvSpPr>
          <p:spPr>
            <a:xfrm>
              <a:off x="1548604" y="2284858"/>
              <a:ext cx="545260" cy="743538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6" name="Chord 85">
              <a:extLst>
                <a:ext uri="{FF2B5EF4-FFF2-40B4-BE49-F238E27FC236}">
                  <a16:creationId xmlns:a16="http://schemas.microsoft.com/office/drawing/2014/main" id="{9D0FCB00-881C-304B-ACCF-D531CDB175EE}"/>
                </a:ext>
              </a:extLst>
            </p:cNvPr>
            <p:cNvSpPr/>
            <p:nvPr/>
          </p:nvSpPr>
          <p:spPr>
            <a:xfrm>
              <a:off x="1788188" y="2734944"/>
              <a:ext cx="578307" cy="57830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Bent Arrow 86">
              <a:extLst>
                <a:ext uri="{FF2B5EF4-FFF2-40B4-BE49-F238E27FC236}">
                  <a16:creationId xmlns:a16="http://schemas.microsoft.com/office/drawing/2014/main" id="{CFDAB8E7-3C46-994A-A0FD-44403E314BF0}"/>
                </a:ext>
              </a:extLst>
            </p:cNvPr>
            <p:cNvSpPr/>
            <p:nvPr/>
          </p:nvSpPr>
          <p:spPr>
            <a:xfrm>
              <a:off x="4597107" y="2282793"/>
              <a:ext cx="545260" cy="743538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9" name="Left-Right-Up Arrow 88">
              <a:extLst>
                <a:ext uri="{FF2B5EF4-FFF2-40B4-BE49-F238E27FC236}">
                  <a16:creationId xmlns:a16="http://schemas.microsoft.com/office/drawing/2014/main" id="{BA1463B3-B116-0B4A-9C1C-034430C4AF9C}"/>
                </a:ext>
              </a:extLst>
            </p:cNvPr>
            <p:cNvSpPr/>
            <p:nvPr/>
          </p:nvSpPr>
          <p:spPr>
            <a:xfrm rot="10800000">
              <a:off x="3737908" y="2384060"/>
              <a:ext cx="578307" cy="648404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96456A4-0A55-CF47-B258-73410181CF94}"/>
                </a:ext>
              </a:extLst>
            </p:cNvPr>
            <p:cNvCxnSpPr>
              <a:cxnSpLocks/>
            </p:cNvCxnSpPr>
            <p:nvPr/>
          </p:nvCxnSpPr>
          <p:spPr>
            <a:xfrm>
              <a:off x="1309020" y="3044920"/>
              <a:ext cx="3793417" cy="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336396-05BE-454C-BEAD-1158E30D0405}"/>
                </a:ext>
              </a:extLst>
            </p:cNvPr>
            <p:cNvSpPr txBox="1">
              <a:spLocks/>
            </p:cNvSpPr>
            <p:nvPr/>
          </p:nvSpPr>
          <p:spPr>
            <a:xfrm>
              <a:off x="4217838" y="2943118"/>
              <a:ext cx="88459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pTet</a:t>
              </a: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91721A64-C75D-6E40-9207-36E6A2076711}"/>
                </a:ext>
              </a:extLst>
            </p:cNvPr>
            <p:cNvSpPr/>
            <p:nvPr/>
          </p:nvSpPr>
          <p:spPr>
            <a:xfrm>
              <a:off x="2531726" y="2795661"/>
              <a:ext cx="1123567" cy="462646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000000"/>
                  </a:solidFill>
                </a:rPr>
                <a:t>TetR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5904D2-F17D-9D42-867C-EDAEE758507D}"/>
              </a:ext>
            </a:extLst>
          </p:cNvPr>
          <p:cNvGrpSpPr/>
          <p:nvPr/>
        </p:nvGrpSpPr>
        <p:grpSpPr>
          <a:xfrm>
            <a:off x="903070" y="1049108"/>
            <a:ext cx="7179187" cy="2557692"/>
            <a:chOff x="903070" y="1049108"/>
            <a:chExt cx="7179187" cy="255769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073DC45-7311-4044-BB9F-3EAD5CB9A390}"/>
                </a:ext>
              </a:extLst>
            </p:cNvPr>
            <p:cNvSpPr/>
            <p:nvPr/>
          </p:nvSpPr>
          <p:spPr>
            <a:xfrm>
              <a:off x="5249810" y="1163684"/>
              <a:ext cx="2694281" cy="2368904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C5AE882-CB43-A64E-AF46-D0DB2D3CA697}"/>
                </a:ext>
              </a:extLst>
            </p:cNvPr>
            <p:cNvSpPr txBox="1">
              <a:spLocks/>
            </p:cNvSpPr>
            <p:nvPr/>
          </p:nvSpPr>
          <p:spPr>
            <a:xfrm>
              <a:off x="6024461" y="1097851"/>
              <a:ext cx="19686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655A2B8-6871-034D-BB55-3523C931DF7C}"/>
                </a:ext>
              </a:extLst>
            </p:cNvPr>
            <p:cNvGrpSpPr/>
            <p:nvPr/>
          </p:nvGrpSpPr>
          <p:grpSpPr>
            <a:xfrm>
              <a:off x="4886588" y="1090881"/>
              <a:ext cx="3018820" cy="2220306"/>
              <a:chOff x="4886588" y="1090881"/>
              <a:chExt cx="3018820" cy="2220306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92D612D-0724-CB4D-BA92-7525698DA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588" y="3046985"/>
                <a:ext cx="3018820" cy="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Chord 87">
                <a:extLst>
                  <a:ext uri="{FF2B5EF4-FFF2-40B4-BE49-F238E27FC236}">
                    <a16:creationId xmlns:a16="http://schemas.microsoft.com/office/drawing/2014/main" id="{6D879559-CB5E-DE4B-AFA6-9C68037CA1F3}"/>
                  </a:ext>
                </a:extLst>
              </p:cNvPr>
              <p:cNvSpPr/>
              <p:nvPr/>
            </p:nvSpPr>
            <p:spPr>
              <a:xfrm>
                <a:off x="5285734" y="2732880"/>
                <a:ext cx="578307" cy="578307"/>
              </a:xfrm>
              <a:prstGeom prst="chord">
                <a:avLst>
                  <a:gd name="adj1" fmla="val 10744762"/>
                  <a:gd name="adj2" fmla="val 103101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90" name="Left-Right-Up Arrow 89">
                <a:extLst>
                  <a:ext uri="{FF2B5EF4-FFF2-40B4-BE49-F238E27FC236}">
                    <a16:creationId xmlns:a16="http://schemas.microsoft.com/office/drawing/2014/main" id="{2A55377E-C239-FF48-9763-9E580957B1BF}"/>
                  </a:ext>
                </a:extLst>
              </p:cNvPr>
              <p:cNvSpPr/>
              <p:nvPr/>
            </p:nvSpPr>
            <p:spPr>
              <a:xfrm rot="10800000">
                <a:off x="7145274" y="2377925"/>
                <a:ext cx="578307" cy="648404"/>
              </a:xfrm>
              <a:prstGeom prst="leftRightUpArrow">
                <a:avLst>
                  <a:gd name="adj1" fmla="val 45513"/>
                  <a:gd name="adj2" fmla="val 8969"/>
                  <a:gd name="adj3" fmla="val 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591B1C4-4FFF-3145-8706-6EB8C0191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0457" y="2117905"/>
                <a:ext cx="154468" cy="675689"/>
              </a:xfrm>
              <a:prstGeom prst="straightConnector1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A666125C-B167-214C-9EA9-491AC991A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013070" y="1090881"/>
                <a:ext cx="1374788" cy="1374788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5BB772C-D80B-404C-954E-E1672F2DE6E1}"/>
                  </a:ext>
                </a:extLst>
              </p:cNvPr>
              <p:cNvSpPr txBox="1"/>
              <p:nvPr/>
            </p:nvSpPr>
            <p:spPr>
              <a:xfrm>
                <a:off x="6436686" y="1542915"/>
                <a:ext cx="598241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3">
                        <a:lumMod val="75000"/>
                      </a:schemeClr>
                    </a:solidFill>
                  </a:rPr>
                  <a:t>GFP</a:t>
                </a:r>
              </a:p>
            </p:txBody>
          </p:sp>
          <p:sp>
            <p:nvSpPr>
              <p:cNvPr id="107" name="Right Arrow 106">
                <a:extLst>
                  <a:ext uri="{FF2B5EF4-FFF2-40B4-BE49-F238E27FC236}">
                    <a16:creationId xmlns:a16="http://schemas.microsoft.com/office/drawing/2014/main" id="{8603445D-6D39-1E48-99C5-9FB6EE215DA7}"/>
                  </a:ext>
                </a:extLst>
              </p:cNvPr>
              <p:cNvSpPr/>
              <p:nvPr/>
            </p:nvSpPr>
            <p:spPr>
              <a:xfrm>
                <a:off x="5975016" y="2793594"/>
                <a:ext cx="1123567" cy="462646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rgbClr val="07CD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>
                    <a:solidFill>
                      <a:srgbClr val="000000"/>
                    </a:solidFill>
                  </a:rPr>
                  <a:t>GFP</a:t>
                </a:r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C497662-301E-AE4E-8EEE-3039D39D1459}"/>
                </a:ext>
              </a:extLst>
            </p:cNvPr>
            <p:cNvSpPr/>
            <p:nvPr/>
          </p:nvSpPr>
          <p:spPr>
            <a:xfrm>
              <a:off x="903070" y="1049108"/>
              <a:ext cx="7179187" cy="2557692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5564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E3C7-89C9-7345-9E9C-9A708D6B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534" y="274638"/>
            <a:ext cx="7023762" cy="682625"/>
          </a:xfrm>
        </p:spPr>
        <p:txBody>
          <a:bodyPr/>
          <a:lstStyle/>
          <a:p>
            <a:r>
              <a:rPr lang="en-US" dirty="0"/>
              <a:t>Tracking Information Provenance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B1AFC-3884-FD46-8CC2-312CE0DF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2" y="1416050"/>
            <a:ext cx="8853042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7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with non-SBOL Data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lum bright="-25000"/>
          </a:blip>
          <a:stretch>
            <a:fillRect/>
          </a:stretch>
        </p:blipFill>
        <p:spPr>
          <a:xfrm>
            <a:off x="6761868" y="2073220"/>
            <a:ext cx="1663718" cy="16637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533611" y="3615439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Protocol Information</a:t>
            </a:r>
          </a:p>
        </p:txBody>
      </p:sp>
      <p:sp>
        <p:nvSpPr>
          <p:cNvPr id="31" name="Left-Right Arrow 30"/>
          <p:cNvSpPr/>
          <p:nvPr/>
        </p:nvSpPr>
        <p:spPr>
          <a:xfrm>
            <a:off x="5257800" y="2679700"/>
            <a:ext cx="1529751" cy="6096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66281" y="4406899"/>
            <a:ext cx="4779847" cy="1612901"/>
          </a:xfrm>
        </p:spPr>
        <p:txBody>
          <a:bodyPr/>
          <a:lstStyle/>
          <a:p>
            <a:r>
              <a:rPr lang="en-US"/>
              <a:t>Embed SBOL in data</a:t>
            </a:r>
          </a:p>
          <a:p>
            <a:r>
              <a:rPr lang="en-US"/>
              <a:t>Embed data in SBOL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508500" y="4406900"/>
            <a:ext cx="4474445" cy="147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Link SBOL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to data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Links data</a:t>
            </a:r>
            <a:r>
              <a:rPr kumimoji="0" lang="en-US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to SBOL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00273" y="5935990"/>
            <a:ext cx="6416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accent1"/>
                </a:solidFill>
              </a:rPr>
              <a:t>Whatever model works best for the tools…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2A6BE3-D31D-C242-BF9A-3D9A29A67860}"/>
              </a:ext>
            </a:extLst>
          </p:cNvPr>
          <p:cNvGrpSpPr/>
          <p:nvPr/>
        </p:nvGrpSpPr>
        <p:grpSpPr>
          <a:xfrm>
            <a:off x="230268" y="2121005"/>
            <a:ext cx="4949542" cy="1726989"/>
            <a:chOff x="3073400" y="4965911"/>
            <a:chExt cx="4949542" cy="172698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8B97FE15-10E9-8943-B8C0-F24D57D55B15}"/>
                </a:ext>
              </a:extLst>
            </p:cNvPr>
            <p:cNvSpPr/>
            <p:nvPr/>
          </p:nvSpPr>
          <p:spPr>
            <a:xfrm>
              <a:off x="4214105" y="5061364"/>
              <a:ext cx="517510" cy="31593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Bent Arrow 37">
              <a:extLst>
                <a:ext uri="{FF2B5EF4-FFF2-40B4-BE49-F238E27FC236}">
                  <a16:creationId xmlns:a16="http://schemas.microsoft.com/office/drawing/2014/main" id="{3E73681E-6F11-FE46-9A65-E9BD4A304051}"/>
                </a:ext>
              </a:extLst>
            </p:cNvPr>
            <p:cNvSpPr/>
            <p:nvPr/>
          </p:nvSpPr>
          <p:spPr>
            <a:xfrm>
              <a:off x="3466313" y="581012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hord 38">
              <a:extLst>
                <a:ext uri="{FF2B5EF4-FFF2-40B4-BE49-F238E27FC236}">
                  <a16:creationId xmlns:a16="http://schemas.microsoft.com/office/drawing/2014/main" id="{52281DF2-3E58-8E44-9ADC-74C0E87BABC7}"/>
                </a:ext>
              </a:extLst>
            </p:cNvPr>
            <p:cNvSpPr/>
            <p:nvPr/>
          </p:nvSpPr>
          <p:spPr>
            <a:xfrm>
              <a:off x="3635713" y="6121178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Bent Arrow 39">
              <a:extLst>
                <a:ext uri="{FF2B5EF4-FFF2-40B4-BE49-F238E27FC236}">
                  <a16:creationId xmlns:a16="http://schemas.microsoft.com/office/drawing/2014/main" id="{D2D037F8-50A8-324A-B73D-924733070598}"/>
                </a:ext>
              </a:extLst>
            </p:cNvPr>
            <p:cNvSpPr/>
            <p:nvPr/>
          </p:nvSpPr>
          <p:spPr>
            <a:xfrm>
              <a:off x="5621784" y="5808663"/>
              <a:ext cx="385531" cy="525725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hord 40">
              <a:extLst>
                <a:ext uri="{FF2B5EF4-FFF2-40B4-BE49-F238E27FC236}">
                  <a16:creationId xmlns:a16="http://schemas.microsoft.com/office/drawing/2014/main" id="{6152F3C9-8A0B-E34D-91FE-4C61F0177035}"/>
                </a:ext>
              </a:extLst>
            </p:cNvPr>
            <p:cNvSpPr/>
            <p:nvPr/>
          </p:nvSpPr>
          <p:spPr>
            <a:xfrm>
              <a:off x="6108684" y="6119717"/>
              <a:ext cx="408897" cy="408897"/>
            </a:xfrm>
            <a:prstGeom prst="chord">
              <a:avLst>
                <a:gd name="adj1" fmla="val 10744762"/>
                <a:gd name="adj2" fmla="val 10310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-Right-Up Arrow 41">
              <a:extLst>
                <a:ext uri="{FF2B5EF4-FFF2-40B4-BE49-F238E27FC236}">
                  <a16:creationId xmlns:a16="http://schemas.microsoft.com/office/drawing/2014/main" id="{3085CE50-5173-7B40-AAA4-442B1987E2EB}"/>
                </a:ext>
              </a:extLst>
            </p:cNvPr>
            <p:cNvSpPr/>
            <p:nvPr/>
          </p:nvSpPr>
          <p:spPr>
            <a:xfrm rot="10800000">
              <a:off x="5014280" y="5880265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-Right-Up Arrow 42">
              <a:extLst>
                <a:ext uri="{FF2B5EF4-FFF2-40B4-BE49-F238E27FC236}">
                  <a16:creationId xmlns:a16="http://schemas.microsoft.com/office/drawing/2014/main" id="{9A4A6385-694A-D348-BE18-F9280CEEFDC7}"/>
                </a:ext>
              </a:extLst>
            </p:cNvPr>
            <p:cNvSpPr/>
            <p:nvPr/>
          </p:nvSpPr>
          <p:spPr>
            <a:xfrm rot="10800000">
              <a:off x="7423489" y="5875927"/>
              <a:ext cx="408897" cy="458460"/>
            </a:xfrm>
            <a:prstGeom prst="leftRightUpArrow">
              <a:avLst>
                <a:gd name="adj1" fmla="val 45513"/>
                <a:gd name="adj2" fmla="val 8969"/>
                <a:gd name="adj3" fmla="val 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9160A25-BA0C-3A44-A332-C1F34010F081}"/>
                </a:ext>
              </a:extLst>
            </p:cNvPr>
            <p:cNvCxnSpPr/>
            <p:nvPr/>
          </p:nvCxnSpPr>
          <p:spPr>
            <a:xfrm>
              <a:off x="3296913" y="6347532"/>
              <a:ext cx="4556280" cy="1460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21E116-8881-324E-8657-1F595948FC00}"/>
                </a:ext>
              </a:extLst>
            </p:cNvPr>
            <p:cNvSpPr txBox="1">
              <a:spLocks/>
            </p:cNvSpPr>
            <p:nvPr/>
          </p:nvSpPr>
          <p:spPr>
            <a:xfrm>
              <a:off x="5353619" y="6275552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pTet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CBA9B7-96DF-6747-BBB2-9DF638145107}"/>
                </a:ext>
              </a:extLst>
            </p:cNvPr>
            <p:cNvSpPr txBox="1">
              <a:spLocks/>
            </p:cNvSpPr>
            <p:nvPr/>
          </p:nvSpPr>
          <p:spPr>
            <a:xfrm>
              <a:off x="4154152" y="5017545"/>
              <a:ext cx="62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aTc</a:t>
              </a:r>
              <a:endParaRPr lang="en-US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2EC7F32-25F3-894A-8E7F-0629BE6F2363}"/>
                </a:ext>
              </a:extLst>
            </p:cNvPr>
            <p:cNvCxnSpPr>
              <a:cxnSpLocks/>
            </p:cNvCxnSpPr>
            <p:nvPr/>
          </p:nvCxnSpPr>
          <p:spPr>
            <a:xfrm>
              <a:off x="4727246" y="5301617"/>
              <a:ext cx="197614" cy="67163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6B272B8-E5AF-9249-9841-1CB06F8F4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9283" y="5692078"/>
              <a:ext cx="109218" cy="477752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F978483-D221-4049-8398-2DA85026E147}"/>
                </a:ext>
              </a:extLst>
            </p:cNvPr>
            <p:cNvSpPr/>
            <p:nvPr/>
          </p:nvSpPr>
          <p:spPr>
            <a:xfrm>
              <a:off x="3086100" y="5017945"/>
              <a:ext cx="2959100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E4D44F9-F5D1-E343-B40E-AC529DB1FC9C}"/>
                </a:ext>
              </a:extLst>
            </p:cNvPr>
            <p:cNvSpPr/>
            <p:nvPr/>
          </p:nvSpPr>
          <p:spPr>
            <a:xfrm>
              <a:off x="6083284" y="5017387"/>
              <a:ext cx="1905016" cy="1674955"/>
            </a:xfrm>
            <a:prstGeom prst="rect">
              <a:avLst/>
            </a:prstGeom>
            <a:noFill/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1A4DA8-6EB7-2F4F-BA8A-40948BE62471}"/>
                </a:ext>
              </a:extLst>
            </p:cNvPr>
            <p:cNvSpPr txBox="1">
              <a:spLocks/>
            </p:cNvSpPr>
            <p:nvPr/>
          </p:nvSpPr>
          <p:spPr>
            <a:xfrm>
              <a:off x="3073400" y="4974743"/>
              <a:ext cx="1198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aTc detector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15ACCF3-E7D8-3346-9723-AE7AB599DB93}"/>
                </a:ext>
              </a:extLst>
            </p:cNvPr>
            <p:cNvSpPr txBox="1">
              <a:spLocks/>
            </p:cNvSpPr>
            <p:nvPr/>
          </p:nvSpPr>
          <p:spPr>
            <a:xfrm>
              <a:off x="6631008" y="4970839"/>
              <a:ext cx="1391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GFP reporter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A2161E4-8A65-244E-A61B-4953D6427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0880" y="5692078"/>
              <a:ext cx="450337" cy="477753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12B3EE4-ADE9-E448-AF40-3141A1464FB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59651" y="5613792"/>
              <a:ext cx="225042" cy="299224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oval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9351857-EED9-C94D-ADF3-A96AF96B3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69363" y="5017438"/>
              <a:ext cx="989269" cy="9892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9D0194B3-B239-2F4A-90CA-ED35553FD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622954" y="4965911"/>
              <a:ext cx="972056" cy="972056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334143-E952-7649-81C3-C7566A223916}"/>
                </a:ext>
              </a:extLst>
            </p:cNvPr>
            <p:cNvSpPr txBox="1"/>
            <p:nvPr/>
          </p:nvSpPr>
          <p:spPr>
            <a:xfrm>
              <a:off x="6857823" y="5256792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75000"/>
                    </a:schemeClr>
                  </a:solidFill>
                </a:rPr>
                <a:t>GFP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29AA54-1B22-BA49-AE77-E3CFF2D9CDF0}"/>
                </a:ext>
              </a:extLst>
            </p:cNvPr>
            <p:cNvSpPr txBox="1"/>
            <p:nvPr/>
          </p:nvSpPr>
          <p:spPr>
            <a:xfrm>
              <a:off x="4904200" y="5318887"/>
              <a:ext cx="548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</a:rPr>
                <a:t>TetR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D9FBE626-8002-D242-9271-D92647ACD10D}"/>
                </a:ext>
              </a:extLst>
            </p:cNvPr>
            <p:cNvSpPr/>
            <p:nvPr/>
          </p:nvSpPr>
          <p:spPr>
            <a:xfrm>
              <a:off x="4161438" y="6171291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TetR</a:t>
              </a: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6736F67F-ABAF-8740-8A40-44DB0B436807}"/>
                </a:ext>
              </a:extLst>
            </p:cNvPr>
            <p:cNvSpPr/>
            <p:nvPr/>
          </p:nvSpPr>
          <p:spPr>
            <a:xfrm>
              <a:off x="6596047" y="6169830"/>
              <a:ext cx="794428" cy="3271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07CD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0000"/>
                  </a:solidFill>
                </a:rPr>
                <a:t>GFP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665258"/>
      </p:ext>
    </p:extLst>
  </p:cSld>
  <p:clrMapOvr>
    <a:masterClrMapping/>
  </p:clrMapOvr>
</p:sld>
</file>

<file path=ppt/theme/theme1.xml><?xml version="1.0" encoding="utf-8"?>
<a:theme xmlns:a="http://schemas.openxmlformats.org/drawingml/2006/main" name="1_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44</TotalTime>
  <Words>435</Words>
  <Application>Microsoft Macintosh PowerPoint</Application>
  <PresentationFormat>On-screen Show (4:3)</PresentationFormat>
  <Paragraphs>183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Wingdings</vt:lpstr>
      <vt:lpstr>1_bbn_template</vt:lpstr>
      <vt:lpstr>Software for Synthetic Biology Workflows</vt:lpstr>
      <vt:lpstr>Tools  Workflows  Productivity</vt:lpstr>
      <vt:lpstr>Workshop Schedule</vt:lpstr>
      <vt:lpstr>Enabling Technology: SBOL</vt:lpstr>
      <vt:lpstr>Representing Structure &amp; Function</vt:lpstr>
      <vt:lpstr>SBOL Visual</vt:lpstr>
      <vt:lpstr>What SBOL 2.2 Represents</vt:lpstr>
      <vt:lpstr>Tracking Information Provenance</vt:lpstr>
      <vt:lpstr>Integration with non-SBOL Data</vt:lpstr>
      <vt:lpstr>SBOL supports many workflows</vt:lpstr>
      <vt:lpstr>SBOL supports many workflows</vt:lpstr>
      <vt:lpstr>SBOL supports many workflows</vt:lpstr>
      <vt:lpstr>SBOL supports many workflows</vt:lpstr>
      <vt:lpstr>SBOL supports many workflows</vt:lpstr>
      <vt:lpstr>SBOL supports many workflows</vt:lpstr>
      <vt:lpstr>Now, on to the tools…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Beal</dc:creator>
  <cp:lastModifiedBy>Jacob Beal</cp:lastModifiedBy>
  <cp:revision>27</cp:revision>
  <dcterms:created xsi:type="dcterms:W3CDTF">2018-05-25T18:23:21Z</dcterms:created>
  <dcterms:modified xsi:type="dcterms:W3CDTF">2018-06-04T01:42:28Z</dcterms:modified>
</cp:coreProperties>
</file>