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333" r:id="rId2"/>
    <p:sldId id="347" r:id="rId3"/>
    <p:sldId id="350" r:id="rId4"/>
    <p:sldId id="348" r:id="rId5"/>
    <p:sldId id="349" r:id="rId6"/>
    <p:sldId id="354" r:id="rId7"/>
    <p:sldId id="353" r:id="rId8"/>
    <p:sldId id="351" r:id="rId9"/>
    <p:sldId id="35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9" autoAdjust="0"/>
    <p:restoredTop sz="94638"/>
  </p:normalViewPr>
  <p:slideViewPr>
    <p:cSldViewPr snapToGrid="0" snapToObjects="1">
      <p:cViewPr varScale="1">
        <p:scale>
          <a:sx n="118" d="100"/>
          <a:sy n="118" d="100"/>
        </p:scale>
        <p:origin x="133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CACCAD-939A-534B-BD3C-7263FE43D5A1}" type="datetimeFigureOut">
              <a:rPr lang="en-US" smtClean="0"/>
              <a:t>4/1/18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946E9-57C7-6848-8394-4EAE9B68D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5677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468E1-02D2-4C4B-B9A7-6C361D2976BF}" type="datetimeFigureOut">
              <a:rPr lang="en-US" smtClean="0"/>
              <a:pPr/>
              <a:t>4/1/18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EBDFA-F686-8442-832D-72D2A1F29B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941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EBDFA-F686-8442-832D-72D2A1F29B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79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EBDFA-F686-8442-832D-72D2A1F29BE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19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8BCC4C-FAA7-AC45-8FD1-1A5D1E98DD25}" type="datetime1">
              <a:rPr lang="en-US" smtClean="0"/>
              <a:t>4/1/18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This work is licensed under a Creative Commons Attribution 4.0 International 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A2600-637B-7D4B-8C94-E25C84E282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9053E4-D391-D442-A148-BFA2631C1500}" type="datetime1">
              <a:rPr lang="en-US" smtClean="0"/>
              <a:t>4/1/18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This work is licensed under a Creative Commons Attribution 4.0 International 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73B4F9-6F41-A64A-9416-DCD45D9584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7B455B-CB08-CB44-94A2-E0E1AAE53D03}" type="datetime1">
              <a:rPr lang="en-US" smtClean="0"/>
              <a:t>4/1/18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This work is licensed under a Creative Commons Attribution 4.0 International 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0C6235-F8F4-A440-A97E-46A9CB7095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B21FFC-4F79-BF48-85DE-30A3DC22A95F}" type="datetime1">
              <a:rPr lang="en-US" smtClean="0"/>
              <a:t>4/1/18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This work is licensed under a Creative Commons Attribution 4.0 International 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6FA37-ABBC-1843-8D6A-5317100EE7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CE67E5-02A1-DA40-A385-9A7A6F0F4A16}" type="datetime1">
              <a:rPr lang="en-US" smtClean="0"/>
              <a:t>4/1/18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This work is licensed under a Creative Commons Attribution 4.0 International 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371E6E-8D70-F442-961A-4716F14FDD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604390-33B9-5F4D-B13D-D28252CE5B94}" type="datetime1">
              <a:rPr lang="en-US" smtClean="0"/>
              <a:t>4/1/18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This work is licensed under a Creative Commons Attribution 4.0 International License.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AE7D22-707F-6C41-820E-4EC1F3E19F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44B48B-8C2F-1A47-AA18-DF9ED05E8DE2}" type="datetime1">
              <a:rPr lang="en-US" smtClean="0"/>
              <a:t>4/1/18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This work is licensed under a Creative Commons Attribution 4.0 International License.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26085-EF18-244A-B06A-D6865D40FE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FD0EE6-B95D-EA41-AF33-2A7518575B93}" type="datetime1">
              <a:rPr lang="en-US" smtClean="0"/>
              <a:t>4/1/18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This work is licensed under a Creative Commons Attribution 4.0 International License.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EBEF24-7E62-F54E-9774-9584E25F5A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F556CF-9E9B-0C42-BCA2-D1F8E5C7FCAA}" type="datetime1">
              <a:rPr lang="en-US" smtClean="0"/>
              <a:t>4/1/18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This work is licensed under a Creative Commons Attribution 4.0 International License.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938C7A-2DCD-A348-B123-C9BDC6E513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04887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0488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36800"/>
            <a:ext cx="3008313" cy="37893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DDBE65-6E8E-A843-92A3-1B013FB415BC}" type="datetime1">
              <a:rPr lang="en-US" smtClean="0"/>
              <a:t>4/1/18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This work is licensed under a Creative Commons Attribution 4.0 International License.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999032-05DE-C243-9C9E-BC26BDAB26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869E41-1228-1649-AE05-3AEEC09773E5}" type="datetime1">
              <a:rPr lang="en-US" smtClean="0"/>
              <a:t>4/1/18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This work is licensed under a Creative Commons Attribution 4.0 International License.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89CAE-1B8B-9943-A09B-BDA91252FE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41300" y="274638"/>
            <a:ext cx="82296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AB9D791-AB10-1145-BC0D-F545658CE146}" type="datetime1">
              <a:rPr lang="en-US" smtClean="0"/>
              <a:t>4/1/18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This work is licensed under a Creative Commons Attribution 4.0 International 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64CC4FB-8D41-3B4D-8E07-DC97EDCC28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0" y="957263"/>
            <a:ext cx="9137650" cy="0"/>
          </a:xfrm>
          <a:prstGeom prst="line">
            <a:avLst/>
          </a:prstGeom>
          <a:noFill/>
          <a:ln w="12700">
            <a:solidFill>
              <a:schemeClr val="accent3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  <a:ea typeface="+mn-ea"/>
              <a:cs typeface="+mn-cs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342556" y="168045"/>
            <a:ext cx="1655064" cy="62778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Arial"/>
          <a:ea typeface="ＭＳ Ｐゴシック" charset="-128"/>
          <a:cs typeface="ＭＳ Ｐゴシック" charset="-128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Arial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Arial" charset="0"/>
          <a:cs typeface="Arial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/>
          <a:ea typeface="Arial" charset="0"/>
          <a:cs typeface="Arial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/>
          <a:ea typeface="Arial" charset="0"/>
          <a:cs typeface="Arial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Arial"/>
          <a:ea typeface="Arial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image" Target="../media/image21.emf"/><Relationship Id="rId18" Type="http://schemas.openxmlformats.org/officeDocument/2006/relationships/image" Target="../media/image26.emf"/><Relationship Id="rId3" Type="http://schemas.openxmlformats.org/officeDocument/2006/relationships/image" Target="../media/image11.emf"/><Relationship Id="rId21" Type="http://schemas.openxmlformats.org/officeDocument/2006/relationships/image" Target="../media/image29.emf"/><Relationship Id="rId7" Type="http://schemas.openxmlformats.org/officeDocument/2006/relationships/image" Target="../media/image15.emf"/><Relationship Id="rId12" Type="http://schemas.openxmlformats.org/officeDocument/2006/relationships/image" Target="../media/image20.emf"/><Relationship Id="rId17" Type="http://schemas.openxmlformats.org/officeDocument/2006/relationships/image" Target="../media/image25.emf"/><Relationship Id="rId25" Type="http://schemas.openxmlformats.org/officeDocument/2006/relationships/image" Target="../media/image33.emf"/><Relationship Id="rId2" Type="http://schemas.openxmlformats.org/officeDocument/2006/relationships/image" Target="../media/image10.emf"/><Relationship Id="rId16" Type="http://schemas.openxmlformats.org/officeDocument/2006/relationships/image" Target="../media/image24.emf"/><Relationship Id="rId20" Type="http://schemas.openxmlformats.org/officeDocument/2006/relationships/image" Target="../media/image28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emf"/><Relationship Id="rId11" Type="http://schemas.openxmlformats.org/officeDocument/2006/relationships/image" Target="../media/image19.emf"/><Relationship Id="rId24" Type="http://schemas.openxmlformats.org/officeDocument/2006/relationships/image" Target="../media/image32.emf"/><Relationship Id="rId5" Type="http://schemas.openxmlformats.org/officeDocument/2006/relationships/image" Target="../media/image13.emf"/><Relationship Id="rId15" Type="http://schemas.openxmlformats.org/officeDocument/2006/relationships/image" Target="../media/image23.emf"/><Relationship Id="rId23" Type="http://schemas.openxmlformats.org/officeDocument/2006/relationships/image" Target="../media/image31.emf"/><Relationship Id="rId10" Type="http://schemas.openxmlformats.org/officeDocument/2006/relationships/image" Target="../media/image18.emf"/><Relationship Id="rId19" Type="http://schemas.openxmlformats.org/officeDocument/2006/relationships/image" Target="../media/image27.emf"/><Relationship Id="rId4" Type="http://schemas.openxmlformats.org/officeDocument/2006/relationships/image" Target="../media/image12.emf"/><Relationship Id="rId9" Type="http://schemas.openxmlformats.org/officeDocument/2006/relationships/image" Target="../media/image17.emf"/><Relationship Id="rId14" Type="http://schemas.openxmlformats.org/officeDocument/2006/relationships/image" Target="../media/image22.emf"/><Relationship Id="rId22" Type="http://schemas.openxmlformats.org/officeDocument/2006/relationships/image" Target="../media/image30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13" Type="http://schemas.openxmlformats.org/officeDocument/2006/relationships/image" Target="../media/image45.emf"/><Relationship Id="rId3" Type="http://schemas.openxmlformats.org/officeDocument/2006/relationships/image" Target="../media/image35.emf"/><Relationship Id="rId7" Type="http://schemas.openxmlformats.org/officeDocument/2006/relationships/image" Target="../media/image39.emf"/><Relationship Id="rId12" Type="http://schemas.openxmlformats.org/officeDocument/2006/relationships/image" Target="../media/image44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emf"/><Relationship Id="rId11" Type="http://schemas.openxmlformats.org/officeDocument/2006/relationships/image" Target="../media/image43.emf"/><Relationship Id="rId5" Type="http://schemas.openxmlformats.org/officeDocument/2006/relationships/image" Target="../media/image37.emf"/><Relationship Id="rId15" Type="http://schemas.openxmlformats.org/officeDocument/2006/relationships/image" Target="../media/image47.emf"/><Relationship Id="rId10" Type="http://schemas.openxmlformats.org/officeDocument/2006/relationships/image" Target="../media/image42.emf"/><Relationship Id="rId4" Type="http://schemas.openxmlformats.org/officeDocument/2006/relationships/image" Target="../media/image36.emf"/><Relationship Id="rId9" Type="http://schemas.openxmlformats.org/officeDocument/2006/relationships/image" Target="../media/image41.emf"/><Relationship Id="rId14" Type="http://schemas.openxmlformats.org/officeDocument/2006/relationships/image" Target="../media/image46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emf"/><Relationship Id="rId13" Type="http://schemas.openxmlformats.org/officeDocument/2006/relationships/image" Target="../media/image59.emf"/><Relationship Id="rId3" Type="http://schemas.openxmlformats.org/officeDocument/2006/relationships/image" Target="../media/image49.emf"/><Relationship Id="rId7" Type="http://schemas.openxmlformats.org/officeDocument/2006/relationships/image" Target="../media/image53.emf"/><Relationship Id="rId12" Type="http://schemas.openxmlformats.org/officeDocument/2006/relationships/image" Target="../media/image58.emf"/><Relationship Id="rId2" Type="http://schemas.openxmlformats.org/officeDocument/2006/relationships/image" Target="../media/image48.emf"/><Relationship Id="rId16" Type="http://schemas.openxmlformats.org/officeDocument/2006/relationships/image" Target="../media/image62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emf"/><Relationship Id="rId11" Type="http://schemas.openxmlformats.org/officeDocument/2006/relationships/image" Target="../media/image57.emf"/><Relationship Id="rId5" Type="http://schemas.openxmlformats.org/officeDocument/2006/relationships/image" Target="../media/image51.emf"/><Relationship Id="rId15" Type="http://schemas.openxmlformats.org/officeDocument/2006/relationships/image" Target="../media/image61.emf"/><Relationship Id="rId10" Type="http://schemas.openxmlformats.org/officeDocument/2006/relationships/image" Target="../media/image56.emf"/><Relationship Id="rId4" Type="http://schemas.openxmlformats.org/officeDocument/2006/relationships/image" Target="../media/image50.emf"/><Relationship Id="rId9" Type="http://schemas.openxmlformats.org/officeDocument/2006/relationships/image" Target="../media/image55.emf"/><Relationship Id="rId14" Type="http://schemas.openxmlformats.org/officeDocument/2006/relationships/image" Target="../media/image6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pigeoncad.org/" TargetMode="External"/><Relationship Id="rId2" Type="http://schemas.openxmlformats.org/officeDocument/2006/relationships/hyperlink" Target="http://sbolstandard.org/visua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VoigtLab/dnaplotlib" TargetMode="External"/><Relationship Id="rId5" Type="http://schemas.openxmlformats.org/officeDocument/2006/relationships/hyperlink" Target="http://www.graphviz.org/" TargetMode="External"/><Relationship Id="rId4" Type="http://schemas.openxmlformats.org/officeDocument/2006/relationships/hyperlink" Target="http://visbol.org/design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Quick Introduction to SBOL Visual 2.0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January 2018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076450" y="6594845"/>
            <a:ext cx="4991100" cy="229998"/>
          </a:xfrm>
        </p:spPr>
        <p:txBody>
          <a:bodyPr/>
          <a:lstStyle/>
          <a:p>
            <a:pPr>
              <a:defRPr/>
            </a:pPr>
            <a:r>
              <a:rPr lang="en-US" i="1" dirty="0"/>
              <a:t>This work is licensed under a Creative Commons Attribution 4.0 International License.</a:t>
            </a:r>
          </a:p>
        </p:txBody>
      </p:sp>
    </p:spTree>
    <p:extLst>
      <p:ext uri="{BB962C8B-B14F-4D97-AF65-F5344CB8AC3E}">
        <p14:creationId xmlns:p14="http://schemas.microsoft.com/office/powerpoint/2010/main" val="2937502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735328" y="3750355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6253725" y="3957492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43452" y="3839835"/>
            <a:ext cx="8483600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ight Arrow 7"/>
          <p:cNvSpPr/>
          <p:nvPr/>
        </p:nvSpPr>
        <p:spPr>
          <a:xfrm>
            <a:off x="2615152" y="3659046"/>
            <a:ext cx="1168400" cy="350140"/>
          </a:xfrm>
          <a:prstGeom prst="rightArrow">
            <a:avLst>
              <a:gd name="adj1" fmla="val 100000"/>
              <a:gd name="adj2" fmla="val 52194"/>
            </a:avLst>
          </a:prstGeom>
          <a:solidFill>
            <a:srgbClr val="00800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gfp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9" name="Chord 8"/>
          <p:cNvSpPr/>
          <p:nvPr/>
        </p:nvSpPr>
        <p:spPr>
          <a:xfrm>
            <a:off x="1716246" y="3484235"/>
            <a:ext cx="632206" cy="632206"/>
          </a:xfrm>
          <a:prstGeom prst="chord">
            <a:avLst>
              <a:gd name="adj1" fmla="val 10506229"/>
              <a:gd name="adj2" fmla="val 301460"/>
            </a:avLst>
          </a:prstGeom>
          <a:solidFill>
            <a:schemeClr val="accent4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Bent Arrow 9"/>
          <p:cNvSpPr/>
          <p:nvPr/>
        </p:nvSpPr>
        <p:spPr>
          <a:xfrm>
            <a:off x="752361" y="3021383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Left-Right-Up Arrow 11"/>
          <p:cNvSpPr/>
          <p:nvPr/>
        </p:nvSpPr>
        <p:spPr>
          <a:xfrm rot="10800000">
            <a:off x="3939960" y="3207565"/>
            <a:ext cx="774700" cy="629540"/>
          </a:xfrm>
          <a:prstGeom prst="leftRightUpArrow">
            <a:avLst>
              <a:gd name="adj1" fmla="val 50000"/>
              <a:gd name="adj2" fmla="val 14159"/>
              <a:gd name="adj3" fmla="val 0"/>
            </a:avLst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0800000">
            <a:off x="5748930" y="3666612"/>
            <a:ext cx="1168400" cy="350140"/>
          </a:xfrm>
          <a:prstGeom prst="rightArrow">
            <a:avLst>
              <a:gd name="adj1" fmla="val 100000"/>
              <a:gd name="adj2" fmla="val 52194"/>
            </a:avLst>
          </a:prstGeom>
          <a:solidFill>
            <a:schemeClr val="accent5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hord 13"/>
          <p:cNvSpPr/>
          <p:nvPr/>
        </p:nvSpPr>
        <p:spPr>
          <a:xfrm rot="10800000">
            <a:off x="7083662" y="3559357"/>
            <a:ext cx="632206" cy="632206"/>
          </a:xfrm>
          <a:prstGeom prst="chord">
            <a:avLst>
              <a:gd name="adj1" fmla="val 10506229"/>
              <a:gd name="adj2" fmla="val 301460"/>
            </a:avLst>
          </a:prstGeom>
          <a:solidFill>
            <a:schemeClr val="accent4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ent Arrow 14"/>
          <p:cNvSpPr/>
          <p:nvPr/>
        </p:nvSpPr>
        <p:spPr>
          <a:xfrm rot="10800000">
            <a:off x="7880430" y="3841423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Left-Right-Up Arrow 15"/>
          <p:cNvSpPr/>
          <p:nvPr/>
        </p:nvSpPr>
        <p:spPr>
          <a:xfrm>
            <a:off x="4885330" y="3841423"/>
            <a:ext cx="774700" cy="629540"/>
          </a:xfrm>
          <a:prstGeom prst="leftRightUpArrow">
            <a:avLst>
              <a:gd name="adj1" fmla="val 50000"/>
              <a:gd name="adj2" fmla="val 14159"/>
              <a:gd name="adj3" fmla="val 0"/>
            </a:avLst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104160" y="3663273"/>
            <a:ext cx="631353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i="1" dirty="0" err="1"/>
              <a:t>tetR</a:t>
            </a:r>
            <a:endParaRPr lang="en-US" i="1" dirty="0"/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5536565" y="2748888"/>
            <a:ext cx="632191" cy="1001467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328864" y="2377981"/>
            <a:ext cx="2343535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Nucleic Acid Backbone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97853" y="1775569"/>
            <a:ext cx="259096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Sequence Feature Glyphs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386170" y="4882474"/>
            <a:ext cx="2988356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Reverse Complement Nucleic </a:t>
            </a:r>
          </a:p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Acid Component Glyphs</a:t>
            </a:r>
          </a:p>
        </p:txBody>
      </p:sp>
      <p:cxnSp>
        <p:nvCxnSpPr>
          <p:cNvPr id="47" name="Straight Connector 46"/>
          <p:cNvCxnSpPr>
            <a:stCxn id="33" idx="2"/>
          </p:cNvCxnSpPr>
          <p:nvPr/>
        </p:nvCxnSpPr>
        <p:spPr>
          <a:xfrm flipH="1">
            <a:off x="1379245" y="2144901"/>
            <a:ext cx="414091" cy="876482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3" idx="2"/>
          </p:cNvCxnSpPr>
          <p:nvPr/>
        </p:nvCxnSpPr>
        <p:spPr>
          <a:xfrm>
            <a:off x="1793336" y="2144901"/>
            <a:ext cx="275717" cy="1237734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3" idx="2"/>
          </p:cNvCxnSpPr>
          <p:nvPr/>
        </p:nvCxnSpPr>
        <p:spPr>
          <a:xfrm>
            <a:off x="1793336" y="2144901"/>
            <a:ext cx="1096537" cy="1187134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6678592" y="4047392"/>
            <a:ext cx="202125" cy="891035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979740" y="3772459"/>
            <a:ext cx="588848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err="1"/>
              <a:t>pTet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535652" y="4052945"/>
            <a:ext cx="457200" cy="304800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670279" y="4287387"/>
            <a:ext cx="782587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Labels</a:t>
            </a:r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1992853" y="3837106"/>
            <a:ext cx="897020" cy="520639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6880349" y="4288953"/>
            <a:ext cx="506514" cy="655166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6880349" y="4565345"/>
            <a:ext cx="1000081" cy="378774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9" idx="2"/>
          </p:cNvCxnSpPr>
          <p:nvPr/>
        </p:nvCxnSpPr>
        <p:spPr>
          <a:xfrm rot="5400000" flipH="1">
            <a:off x="3616246" y="1229014"/>
            <a:ext cx="60326" cy="5546857"/>
          </a:xfrm>
          <a:prstGeom prst="bentConnector4">
            <a:avLst>
              <a:gd name="adj1" fmla="val -1404313"/>
              <a:gd name="adj2" fmla="val 100119"/>
            </a:avLst>
          </a:prstGeom>
          <a:ln w="38100">
            <a:solidFill>
              <a:srgbClr val="FF0000"/>
            </a:solidFill>
            <a:headEnd type="none"/>
            <a:tailEnd type="none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244703" y="4287721"/>
            <a:ext cx="1334094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Interactions</a:t>
            </a: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3242113" y="4565345"/>
            <a:ext cx="590995" cy="262293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4674580" y="2734041"/>
            <a:ext cx="734572" cy="432955"/>
          </a:xfrm>
          <a:prstGeom prst="ellipse">
            <a:avLst/>
          </a:prstGeom>
          <a:solidFill>
            <a:srgbClr val="008000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GFP</a:t>
            </a:r>
          </a:p>
        </p:txBody>
      </p:sp>
      <p:cxnSp>
        <p:nvCxnSpPr>
          <p:cNvPr id="41" name="Straight Connector 21"/>
          <p:cNvCxnSpPr/>
          <p:nvPr/>
        </p:nvCxnSpPr>
        <p:spPr>
          <a:xfrm flipV="1">
            <a:off x="3099087" y="2950519"/>
            <a:ext cx="1575493" cy="695080"/>
          </a:xfrm>
          <a:prstGeom prst="bentConnector3">
            <a:avLst>
              <a:gd name="adj1" fmla="val -63"/>
            </a:avLst>
          </a:prstGeom>
          <a:ln w="381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 flipV="1">
            <a:off x="3781543" y="2944796"/>
            <a:ext cx="103131" cy="1423510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769748" y="2067248"/>
            <a:ext cx="2616422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Molecular Species Glyph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Straight Connector 45"/>
          <p:cNvCxnSpPr>
            <a:endCxn id="40" idx="1"/>
          </p:cNvCxnSpPr>
          <p:nvPr/>
        </p:nvCxnSpPr>
        <p:spPr>
          <a:xfrm>
            <a:off x="4390931" y="2422745"/>
            <a:ext cx="391225" cy="374701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44480" y="3972277"/>
            <a:ext cx="252039" cy="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Elements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061572" y="5937660"/>
            <a:ext cx="5015989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i="1">
                <a:solidFill>
                  <a:schemeClr val="tx1">
                    <a:lumMod val="65000"/>
                    <a:lumOff val="35000"/>
                  </a:schemeClr>
                </a:solidFill>
              </a:rPr>
              <a:t>Grey </a:t>
            </a:r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text and lines (including this) are annotations</a:t>
            </a:r>
          </a:p>
        </p:txBody>
      </p:sp>
    </p:spTree>
    <p:extLst>
      <p:ext uri="{BB962C8B-B14F-4D97-AF65-F5344CB8AC3E}">
        <p14:creationId xmlns:p14="http://schemas.microsoft.com/office/powerpoint/2010/main" val="1290935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IMG_20140923_165221_874.jpg"/>
          <p:cNvPicPr>
            <a:picLocks noChangeAspect="1"/>
          </p:cNvPicPr>
          <p:nvPr/>
        </p:nvPicPr>
        <p:blipFill>
          <a:blip r:embed="rId3">
            <a:lum bright="39000" contrast="57000"/>
          </a:blip>
          <a:stretch>
            <a:fillRect/>
          </a:stretch>
        </p:blipFill>
        <p:spPr>
          <a:xfrm>
            <a:off x="5969002" y="977900"/>
            <a:ext cx="3174998" cy="1587499"/>
          </a:xfrm>
          <a:prstGeom prst="rect">
            <a:avLst/>
          </a:prstGeom>
        </p:spPr>
      </p:pic>
      <p:pic>
        <p:nvPicPr>
          <p:cNvPr id="8" name="Picture 7" descr="CRISPR-circuits.gif"/>
          <p:cNvPicPr>
            <a:picLocks noChangeAspect="1"/>
          </p:cNvPicPr>
          <p:nvPr/>
        </p:nvPicPr>
        <p:blipFill>
          <a:blip r:embed="rId4"/>
          <a:srcRect l="7024" t="10127" r="21073" b="53671"/>
          <a:stretch>
            <a:fillRect/>
          </a:stretch>
        </p:blipFill>
        <p:spPr>
          <a:xfrm>
            <a:off x="6148070" y="3714856"/>
            <a:ext cx="2843530" cy="24827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rcRect b="21356"/>
          <a:stretch>
            <a:fillRect/>
          </a:stretch>
        </p:blipFill>
        <p:spPr>
          <a:xfrm>
            <a:off x="1028700" y="4224294"/>
            <a:ext cx="2921000" cy="18315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Flexibility of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3329"/>
            <a:ext cx="8229600" cy="587173"/>
          </a:xfrm>
        </p:spPr>
        <p:txBody>
          <a:bodyPr/>
          <a:lstStyle/>
          <a:p>
            <a:pPr algn="ctr">
              <a:buNone/>
            </a:pPr>
            <a:r>
              <a:rPr lang="en-US" sz="2400" i="1" dirty="0">
                <a:solidFill>
                  <a:schemeClr val="tx2"/>
                </a:solidFill>
              </a:rPr>
              <a:t>Color, Text, Scaling</a:t>
            </a:r>
            <a:r>
              <a:rPr lang="en-US" sz="2400" i="1">
                <a:solidFill>
                  <a:schemeClr val="tx2"/>
                </a:solidFill>
              </a:rPr>
              <a:t>, Strands, Styling: </a:t>
            </a:r>
            <a:r>
              <a:rPr lang="en-US" sz="2400" i="1" dirty="0">
                <a:solidFill>
                  <a:schemeClr val="tx2"/>
                </a:solidFill>
              </a:rPr>
              <a:t>all your choice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rcRect l="16951" t="23677" r="36323" b="48430"/>
          <a:stretch>
            <a:fillRect/>
          </a:stretch>
        </p:blipFill>
        <p:spPr>
          <a:xfrm>
            <a:off x="450194" y="1384952"/>
            <a:ext cx="3849411" cy="1723394"/>
          </a:xfrm>
          <a:prstGeom prst="rect">
            <a:avLst/>
          </a:prstGeom>
        </p:spPr>
      </p:pic>
      <p:pic>
        <p:nvPicPr>
          <p:cNvPr id="10" name="Picture 9" descr="simplenot.pdf"/>
          <p:cNvPicPr>
            <a:picLocks noChangeAspect="1"/>
          </p:cNvPicPr>
          <p:nvPr/>
        </p:nvPicPr>
        <p:blipFill>
          <a:blip r:embed="rId7"/>
          <a:srcRect l="5688" t="15584" r="5688" b="15584"/>
          <a:stretch>
            <a:fillRect/>
          </a:stretch>
        </p:blipFill>
        <p:spPr>
          <a:xfrm>
            <a:off x="141369" y="3448501"/>
            <a:ext cx="5751431" cy="11646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19600" y="2239529"/>
            <a:ext cx="3124200" cy="2073665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3368040" y="1981200"/>
            <a:ext cx="2322830" cy="1588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368040" y="2070100"/>
            <a:ext cx="2322830" cy="1588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ight Arrow 14"/>
          <p:cNvSpPr/>
          <p:nvPr/>
        </p:nvSpPr>
        <p:spPr>
          <a:xfrm>
            <a:off x="4241492" y="1854200"/>
            <a:ext cx="1047095" cy="331788"/>
          </a:xfrm>
          <a:prstGeom prst="rightArrow">
            <a:avLst>
              <a:gd name="adj1" fmla="val 100000"/>
              <a:gd name="adj2" fmla="val 52194"/>
            </a:avLst>
          </a:prstGeom>
          <a:solidFill>
            <a:schemeClr val="accent3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Bent Arrow 15"/>
          <p:cNvSpPr/>
          <p:nvPr/>
        </p:nvSpPr>
        <p:spPr>
          <a:xfrm>
            <a:off x="3717945" y="1274762"/>
            <a:ext cx="551795" cy="708025"/>
          </a:xfrm>
          <a:prstGeom prst="bentArrow">
            <a:avLst/>
          </a:prstGeom>
          <a:solidFill>
            <a:srgbClr val="9BBB59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414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Example Diagram</a:t>
            </a:r>
          </a:p>
        </p:txBody>
      </p:sp>
      <p:cxnSp>
        <p:nvCxnSpPr>
          <p:cNvPr id="3" name="Elbow Connector 2"/>
          <p:cNvCxnSpPr/>
          <p:nvPr/>
        </p:nvCxnSpPr>
        <p:spPr>
          <a:xfrm rot="5400000">
            <a:off x="4077541" y="2361630"/>
            <a:ext cx="521446" cy="432701"/>
          </a:xfrm>
          <a:prstGeom prst="bentConnector3">
            <a:avLst>
              <a:gd name="adj1" fmla="val 100828"/>
            </a:avLst>
          </a:prstGeom>
          <a:ln>
            <a:solidFill>
              <a:srgbClr val="FF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Elbow Connector 3"/>
          <p:cNvCxnSpPr>
            <a:cxnSpLocks/>
          </p:cNvCxnSpPr>
          <p:nvPr/>
        </p:nvCxnSpPr>
        <p:spPr>
          <a:xfrm flipV="1">
            <a:off x="4793607" y="2984711"/>
            <a:ext cx="1618079" cy="294714"/>
          </a:xfrm>
          <a:prstGeom prst="bentConnector3">
            <a:avLst>
              <a:gd name="adj1" fmla="val 216"/>
            </a:avLst>
          </a:prstGeom>
          <a:ln>
            <a:solidFill>
              <a:srgbClr val="008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1858517" y="1406781"/>
            <a:ext cx="4191000" cy="1183983"/>
            <a:chOff x="2387824" y="2155732"/>
            <a:chExt cx="4191000" cy="1183983"/>
          </a:xfrm>
        </p:grpSpPr>
        <p:sp>
          <p:nvSpPr>
            <p:cNvPr id="6" name="Rectangle 5"/>
            <p:cNvSpPr/>
            <p:nvPr/>
          </p:nvSpPr>
          <p:spPr>
            <a:xfrm>
              <a:off x="2679700" y="2884704"/>
              <a:ext cx="275302" cy="221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2387824" y="2974184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ight Arrow 7"/>
            <p:cNvSpPr/>
            <p:nvPr/>
          </p:nvSpPr>
          <p:spPr>
            <a:xfrm>
              <a:off x="4559524" y="2790860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rgbClr val="3366FF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</a:rPr>
                <a:t>tetr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9" name="Chord 8"/>
            <p:cNvSpPr/>
            <p:nvPr/>
          </p:nvSpPr>
          <p:spPr>
            <a:xfrm>
              <a:off x="3660618" y="2618584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Bent Arrow 9"/>
            <p:cNvSpPr/>
            <p:nvPr/>
          </p:nvSpPr>
          <p:spPr>
            <a:xfrm>
              <a:off x="2696733" y="2155732"/>
              <a:ext cx="889000" cy="820040"/>
            </a:xfrm>
            <a:prstGeom prst="bentArrow">
              <a:avLst/>
            </a:prstGeom>
            <a:solidFill>
              <a:schemeClr val="tx2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Left-Right-Up Arrow 10"/>
            <p:cNvSpPr/>
            <p:nvPr/>
          </p:nvSpPr>
          <p:spPr>
            <a:xfrm rot="10800000">
              <a:off x="5804124" y="2341914"/>
              <a:ext cx="774700" cy="629540"/>
            </a:xfrm>
            <a:prstGeom prst="leftRightUpArrow">
              <a:avLst>
                <a:gd name="adj1" fmla="val 50000"/>
                <a:gd name="adj2" fmla="val 14159"/>
                <a:gd name="adj3" fmla="val 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58080" y="2970383"/>
              <a:ext cx="843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J23101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858517" y="3679748"/>
            <a:ext cx="4191000" cy="1169836"/>
            <a:chOff x="2387824" y="3984532"/>
            <a:chExt cx="4191000" cy="1169836"/>
          </a:xfrm>
        </p:grpSpPr>
        <p:sp>
          <p:nvSpPr>
            <p:cNvPr id="14" name="Rectangle 13"/>
            <p:cNvSpPr/>
            <p:nvPr/>
          </p:nvSpPr>
          <p:spPr>
            <a:xfrm>
              <a:off x="2679700" y="4713504"/>
              <a:ext cx="275302" cy="221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2387824" y="4802984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ight Arrow 15"/>
            <p:cNvSpPr/>
            <p:nvPr/>
          </p:nvSpPr>
          <p:spPr>
            <a:xfrm>
              <a:off x="4559524" y="4632914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rgbClr val="008000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</a:rPr>
                <a:t>gfp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7" name="Chord 16"/>
            <p:cNvSpPr/>
            <p:nvPr/>
          </p:nvSpPr>
          <p:spPr>
            <a:xfrm>
              <a:off x="3660618" y="4447384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Bent Arrow 17"/>
            <p:cNvSpPr/>
            <p:nvPr/>
          </p:nvSpPr>
          <p:spPr>
            <a:xfrm>
              <a:off x="2696733" y="3984532"/>
              <a:ext cx="889000" cy="820040"/>
            </a:xfrm>
            <a:prstGeom prst="bentArrow">
              <a:avLst/>
            </a:prstGeom>
            <a:solidFill>
              <a:schemeClr val="tx2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Left-Right-Up Arrow 18"/>
            <p:cNvSpPr/>
            <p:nvPr/>
          </p:nvSpPr>
          <p:spPr>
            <a:xfrm rot="10800000">
              <a:off x="5804124" y="4170714"/>
              <a:ext cx="774700" cy="629540"/>
            </a:xfrm>
            <a:prstGeom prst="leftRightUpArrow">
              <a:avLst>
                <a:gd name="adj1" fmla="val 50000"/>
                <a:gd name="adj2" fmla="val 14159"/>
                <a:gd name="adj3" fmla="val 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12556" y="4785036"/>
              <a:ext cx="5888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pTet</a:t>
              </a:r>
              <a:endParaRPr lang="en-US" dirty="0"/>
            </a:p>
          </p:txBody>
        </p:sp>
      </p:grpSp>
      <p:cxnSp>
        <p:nvCxnSpPr>
          <p:cNvPr id="21" name="Elbow Connector 20"/>
          <p:cNvCxnSpPr>
            <a:cxnSpLocks/>
          </p:cNvCxnSpPr>
          <p:nvPr/>
        </p:nvCxnSpPr>
        <p:spPr>
          <a:xfrm rot="10800000" flipV="1">
            <a:off x="2594893" y="2814532"/>
            <a:ext cx="892434" cy="772128"/>
          </a:xfrm>
          <a:prstGeom prst="bentConnector3">
            <a:avLst>
              <a:gd name="adj1" fmla="val 98791"/>
            </a:avLst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425694" y="3612061"/>
            <a:ext cx="29619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3"/>
          <p:cNvCxnSpPr/>
          <p:nvPr/>
        </p:nvCxnSpPr>
        <p:spPr>
          <a:xfrm>
            <a:off x="7132432" y="2978583"/>
            <a:ext cx="577443" cy="1270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648632" y="2687349"/>
            <a:ext cx="557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/>
              <a:t>∅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150" y="2928364"/>
            <a:ext cx="1018544" cy="1018544"/>
          </a:xfrm>
          <a:prstGeom prst="rect">
            <a:avLst/>
          </a:prstGeom>
        </p:spPr>
      </p:pic>
      <p:cxnSp>
        <p:nvCxnSpPr>
          <p:cNvPr id="29" name="Elbow Connector 40"/>
          <p:cNvCxnSpPr>
            <a:cxnSpLocks/>
          </p:cNvCxnSpPr>
          <p:nvPr/>
        </p:nvCxnSpPr>
        <p:spPr>
          <a:xfrm flipV="1">
            <a:off x="4774494" y="3581400"/>
            <a:ext cx="0" cy="723287"/>
          </a:xfrm>
          <a:prstGeom prst="straightConnector1">
            <a:avLst/>
          </a:prstGeom>
          <a:ln>
            <a:solidFill>
              <a:srgbClr val="008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3"/>
          <p:cNvCxnSpPr/>
          <p:nvPr/>
        </p:nvCxnSpPr>
        <p:spPr>
          <a:xfrm>
            <a:off x="5219859" y="3444524"/>
            <a:ext cx="577443" cy="1270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736059" y="3131518"/>
            <a:ext cx="557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∅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814" y="2322694"/>
            <a:ext cx="1305339" cy="1305339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6509968" y="2780101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GFP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870" y="2195820"/>
            <a:ext cx="1305339" cy="130533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3531508" y="2631711"/>
            <a:ext cx="592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TetR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572828" y="5474565"/>
            <a:ext cx="81301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The top functional unit produces the </a:t>
            </a:r>
            <a:r>
              <a:rPr lang="en-US" i="1" dirty="0" err="1"/>
              <a:t>TetR</a:t>
            </a:r>
            <a:r>
              <a:rPr lang="en-US" i="1" dirty="0"/>
              <a:t> protein constitutively, under control of promoter J23101. </a:t>
            </a:r>
            <a:r>
              <a:rPr lang="en-US" i="1" dirty="0" err="1"/>
              <a:t>TetR</a:t>
            </a:r>
            <a:r>
              <a:rPr lang="en-US" i="1" dirty="0"/>
              <a:t> represses the </a:t>
            </a:r>
            <a:r>
              <a:rPr lang="en-US" i="1" dirty="0" err="1"/>
              <a:t>pTet</a:t>
            </a:r>
            <a:r>
              <a:rPr lang="en-US" i="1" dirty="0"/>
              <a:t> promoter, which is regulating production of GFP. The diagram of GFP production explicitly includes the intermediate mRNA and the degradation of both the mRNA and protein products. </a:t>
            </a:r>
          </a:p>
        </p:txBody>
      </p:sp>
    </p:spTree>
    <p:extLst>
      <p:ext uri="{BB962C8B-B14F-4D97-AF65-F5344CB8AC3E}">
        <p14:creationId xmlns:p14="http://schemas.microsoft.com/office/powerpoint/2010/main" val="1614844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Nucleic Acid Glyphs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88218"/>
            <a:ext cx="914400" cy="91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288218"/>
            <a:ext cx="914400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288218"/>
            <a:ext cx="914400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288218"/>
            <a:ext cx="91440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288218"/>
            <a:ext cx="914400" cy="91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1288218"/>
            <a:ext cx="914400" cy="914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659818"/>
            <a:ext cx="914400" cy="914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2659818"/>
            <a:ext cx="914400" cy="914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659818"/>
            <a:ext cx="914400" cy="914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2659818"/>
            <a:ext cx="914400" cy="9144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2659818"/>
            <a:ext cx="914400" cy="9144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57800" y="2659818"/>
            <a:ext cx="914400" cy="9144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2659818"/>
            <a:ext cx="914400" cy="9144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031418"/>
            <a:ext cx="914400" cy="9144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4031418"/>
            <a:ext cx="914400" cy="9144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4031418"/>
            <a:ext cx="914400" cy="9144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4031418"/>
            <a:ext cx="914400" cy="9144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4031418"/>
            <a:ext cx="914400" cy="9144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031418"/>
            <a:ext cx="914400" cy="9144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96" y="5403018"/>
            <a:ext cx="914400" cy="9144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437" y="5403018"/>
            <a:ext cx="914400" cy="9144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586" y="5403018"/>
            <a:ext cx="914400" cy="9144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5403018"/>
            <a:ext cx="914400" cy="9144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582" y="5403018"/>
            <a:ext cx="914400" cy="9144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295" y="5403018"/>
            <a:ext cx="914400" cy="91440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685800" y="2202618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Aptamer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257800" y="2202618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CDS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429000" y="2202618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Blunt Restriction Site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057400" y="2202618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Assembly Scar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086600" y="2202618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Composite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85800" y="3574218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Engineered Region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800600" y="3574218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Sticky Restriction Site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629400" y="3574218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Insulator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514600" y="3574218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Sticky End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001000" y="3574218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No Glyph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85800" y="4945818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Non-Coding RNA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800600" y="4945818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ORI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429000" y="4945818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Operator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057400" y="4945818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Omitted Detail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543800" y="4945818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Poly-A Site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85800" y="6317418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Primer Binding Site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800600" y="6317418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Signature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429000" y="6317418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Ribosome Entry Site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057400" y="6317418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Promoter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543800" y="6317418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Terminator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172200" y="4945818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ORI-T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172200" y="6317418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Recombination Site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736052" y="2051266"/>
            <a:ext cx="18197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recommended       alternate  </a:t>
            </a:r>
          </a:p>
        </p:txBody>
      </p:sp>
    </p:spTree>
    <p:extLst>
      <p:ext uri="{BB962C8B-B14F-4D97-AF65-F5344CB8AC3E}">
        <p14:creationId xmlns:p14="http://schemas.microsoft.com/office/powerpoint/2010/main" val="12241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Nucleic Acid Glyphs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3111650"/>
            <a:ext cx="914400" cy="914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3111650"/>
            <a:ext cx="914400" cy="91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111650"/>
            <a:ext cx="914400" cy="9144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07776"/>
            <a:ext cx="914400" cy="9144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707776"/>
            <a:ext cx="914400" cy="9144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1707776"/>
            <a:ext cx="914400" cy="9144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707776"/>
            <a:ext cx="914400" cy="9144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707776"/>
            <a:ext cx="914400" cy="9144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1707776"/>
            <a:ext cx="914400" cy="91440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3111650"/>
            <a:ext cx="914400" cy="9144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3111650"/>
            <a:ext cx="914400" cy="91440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3111650"/>
            <a:ext cx="914400" cy="91440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1143000" y="2654450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Unspecified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800600" y="4058324"/>
            <a:ext cx="914400" cy="3108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Stability Element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600200" y="4058324"/>
            <a:ext cx="914400" cy="3108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Cleavage Site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332710" y="2651331"/>
            <a:ext cx="2021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Location (recommended)</a:t>
            </a: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740050"/>
            <a:ext cx="914400" cy="914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40050"/>
            <a:ext cx="914400" cy="914400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685800" y="2444649"/>
            <a:ext cx="18197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recommended       alternate  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502983" y="2651331"/>
            <a:ext cx="1622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Location (alternate)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984500" y="2488252"/>
            <a:ext cx="2743200" cy="261610"/>
            <a:chOff x="2743200" y="4572000"/>
            <a:chExt cx="2743200" cy="261610"/>
          </a:xfrm>
        </p:grpSpPr>
        <p:sp>
          <p:nvSpPr>
            <p:cNvPr id="56" name="TextBox 55"/>
            <p:cNvSpPr txBox="1"/>
            <p:nvPr/>
          </p:nvSpPr>
          <p:spPr>
            <a:xfrm>
              <a:off x="2743200" y="4572000"/>
              <a:ext cx="9144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i="1" dirty="0"/>
                <a:t>DNA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657600" y="4572000"/>
              <a:ext cx="9144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i="1"/>
                <a:t>RNA</a:t>
              </a:r>
              <a:endParaRPr lang="en-US" sz="1100" i="1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572000" y="4572000"/>
              <a:ext cx="9144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i="1" dirty="0"/>
                <a:t>Protein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5943600" y="2488252"/>
            <a:ext cx="2743200" cy="261610"/>
            <a:chOff x="2743200" y="4572000"/>
            <a:chExt cx="2743200" cy="261610"/>
          </a:xfrm>
        </p:grpSpPr>
        <p:sp>
          <p:nvSpPr>
            <p:cNvPr id="60" name="TextBox 59"/>
            <p:cNvSpPr txBox="1"/>
            <p:nvPr/>
          </p:nvSpPr>
          <p:spPr>
            <a:xfrm>
              <a:off x="2743200" y="4572000"/>
              <a:ext cx="9144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i="1" dirty="0"/>
                <a:t>DNA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657600" y="4572000"/>
              <a:ext cx="9144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i="1"/>
                <a:t>RNA</a:t>
              </a:r>
              <a:endParaRPr lang="en-US" sz="1100" i="1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572000" y="4572000"/>
              <a:ext cx="9144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i="1" dirty="0"/>
                <a:t>Protein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684829" y="3911972"/>
            <a:ext cx="2743200" cy="261610"/>
            <a:chOff x="2743200" y="4572000"/>
            <a:chExt cx="2743200" cy="261610"/>
          </a:xfrm>
        </p:grpSpPr>
        <p:sp>
          <p:nvSpPr>
            <p:cNvPr id="64" name="TextBox 63"/>
            <p:cNvSpPr txBox="1"/>
            <p:nvPr/>
          </p:nvSpPr>
          <p:spPr>
            <a:xfrm>
              <a:off x="2743200" y="4572000"/>
              <a:ext cx="9144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i="1" dirty="0"/>
                <a:t>DNA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657600" y="4572000"/>
              <a:ext cx="9144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i="1"/>
                <a:t>RNA</a:t>
              </a:r>
              <a:endParaRPr lang="en-US" sz="1100" i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572000" y="4572000"/>
              <a:ext cx="9144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i="1" dirty="0"/>
                <a:t>Protein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3888142" y="3911972"/>
            <a:ext cx="2743200" cy="261610"/>
            <a:chOff x="2743200" y="4572000"/>
            <a:chExt cx="2743200" cy="261610"/>
          </a:xfrm>
        </p:grpSpPr>
        <p:sp>
          <p:nvSpPr>
            <p:cNvPr id="68" name="TextBox 67"/>
            <p:cNvSpPr txBox="1"/>
            <p:nvPr/>
          </p:nvSpPr>
          <p:spPr>
            <a:xfrm>
              <a:off x="2743200" y="4572000"/>
              <a:ext cx="9144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i="1" dirty="0"/>
                <a:t>DNA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657600" y="4572000"/>
              <a:ext cx="9144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i="1"/>
                <a:t>RNA</a:t>
              </a:r>
              <a:endParaRPr lang="en-US" sz="1100" i="1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572000" y="4572000"/>
              <a:ext cx="9144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i="1" dirty="0"/>
                <a:t>Protein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9718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15" y="274638"/>
            <a:ext cx="8229600" cy="682625"/>
          </a:xfrm>
        </p:spPr>
        <p:txBody>
          <a:bodyPr/>
          <a:lstStyle/>
          <a:p>
            <a:r>
              <a:rPr lang="en-US" dirty="0"/>
              <a:t>Molecular Species </a:t>
            </a:r>
            <a:r>
              <a:rPr lang="en-US"/>
              <a:t>&amp; Interaction Glyphs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311" y="1610958"/>
            <a:ext cx="914400" cy="91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187" y="2982558"/>
            <a:ext cx="91440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711" y="1610958"/>
            <a:ext cx="91440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987" y="2982558"/>
            <a:ext cx="914400" cy="91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587" y="2982558"/>
            <a:ext cx="914400" cy="914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987" y="2982558"/>
            <a:ext cx="914400" cy="914400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911711" y="1610958"/>
            <a:ext cx="1828800" cy="914400"/>
            <a:chOff x="685800" y="1600200"/>
            <a:chExt cx="1828800" cy="9144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0200" y="1600200"/>
              <a:ext cx="914400" cy="914400"/>
            </a:xfrm>
            <a:prstGeom prst="rect">
              <a:avLst/>
            </a:prstGeom>
          </p:spPr>
        </p:pic>
        <p:grpSp>
          <p:nvGrpSpPr>
            <p:cNvPr id="15" name="Group 14"/>
            <p:cNvGrpSpPr/>
            <p:nvPr/>
          </p:nvGrpSpPr>
          <p:grpSpPr>
            <a:xfrm>
              <a:off x="685800" y="1600200"/>
              <a:ext cx="914400" cy="914400"/>
              <a:chOff x="352313" y="2618774"/>
              <a:chExt cx="914400" cy="914400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2313" y="261877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2313" y="2618774"/>
                <a:ext cx="914400" cy="914400"/>
              </a:xfrm>
              <a:prstGeom prst="rect">
                <a:avLst/>
              </a:prstGeom>
            </p:spPr>
          </p:pic>
        </p:grp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387" y="2982558"/>
            <a:ext cx="914400" cy="9144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367345" y="2525358"/>
            <a:ext cx="819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Complex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05987" y="3896958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Small Molecule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3197711" y="1610958"/>
            <a:ext cx="1828800" cy="1222177"/>
            <a:chOff x="2971800" y="1600200"/>
            <a:chExt cx="1828800" cy="122217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1800" y="1600200"/>
              <a:ext cx="914400" cy="9144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6200" y="1600200"/>
              <a:ext cx="914400" cy="91440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3429000" y="2514600"/>
              <a:ext cx="9144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Macromolecule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855311" y="2525358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Nucleic Acid (Generic)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634787" y="3896958"/>
            <a:ext cx="1047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Unspecified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977187" y="3896958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Nucleic Acid (2-Strand)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48387" y="3896958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Nucleic Acid (1-Strand)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83711" y="2525358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No Glyph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85140" y="2304402"/>
            <a:ext cx="1162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superpose glyphs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83111" y="1382358"/>
            <a:ext cx="191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Molecular Species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83111" y="4439035"/>
            <a:ext cx="1229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Interaction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11" y="4751175"/>
            <a:ext cx="914400" cy="9144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311" y="4751175"/>
            <a:ext cx="914400" cy="9144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911" y="4751175"/>
            <a:ext cx="914400" cy="9144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511" y="4751175"/>
            <a:ext cx="914400" cy="9144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111" y="4751175"/>
            <a:ext cx="914400" cy="9144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911711" y="5665575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Control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26511" y="5665575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Process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654911" y="5665575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Inhibition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283311" y="5665575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Degradation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398111" y="5665575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Stimulation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200400" y="2329032"/>
            <a:ext cx="18197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recommended       alternate 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177587" y="3673459"/>
            <a:ext cx="18197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recommended       alternate  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914730" y="2298130"/>
            <a:ext cx="74090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/>
              <a:t>alternate </a:t>
            </a: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66896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SBOL Visual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your favorite graphics editor:</a:t>
            </a:r>
          </a:p>
          <a:p>
            <a:pPr lvl="1"/>
            <a:r>
              <a:rPr lang="en-US" dirty="0"/>
              <a:t>Many glyphs can be drawn directly</a:t>
            </a:r>
          </a:p>
          <a:p>
            <a:pPr lvl="1"/>
            <a:r>
              <a:rPr lang="en-US" dirty="0"/>
              <a:t>Glyph set available: </a:t>
            </a:r>
            <a:r>
              <a:rPr lang="en-US" dirty="0">
                <a:hlinkClick r:id="rId2"/>
              </a:rPr>
              <a:t>http://sbolstandard.org/visual/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Specialized visualization tools:</a:t>
            </a:r>
          </a:p>
          <a:p>
            <a:pPr lvl="1"/>
            <a:r>
              <a:rPr lang="en-US" dirty="0"/>
              <a:t>Pigeon: </a:t>
            </a:r>
            <a:r>
              <a:rPr lang="en-US" dirty="0">
                <a:hlinkClick r:id="rId3"/>
              </a:rPr>
              <a:t>http://pigeoncad.org/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VisBOL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http://visbol.org/design/</a:t>
            </a:r>
            <a:endParaRPr lang="en-US" dirty="0"/>
          </a:p>
          <a:p>
            <a:pPr lvl="1"/>
            <a:r>
              <a:rPr lang="en-US" dirty="0" err="1"/>
              <a:t>GraphViz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http://www.graphviz.org/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DNAPlotLib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https://github.com/VoigtLab/dnaplotlib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1333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Courier"/>
                <a:cs typeface="Courier"/>
              </a:rPr>
              <a:t>http://sbolstandard.org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5700"/>
            <a:ext cx="8229600" cy="4970463"/>
          </a:xfrm>
        </p:spPr>
        <p:txBody>
          <a:bodyPr/>
          <a:lstStyle/>
          <a:p>
            <a:r>
              <a:rPr lang="en-US">
                <a:solidFill>
                  <a:srgbClr val="1F497D"/>
                </a:solidFill>
              </a:rPr>
              <a:t>Use the symbols in your papers &amp; talks</a:t>
            </a:r>
          </a:p>
          <a:p>
            <a:r>
              <a:rPr lang="en-US">
                <a:solidFill>
                  <a:srgbClr val="1F497D"/>
                </a:solidFill>
              </a:rPr>
              <a:t>Contribute opinions, use cases, new symbols</a:t>
            </a:r>
          </a:p>
          <a:p>
            <a:endParaRPr lang="en-US">
              <a:solidFill>
                <a:srgbClr val="1F497D"/>
              </a:solidFill>
            </a:endParaRPr>
          </a:p>
          <a:p>
            <a:endParaRPr lang="en-US">
              <a:solidFill>
                <a:srgbClr val="1F497D"/>
              </a:solidFill>
            </a:endParaRPr>
          </a:p>
          <a:p>
            <a:endParaRPr lang="en-US">
              <a:solidFill>
                <a:srgbClr val="1F497D"/>
              </a:solidFill>
            </a:endParaRPr>
          </a:p>
          <a:p>
            <a:endParaRPr lang="en-US">
              <a:solidFill>
                <a:srgbClr val="1F497D"/>
              </a:solidFill>
            </a:endParaRPr>
          </a:p>
          <a:p>
            <a:endParaRPr lang="en-US">
              <a:solidFill>
                <a:srgbClr val="1F497D"/>
              </a:solidFill>
            </a:endParaRPr>
          </a:p>
          <a:p>
            <a:endParaRPr lang="en-US">
              <a:solidFill>
                <a:srgbClr val="1F497D"/>
              </a:solidFill>
            </a:endParaRPr>
          </a:p>
          <a:p>
            <a:pPr>
              <a:buNone/>
            </a:pPr>
            <a:endParaRPr lang="en-US">
              <a:solidFill>
                <a:srgbClr val="1F497D"/>
              </a:solidFill>
            </a:endParaRPr>
          </a:p>
          <a:p>
            <a:r>
              <a:rPr lang="en-US">
                <a:solidFill>
                  <a:srgbClr val="1F497D"/>
                </a:solidFill>
              </a:rPr>
              <a:t>Community is open for anyone to join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870" y="2263131"/>
            <a:ext cx="6456960" cy="34772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3059877"/>
      </p:ext>
    </p:extLst>
  </p:cSld>
  <p:clrMapOvr>
    <a:masterClrMapping/>
  </p:clrMapOvr>
</p:sld>
</file>

<file path=ppt/theme/theme1.xml><?xml version="1.0" encoding="utf-8"?>
<a:theme xmlns:a="http://schemas.openxmlformats.org/drawingml/2006/main" name="bbn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bbn_template.potx</Template>
  <TotalTime>19195</TotalTime>
  <Words>347</Words>
  <Application>Microsoft Macintosh PowerPoint</Application>
  <PresentationFormat>On-screen Show (4:3)</PresentationFormat>
  <Paragraphs>114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ＭＳ Ｐゴシック</vt:lpstr>
      <vt:lpstr>Arial</vt:lpstr>
      <vt:lpstr>Calibri</vt:lpstr>
      <vt:lpstr>Courier</vt:lpstr>
      <vt:lpstr>bbn_template</vt:lpstr>
      <vt:lpstr>Quick Introduction to SBOL Visual 2.0</vt:lpstr>
      <vt:lpstr>Diagram Elements</vt:lpstr>
      <vt:lpstr>Flexibility of Style</vt:lpstr>
      <vt:lpstr>Complex Example Diagram</vt:lpstr>
      <vt:lpstr>Nucleic Acid Glyphs</vt:lpstr>
      <vt:lpstr>Nucleic Acid Glyphs</vt:lpstr>
      <vt:lpstr>Molecular Species &amp; Interaction Glyphs</vt:lpstr>
      <vt:lpstr>Making SBOL Visual Diagrams</vt:lpstr>
      <vt:lpstr>http://sbolstandard.org</vt:lpstr>
    </vt:vector>
  </TitlesOfParts>
  <Company>BBN Technologies</Company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Jake Beal</dc:creator>
  <cp:lastModifiedBy>Jacob Beal</cp:lastModifiedBy>
  <cp:revision>127</cp:revision>
  <dcterms:created xsi:type="dcterms:W3CDTF">2014-09-25T19:50:53Z</dcterms:created>
  <dcterms:modified xsi:type="dcterms:W3CDTF">2018-04-01T17:50:52Z</dcterms:modified>
</cp:coreProperties>
</file>