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799" r:id="rId2"/>
    <p:sldId id="758" r:id="rId3"/>
    <p:sldId id="752" r:id="rId4"/>
    <p:sldId id="753" r:id="rId5"/>
    <p:sldId id="800" r:id="rId6"/>
    <p:sldId id="801" r:id="rId7"/>
    <p:sldId id="802" r:id="rId8"/>
    <p:sldId id="803" r:id="rId9"/>
    <p:sldId id="804" r:id="rId10"/>
    <p:sldId id="805" r:id="rId1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/>
        <a:cs typeface="MS PGothic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/>
        <a:cs typeface="MS PGothic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/>
        <a:cs typeface="MS PGothic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/>
        <a:cs typeface="MS PGothic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/>
        <a:cs typeface="MS PGothic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/>
        <a:cs typeface="MS PGothic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/>
        <a:cs typeface="MS PGothic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/>
        <a:cs typeface="MS PGothic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/>
        <a:cs typeface="MS PGothic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srgbClr val="FF0000"/>
    </p:penClr>
  </p:showPr>
  <p:clrMru>
    <a:srgbClr val="220C5E"/>
    <a:srgbClr val="0000FF"/>
    <a:srgbClr val="000000"/>
    <a:srgbClr val="FFFF99"/>
    <a:srgbClr val="CCFFCC"/>
    <a:srgbClr val="66CCFF"/>
    <a:srgbClr val="FFCC66"/>
    <a:srgbClr val="192155"/>
  </p:clrMru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3" autoAdjust="0"/>
    <p:restoredTop sz="93407" autoAdjust="0"/>
  </p:normalViewPr>
  <p:slideViewPr>
    <p:cSldViewPr snapToGrid="0">
      <p:cViewPr varScale="1">
        <p:scale>
          <a:sx n="81" d="100"/>
          <a:sy n="81" d="100"/>
        </p:scale>
        <p:origin x="-1026" y="-96"/>
      </p:cViewPr>
      <p:guideLst>
        <p:guide orient="horz" pos="217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MS PGothic"/>
                <a:cs typeface="MS PGothic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MS PGothic"/>
                <a:cs typeface="MS PGothic"/>
              </a:defRPr>
            </a:lvl1pPr>
          </a:lstStyle>
          <a:p>
            <a:pPr>
              <a:defRPr/>
            </a:pPr>
            <a:fld id="{83E120B6-EEFB-4781-A4A0-512F00C517E6}" type="datetimeFigureOut">
              <a:rPr lang="en-US"/>
              <a:pPr>
                <a:defRPr/>
              </a:pPr>
              <a:t>1/8/2014</a:t>
            </a:fld>
            <a:endParaRPr lang="en-US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MS PGothic"/>
                <a:cs typeface="MS PGothic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MS PGothic"/>
                <a:cs typeface="MS PGothic"/>
              </a:defRPr>
            </a:lvl1pPr>
          </a:lstStyle>
          <a:p>
            <a:pPr>
              <a:defRPr/>
            </a:pPr>
            <a:fld id="{F851B153-4EE3-40B8-BD8C-3484CA3BD1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3AFF4DEA-6B01-417C-9EB6-D4154F3016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MS PGothic"/>
        <a:cs typeface="MS PGothic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MS PGothic"/>
        <a:cs typeface="MS PGothic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MS PGothic"/>
        <a:cs typeface="MS PGothic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MS PGothic"/>
        <a:cs typeface="MS PGothic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MS PGothic"/>
        <a:cs typeface="MS PGothic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FF4DEA-6B01-417C-9EB6-D4154F30161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FF4DEA-6B01-417C-9EB6-D4154F30161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Promoter, RBS, CDS, Terminator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FF4DEA-6B01-417C-9EB6-D4154F30161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FF4DEA-6B01-417C-9EB6-D4154F30161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FF4DEA-6B01-417C-9EB6-D4154F30161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86175B-D02A-43D6-B8DB-8052C8962D58}" type="slidenum">
              <a:rPr lang="en-US" smtClean="0">
                <a:latin typeface="Arial" pitchFamily="34" charset="0"/>
              </a:rPr>
              <a:pPr/>
              <a:t>5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48D35A-8519-496F-BB9C-D9AF4FABEE2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48D35A-8519-496F-BB9C-D9AF4FABEE2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48D35A-8519-496F-BB9C-D9AF4FABEE2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48D35A-8519-496F-BB9C-D9AF4FABEE2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lue Gradient Background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1" descr="LT_Logo_WHITE_RGB_020509.pd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84188" y="896938"/>
            <a:ext cx="3370262" cy="192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ScienceWave-Duotone4nobadge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5359400"/>
            <a:ext cx="91440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Life-Supergraphic-WHITE.eps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4237038" y="0"/>
            <a:ext cx="4906962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974975"/>
            <a:ext cx="7772400" cy="1470025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7075" y="4608513"/>
            <a:ext cx="6400800" cy="1752600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</a:p>
        </p:txBody>
      </p:sp>
    </p:spTree>
  </p:cSld>
  <p:clrMapOvr>
    <a:masterClrMapping/>
  </p:clrMapOvr>
  <p:transition/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0675" y="214313"/>
            <a:ext cx="2087563" cy="6115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14313"/>
            <a:ext cx="6111875" cy="6115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14313"/>
            <a:ext cx="8351838" cy="9128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265238"/>
            <a:ext cx="4098925" cy="506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265238"/>
            <a:ext cx="4100513" cy="506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>
            <a:spLocks noGrp="1"/>
          </p:cNvSpPr>
          <p:nvPr>
            <p:ph idx="10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9285" y="2505830"/>
            <a:ext cx="5557529" cy="1470025"/>
          </a:xfrm>
        </p:spPr>
        <p:txBody>
          <a:bodyPr anchor="b"/>
          <a:lstStyle>
            <a:lvl1pPr>
              <a:spcBef>
                <a:spcPts val="0"/>
              </a:spcBef>
              <a:defRPr sz="3200" b="1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7571" y="4125078"/>
            <a:ext cx="5571068" cy="1375834"/>
          </a:xfrm>
        </p:spPr>
        <p:txBody>
          <a:bodyPr/>
          <a:lstStyle>
            <a:lvl1pPr marL="0" indent="0">
              <a:spcBef>
                <a:spcPts val="0"/>
              </a:spcBef>
              <a:buFont typeface="Times" pitchFamily="-106" charset="0"/>
              <a:buNone/>
              <a:defRPr sz="1800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/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590800"/>
            <a:ext cx="7772400" cy="1362075"/>
          </a:xfrm>
        </p:spPr>
        <p:txBody>
          <a:bodyPr anchor="b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986213"/>
            <a:ext cx="7772400" cy="1500187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265238"/>
            <a:ext cx="4098925" cy="5064125"/>
          </a:xfrm>
        </p:spPr>
        <p:txBody>
          <a:bodyPr/>
          <a:lstStyle>
            <a:lvl1pPr>
              <a:defRPr sz="2400">
                <a:solidFill>
                  <a:srgbClr val="46474A"/>
                </a:solidFill>
              </a:defRPr>
            </a:lvl1pPr>
            <a:lvl2pPr>
              <a:defRPr sz="2000">
                <a:solidFill>
                  <a:srgbClr val="46474A"/>
                </a:solidFill>
              </a:defRPr>
            </a:lvl2pPr>
            <a:lvl3pPr>
              <a:defRPr sz="1800">
                <a:solidFill>
                  <a:srgbClr val="46474A"/>
                </a:solidFill>
              </a:defRPr>
            </a:lvl3pPr>
            <a:lvl4pPr>
              <a:defRPr sz="1600">
                <a:solidFill>
                  <a:srgbClr val="46474A"/>
                </a:solidFill>
              </a:defRPr>
            </a:lvl4pPr>
            <a:lvl5pPr>
              <a:defRPr sz="1600">
                <a:solidFill>
                  <a:srgbClr val="46474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265238"/>
            <a:ext cx="4100513" cy="5064125"/>
          </a:xfrm>
        </p:spPr>
        <p:txBody>
          <a:bodyPr/>
          <a:lstStyle>
            <a:lvl1pPr>
              <a:defRPr sz="2400">
                <a:solidFill>
                  <a:srgbClr val="46474A"/>
                </a:solidFill>
              </a:defRPr>
            </a:lvl1pPr>
            <a:lvl2pPr>
              <a:defRPr sz="2000">
                <a:solidFill>
                  <a:srgbClr val="46474A"/>
                </a:solidFill>
              </a:defRPr>
            </a:lvl2pPr>
            <a:lvl3pPr>
              <a:defRPr sz="1800">
                <a:solidFill>
                  <a:srgbClr val="46474A"/>
                </a:solidFill>
              </a:defRPr>
            </a:lvl3pPr>
            <a:lvl4pPr>
              <a:defRPr sz="1600">
                <a:solidFill>
                  <a:srgbClr val="46474A"/>
                </a:solidFill>
              </a:defRPr>
            </a:lvl4pPr>
            <a:lvl5pPr>
              <a:defRPr sz="1600">
                <a:solidFill>
                  <a:srgbClr val="46474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6474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46474A"/>
                </a:solidFill>
              </a:defRPr>
            </a:lvl1pPr>
            <a:lvl2pPr>
              <a:defRPr sz="2000">
                <a:solidFill>
                  <a:srgbClr val="46474A"/>
                </a:solidFill>
              </a:defRPr>
            </a:lvl2pPr>
            <a:lvl3pPr>
              <a:defRPr sz="1800">
                <a:solidFill>
                  <a:srgbClr val="46474A"/>
                </a:solidFill>
              </a:defRPr>
            </a:lvl3pPr>
            <a:lvl4pPr>
              <a:defRPr sz="1600">
                <a:solidFill>
                  <a:srgbClr val="46474A"/>
                </a:solidFill>
              </a:defRPr>
            </a:lvl4pPr>
            <a:lvl5pPr>
              <a:defRPr sz="1600">
                <a:solidFill>
                  <a:srgbClr val="46474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6474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46474A"/>
                </a:solidFill>
              </a:defRPr>
            </a:lvl1pPr>
            <a:lvl2pPr>
              <a:defRPr sz="2000">
                <a:solidFill>
                  <a:srgbClr val="46474A"/>
                </a:solidFill>
              </a:defRPr>
            </a:lvl2pPr>
            <a:lvl3pPr>
              <a:defRPr sz="1800">
                <a:solidFill>
                  <a:srgbClr val="46474A"/>
                </a:solidFill>
              </a:defRPr>
            </a:lvl3pPr>
            <a:lvl4pPr>
              <a:defRPr sz="1600">
                <a:solidFill>
                  <a:srgbClr val="46474A"/>
                </a:solidFill>
              </a:defRPr>
            </a:lvl4pPr>
            <a:lvl5pPr>
              <a:defRPr sz="1600">
                <a:solidFill>
                  <a:srgbClr val="46474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800">
                <a:solidFill>
                  <a:srgbClr val="46474A"/>
                </a:solidFill>
              </a:defRPr>
            </a:lvl1pPr>
            <a:lvl2pPr>
              <a:defRPr sz="2400">
                <a:solidFill>
                  <a:srgbClr val="46474A"/>
                </a:solidFill>
              </a:defRPr>
            </a:lvl2pPr>
            <a:lvl3pPr>
              <a:defRPr sz="2000">
                <a:solidFill>
                  <a:srgbClr val="46474A"/>
                </a:solidFill>
              </a:defRPr>
            </a:lvl3pPr>
            <a:lvl4pPr>
              <a:defRPr sz="1800">
                <a:solidFill>
                  <a:srgbClr val="46474A"/>
                </a:solidFill>
              </a:defRPr>
            </a:lvl4pPr>
            <a:lvl5pPr>
              <a:defRPr sz="1800">
                <a:solidFill>
                  <a:srgbClr val="46474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ScienceWave-Duotone4.png"/>
          <p:cNvPicPr>
            <a:picLocks noChangeAspect="1"/>
          </p:cNvPicPr>
          <p:nvPr userDrawn="1"/>
        </p:nvPicPr>
        <p:blipFill>
          <a:blip r:embed="rId15"/>
          <a:srcRect b="4330"/>
          <a:stretch>
            <a:fillRect/>
          </a:stretch>
        </p:blipFill>
        <p:spPr bwMode="auto">
          <a:xfrm>
            <a:off x="0" y="5670550"/>
            <a:ext cx="9144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8"/>
          <p:cNvSpPr txBox="1">
            <a:spLocks noChangeArrowheads="1"/>
          </p:cNvSpPr>
          <p:nvPr userDrawn="1"/>
        </p:nvSpPr>
        <p:spPr bwMode="auto">
          <a:xfrm>
            <a:off x="114300" y="6583363"/>
            <a:ext cx="8758238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fld id="{0A25F3D7-2D53-4641-A884-AD1F5C089B09}" type="slidenum">
              <a:rPr lang="en-US" sz="900" b="1">
                <a:solidFill>
                  <a:schemeClr val="accent5"/>
                </a:solidFill>
                <a:latin typeface="Calibri"/>
                <a:ea typeface="MS PGothic" pitchFamily="34" charset="-128"/>
                <a:cs typeface="Calibri"/>
              </a:rPr>
              <a:pPr algn="r" eaLnBrk="0" hangingPunct="0">
                <a:spcBef>
                  <a:spcPct val="50000"/>
                </a:spcBef>
                <a:defRPr/>
              </a:pPr>
              <a:t>‹#›</a:t>
            </a:fld>
            <a:r>
              <a:rPr lang="en-US" sz="900" b="1" dirty="0">
                <a:solidFill>
                  <a:schemeClr val="accent5"/>
                </a:solidFill>
                <a:latin typeface="Calibri"/>
                <a:ea typeface="MS PGothic" pitchFamily="34" charset="-128"/>
                <a:cs typeface="Calibri"/>
              </a:rPr>
              <a:t>						              </a:t>
            </a:r>
            <a:fld id="{2FD51835-3788-41F8-978D-E4A37F8A2A08}" type="datetime1">
              <a:rPr lang="en-US" sz="900">
                <a:solidFill>
                  <a:schemeClr val="accent5"/>
                </a:solidFill>
                <a:latin typeface="Calibri"/>
                <a:ea typeface="MS PGothic" pitchFamily="34" charset="-128"/>
                <a:cs typeface="Calibri"/>
              </a:rPr>
              <a:pPr algn="r" eaLnBrk="0" hangingPunct="0">
                <a:spcBef>
                  <a:spcPct val="50000"/>
                </a:spcBef>
                <a:defRPr/>
              </a:pPr>
              <a:t>1/8/2014</a:t>
            </a:fld>
            <a:r>
              <a:rPr lang="en-US" sz="900" dirty="0">
                <a:solidFill>
                  <a:schemeClr val="accent5"/>
                </a:solidFill>
                <a:latin typeface="Calibri"/>
                <a:ea typeface="MS PGothic" pitchFamily="34" charset="-128"/>
                <a:cs typeface="Calibri"/>
              </a:rPr>
              <a:t>  |  Life Technologies™ Proprietary and confidential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46050"/>
            <a:ext cx="8547100" cy="83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81100"/>
            <a:ext cx="8547100" cy="491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</p:sldLayoutIdLst>
  <p:transition/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200" b="1">
          <a:solidFill>
            <a:srgbClr val="220C5E"/>
          </a:solidFill>
          <a:latin typeface="Calibri"/>
          <a:ea typeface="MS PGothic"/>
          <a:cs typeface="Calibri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200" b="1">
          <a:solidFill>
            <a:srgbClr val="220C5E"/>
          </a:solidFill>
          <a:latin typeface="Calibri" pitchFamily="34" charset="0"/>
          <a:ea typeface="MS PGothic"/>
          <a:cs typeface="Calibri" pitchFamily="34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200" b="1">
          <a:solidFill>
            <a:srgbClr val="220C5E"/>
          </a:solidFill>
          <a:latin typeface="Calibri" pitchFamily="34" charset="0"/>
          <a:ea typeface="MS PGothic"/>
          <a:cs typeface="Calibri" pitchFamily="34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200" b="1">
          <a:solidFill>
            <a:srgbClr val="220C5E"/>
          </a:solidFill>
          <a:latin typeface="Calibri" pitchFamily="34" charset="0"/>
          <a:ea typeface="MS PGothic"/>
          <a:cs typeface="Calibri" pitchFamily="34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200" b="1">
          <a:solidFill>
            <a:srgbClr val="220C5E"/>
          </a:solidFill>
          <a:latin typeface="Calibri" pitchFamily="34" charset="0"/>
          <a:ea typeface="MS PGothic"/>
          <a:cs typeface="Calibri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rgbClr val="220C5E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rgbClr val="220C5E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rgbClr val="220C5E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rgbClr val="220C5E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228600" indent="-273050" algn="l" rtl="0" eaLnBrk="0" fontAlgn="base" hangingPunct="0">
        <a:spcBef>
          <a:spcPts val="1000"/>
        </a:spcBef>
        <a:spcAft>
          <a:spcPct val="0"/>
        </a:spcAft>
        <a:buClr>
          <a:srgbClr val="220C5E"/>
        </a:buClr>
        <a:buFont typeface="Wingdings" pitchFamily="2" charset="2"/>
        <a:buChar char="§"/>
        <a:tabLst>
          <a:tab pos="2916238" algn="l"/>
        </a:tabLst>
        <a:defRPr sz="2400">
          <a:solidFill>
            <a:srgbClr val="000000"/>
          </a:solidFill>
          <a:latin typeface="Calibri"/>
          <a:ea typeface="MS PGothic"/>
          <a:cs typeface="Calibri"/>
        </a:defRPr>
      </a:lvl1pPr>
      <a:lvl2pPr marL="600075" indent="-273050" algn="l" rtl="0" eaLnBrk="0" fontAlgn="base" hangingPunct="0">
        <a:spcBef>
          <a:spcPts val="1000"/>
        </a:spcBef>
        <a:spcAft>
          <a:spcPct val="10000"/>
        </a:spcAft>
        <a:buClr>
          <a:srgbClr val="220C5E"/>
        </a:buClr>
        <a:buSzPct val="80000"/>
        <a:buFont typeface="Arial" pitchFamily="34" charset="0"/>
        <a:buChar char="−"/>
        <a:tabLst>
          <a:tab pos="2916238" algn="l"/>
        </a:tabLst>
        <a:defRPr sz="2000">
          <a:solidFill>
            <a:srgbClr val="000000"/>
          </a:solidFill>
          <a:latin typeface="Calibri"/>
          <a:ea typeface="MS PGothic"/>
          <a:cs typeface="Calibri"/>
        </a:defRPr>
      </a:lvl2pPr>
      <a:lvl3pPr marL="1201738" indent="-273050" algn="l" rtl="0" eaLnBrk="0" fontAlgn="base" hangingPunct="0">
        <a:spcBef>
          <a:spcPts val="1000"/>
        </a:spcBef>
        <a:spcAft>
          <a:spcPct val="10000"/>
        </a:spcAft>
        <a:buClr>
          <a:srgbClr val="220C5E"/>
        </a:buClr>
        <a:buFont typeface="Arial" pitchFamily="34" charset="0"/>
        <a:buChar char="&gt;"/>
        <a:tabLst>
          <a:tab pos="2916238" algn="l"/>
        </a:tabLst>
        <a:defRPr>
          <a:solidFill>
            <a:srgbClr val="000000"/>
          </a:solidFill>
          <a:latin typeface="Calibri"/>
          <a:ea typeface="MS PGothic"/>
          <a:cs typeface="Calibri"/>
        </a:defRPr>
      </a:lvl3pPr>
      <a:lvl4pPr marL="1757363" indent="-273050" algn="l" rtl="0" eaLnBrk="0" fontAlgn="base" hangingPunct="0">
        <a:spcBef>
          <a:spcPts val="1000"/>
        </a:spcBef>
        <a:spcAft>
          <a:spcPct val="10000"/>
        </a:spcAft>
        <a:buClr>
          <a:srgbClr val="220C5E"/>
        </a:buClr>
        <a:buFont typeface="Arial" pitchFamily="34" charset="0"/>
        <a:buChar char="−"/>
        <a:tabLst>
          <a:tab pos="2916238" algn="l"/>
        </a:tabLst>
        <a:defRPr sz="1600">
          <a:solidFill>
            <a:srgbClr val="000000"/>
          </a:solidFill>
          <a:latin typeface="Calibri"/>
          <a:ea typeface="MS PGothic"/>
          <a:cs typeface="Calibri"/>
        </a:defRPr>
      </a:lvl4pPr>
      <a:lvl5pPr marL="2219325" indent="-273050" algn="l" rtl="0" eaLnBrk="0" fontAlgn="base" hangingPunct="0">
        <a:spcBef>
          <a:spcPts val="1000"/>
        </a:spcBef>
        <a:spcAft>
          <a:spcPct val="10000"/>
        </a:spcAft>
        <a:buClr>
          <a:srgbClr val="220C5E"/>
        </a:buClr>
        <a:buFont typeface="Arial" pitchFamily="34" charset="0"/>
        <a:buChar char="&gt;"/>
        <a:tabLst>
          <a:tab pos="2916238" algn="l"/>
        </a:tabLst>
        <a:defRPr sz="1400">
          <a:solidFill>
            <a:srgbClr val="000000"/>
          </a:solidFill>
          <a:latin typeface="Calibri"/>
          <a:ea typeface="MS PGothic"/>
          <a:cs typeface="Calibri"/>
        </a:defRPr>
      </a:lvl5pPr>
      <a:lvl6pPr marL="2676525" indent="-282575" algn="l" rtl="0" eaLnBrk="1" fontAlgn="base" hangingPunct="1">
        <a:spcBef>
          <a:spcPct val="25000"/>
        </a:spcBef>
        <a:spcAft>
          <a:spcPct val="10000"/>
        </a:spcAft>
        <a:buClr>
          <a:srgbClr val="220C5E"/>
        </a:buClr>
        <a:buFont typeface="Arial" pitchFamily="-106" charset="0"/>
        <a:buChar char="&gt;"/>
        <a:tabLst>
          <a:tab pos="2916238" algn="l"/>
        </a:tabLst>
        <a:defRPr sz="1200">
          <a:solidFill>
            <a:srgbClr val="5F5E62"/>
          </a:solidFill>
          <a:latin typeface="+mn-lt"/>
          <a:ea typeface="+mn-ea"/>
        </a:defRPr>
      </a:lvl6pPr>
      <a:lvl7pPr marL="3133725" indent="-282575" algn="l" rtl="0" eaLnBrk="1" fontAlgn="base" hangingPunct="1">
        <a:spcBef>
          <a:spcPct val="25000"/>
        </a:spcBef>
        <a:spcAft>
          <a:spcPct val="10000"/>
        </a:spcAft>
        <a:buClr>
          <a:srgbClr val="220C5E"/>
        </a:buClr>
        <a:buFont typeface="Arial" pitchFamily="-106" charset="0"/>
        <a:buChar char="&gt;"/>
        <a:tabLst>
          <a:tab pos="2916238" algn="l"/>
        </a:tabLst>
        <a:defRPr sz="1200">
          <a:solidFill>
            <a:srgbClr val="5F5E62"/>
          </a:solidFill>
          <a:latin typeface="+mn-lt"/>
          <a:ea typeface="+mn-ea"/>
        </a:defRPr>
      </a:lvl7pPr>
      <a:lvl8pPr marL="3590925" indent="-282575" algn="l" rtl="0" eaLnBrk="1" fontAlgn="base" hangingPunct="1">
        <a:spcBef>
          <a:spcPct val="25000"/>
        </a:spcBef>
        <a:spcAft>
          <a:spcPct val="10000"/>
        </a:spcAft>
        <a:buClr>
          <a:srgbClr val="220C5E"/>
        </a:buClr>
        <a:buFont typeface="Arial" pitchFamily="-106" charset="0"/>
        <a:buChar char="&gt;"/>
        <a:tabLst>
          <a:tab pos="2916238" algn="l"/>
        </a:tabLst>
        <a:defRPr sz="1200">
          <a:solidFill>
            <a:srgbClr val="5F5E62"/>
          </a:solidFill>
          <a:latin typeface="+mn-lt"/>
          <a:ea typeface="+mn-ea"/>
        </a:defRPr>
      </a:lvl8pPr>
      <a:lvl9pPr marL="4048125" indent="-282575" algn="l" rtl="0" eaLnBrk="1" fontAlgn="base" hangingPunct="1">
        <a:spcBef>
          <a:spcPct val="25000"/>
        </a:spcBef>
        <a:spcAft>
          <a:spcPct val="10000"/>
        </a:spcAft>
        <a:buClr>
          <a:srgbClr val="220C5E"/>
        </a:buClr>
        <a:buFont typeface="Arial" pitchFamily="-106" charset="0"/>
        <a:buChar char="&gt;"/>
        <a:tabLst>
          <a:tab pos="2916238" algn="l"/>
        </a:tabLst>
        <a:defRPr sz="1200">
          <a:solidFill>
            <a:srgbClr val="5F5E6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3999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3" descr="Regenburg 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-1966265" y="0"/>
            <a:ext cx="1272208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49700" y="610741"/>
            <a:ext cx="8547100" cy="2462239"/>
          </a:xfrm>
        </p:spPr>
        <p:txBody>
          <a:bodyPr/>
          <a:lstStyle/>
          <a:p>
            <a:r>
              <a:rPr lang="en-US" sz="3600" dirty="0" smtClean="0">
                <a:latin typeface="Calibri" pitchFamily="34" charset="0"/>
              </a:rPr>
              <a:t>Vector NTI® </a:t>
            </a:r>
            <a:r>
              <a:rPr lang="en-US" sz="3600" i="1" dirty="0" smtClean="0">
                <a:latin typeface="Calibri" pitchFamily="34" charset="0"/>
              </a:rPr>
              <a:t>Express </a:t>
            </a:r>
            <a:r>
              <a:rPr lang="en-US" sz="3600" dirty="0" smtClean="0">
                <a:latin typeface="Calibri" pitchFamily="34" charset="0"/>
              </a:rPr>
              <a:t>Designer</a:t>
            </a:r>
            <a:br>
              <a:rPr lang="en-US" sz="3600" dirty="0" smtClean="0">
                <a:latin typeface="Calibri" pitchFamily="34" charset="0"/>
              </a:rPr>
            </a:br>
            <a:r>
              <a:rPr lang="en-US" sz="2200" dirty="0" smtClean="0">
                <a:latin typeface="Calibri" pitchFamily="34" charset="0"/>
              </a:rPr>
              <a:t/>
            </a:r>
            <a:br>
              <a:rPr lang="en-US" sz="2200" dirty="0" smtClean="0">
                <a:latin typeface="Calibri" pitchFamily="34" charset="0"/>
              </a:rPr>
            </a:br>
            <a:r>
              <a:rPr lang="en-US" sz="2200" dirty="0" smtClean="0">
                <a:latin typeface="Calibri" pitchFamily="34" charset="0"/>
              </a:rPr>
              <a:t/>
            </a:r>
            <a:br>
              <a:rPr lang="en-US" sz="2200" dirty="0" smtClean="0">
                <a:latin typeface="Calibri" pitchFamily="34" charset="0"/>
              </a:rPr>
            </a:br>
            <a:r>
              <a:rPr lang="en-US" sz="3600" dirty="0" smtClean="0">
                <a:latin typeface="Calibri" pitchFamily="34" charset="0"/>
              </a:rPr>
              <a:t>SBOL Workshop</a:t>
            </a:r>
            <a:br>
              <a:rPr lang="en-US" sz="3600" dirty="0" smtClean="0">
                <a:latin typeface="Calibri" pitchFamily="34" charset="0"/>
              </a:rPr>
            </a:br>
            <a:r>
              <a:rPr lang="en-US" sz="3600" dirty="0" smtClean="0">
                <a:latin typeface="Calibri" pitchFamily="34" charset="0"/>
              </a:rPr>
              <a:t>Berkeley</a:t>
            </a:r>
            <a:r>
              <a:rPr lang="en-US" sz="3600" dirty="0" smtClean="0">
                <a:latin typeface="Calibri" pitchFamily="34" charset="0"/>
              </a:rPr>
              <a:t/>
            </a:r>
            <a:br>
              <a:rPr lang="en-US" sz="3600" dirty="0" smtClean="0">
                <a:latin typeface="Calibri" pitchFamily="34" charset="0"/>
              </a:rPr>
            </a:br>
            <a:r>
              <a:rPr lang="en-US" dirty="0" smtClean="0">
                <a:latin typeface="Calibri" pitchFamily="34" charset="0"/>
              </a:rPr>
              <a:t/>
            </a:r>
            <a:br>
              <a:rPr lang="en-US" dirty="0" smtClean="0">
                <a:latin typeface="Calibri" pitchFamily="34" charset="0"/>
              </a:rPr>
            </a:br>
            <a:r>
              <a:rPr lang="en-US" sz="2400" dirty="0" smtClean="0">
                <a:latin typeface="Calibri" pitchFamily="34" charset="0"/>
              </a:rPr>
              <a:t>Kevin Clancy</a:t>
            </a:r>
            <a:r>
              <a:rPr lang="en-US" sz="2400" dirty="0" smtClean="0">
                <a:latin typeface="Calibri" pitchFamily="34" charset="0"/>
              </a:rPr>
              <a:t/>
            </a:r>
            <a:br>
              <a:rPr lang="en-US" sz="2400" dirty="0" smtClean="0">
                <a:latin typeface="Calibri" pitchFamily="34" charset="0"/>
              </a:rPr>
            </a:br>
            <a:r>
              <a:rPr lang="en-US" sz="2400" dirty="0" smtClean="0">
                <a:latin typeface="Calibri" pitchFamily="34" charset="0"/>
              </a:rPr>
              <a:t>January 8</a:t>
            </a:r>
            <a:r>
              <a:rPr lang="en-US" sz="2400" baseline="30000" dirty="0" smtClean="0">
                <a:latin typeface="Calibri" pitchFamily="34" charset="0"/>
              </a:rPr>
              <a:t>th</a:t>
            </a:r>
            <a:r>
              <a:rPr lang="en-US" sz="2400" dirty="0" smtClean="0">
                <a:latin typeface="Calibri" pitchFamily="34" charset="0"/>
              </a:rPr>
              <a:t>, 2014</a:t>
            </a:r>
            <a:r>
              <a:rPr lang="en-US" sz="2400" dirty="0" smtClean="0">
                <a:latin typeface="Calibri" pitchFamily="34" charset="0"/>
              </a:rPr>
              <a:t/>
            </a:r>
            <a:br>
              <a:rPr lang="en-US" sz="2400" dirty="0" smtClean="0">
                <a:latin typeface="Calibri" pitchFamily="34" charset="0"/>
              </a:rPr>
            </a:br>
            <a:endParaRPr lang="en-US" dirty="0"/>
          </a:p>
        </p:txBody>
      </p:sp>
      <p:pic>
        <p:nvPicPr>
          <p:cNvPr id="9" name="Picture 8" descr="Express-Designer_Icon_102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3635" y="209860"/>
            <a:ext cx="1895475" cy="18954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Desired Steps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6862" y="1160585"/>
            <a:ext cx="57502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SBOL  support finalized</a:t>
            </a:r>
          </a:p>
          <a:p>
            <a:pPr marL="342900" indent="-342900">
              <a:buAutoNum type="arabicPeriod"/>
            </a:pPr>
            <a:r>
              <a:rPr lang="en-US" dirty="0" smtClean="0"/>
              <a:t>API to support search, read, write</a:t>
            </a:r>
          </a:p>
          <a:p>
            <a:pPr marL="342900" indent="-342900">
              <a:buAutoNum type="arabicPeriod"/>
            </a:pPr>
            <a:r>
              <a:rPr lang="en-US" dirty="0" smtClean="0"/>
              <a:t>ICE connectivity – ability to submit, retrieve, search</a:t>
            </a:r>
          </a:p>
          <a:p>
            <a:pPr marL="342900" indent="-342900">
              <a:buAutoNum type="arabicPeriod"/>
            </a:pPr>
            <a:r>
              <a:rPr lang="en-US" dirty="0" smtClean="0"/>
              <a:t>Tool based </a:t>
            </a:r>
            <a:r>
              <a:rPr lang="en-US" smtClean="0"/>
              <a:t>data exchange</a:t>
            </a:r>
            <a:endParaRPr 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MVD – Minimal Viable Device </a:t>
            </a:r>
            <a:r>
              <a:rPr lang="en-GB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04800" y="1037785"/>
            <a:ext cx="8547100" cy="458686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2795327" y="5766308"/>
            <a:ext cx="3553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Promoter, RBS, CDS, Terminator</a:t>
            </a:r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35280" y="845820"/>
            <a:ext cx="9144000" cy="4919663"/>
          </a:xfrm>
        </p:spPr>
        <p:txBody>
          <a:bodyPr/>
          <a:lstStyle/>
          <a:p>
            <a:r>
              <a:rPr lang="en-US" dirty="0" smtClean="0"/>
              <a:t>Launching Vector NTI® Designer</a:t>
            </a:r>
          </a:p>
          <a:p>
            <a:r>
              <a:rPr lang="en-US" dirty="0" smtClean="0"/>
              <a:t>Data Management with DB Explorer</a:t>
            </a:r>
          </a:p>
          <a:p>
            <a:r>
              <a:rPr lang="en-US" dirty="0" smtClean="0"/>
              <a:t>Adding a Component to my Freezer</a:t>
            </a:r>
          </a:p>
          <a:p>
            <a:r>
              <a:rPr lang="en-US" dirty="0" smtClean="0"/>
              <a:t>Importing a Public Sequence / Component </a:t>
            </a:r>
            <a:r>
              <a:rPr lang="en-US" dirty="0" smtClean="0"/>
              <a:t>Record (SBOL)</a:t>
            </a:r>
            <a:endParaRPr lang="en-US" dirty="0" smtClean="0"/>
          </a:p>
          <a:p>
            <a:r>
              <a:rPr lang="en-US" dirty="0" smtClean="0"/>
              <a:t>Exporting a Sequence / Component </a:t>
            </a:r>
            <a:r>
              <a:rPr lang="en-US" dirty="0" smtClean="0"/>
              <a:t>Record (SBOL)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Adding a New Part Category</a:t>
            </a:r>
          </a:p>
          <a:p>
            <a:r>
              <a:rPr lang="en-US" dirty="0" smtClean="0"/>
              <a:t>Starting a New Designer Project</a:t>
            </a:r>
          </a:p>
          <a:p>
            <a:r>
              <a:rPr lang="en-US" dirty="0" smtClean="0"/>
              <a:t>Creating a Part</a:t>
            </a:r>
          </a:p>
          <a:p>
            <a:r>
              <a:rPr lang="en-US" dirty="0" smtClean="0"/>
              <a:t>Designing a </a:t>
            </a:r>
            <a:r>
              <a:rPr lang="en-US" dirty="0" smtClean="0"/>
              <a:t>Device – Manual &amp; EUGENE based</a:t>
            </a:r>
            <a:endParaRPr lang="en-US" dirty="0" smtClean="0"/>
          </a:p>
          <a:p>
            <a:r>
              <a:rPr lang="en-US" dirty="0" smtClean="0"/>
              <a:t>Using a Newly Created Part</a:t>
            </a:r>
          </a:p>
          <a:p>
            <a:r>
              <a:rPr lang="en-US" dirty="0" smtClean="0"/>
              <a:t>Creating a Device with Parts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4297" y="0"/>
            <a:ext cx="8547100" cy="781665"/>
          </a:xfrm>
        </p:spPr>
        <p:txBody>
          <a:bodyPr/>
          <a:lstStyle/>
          <a:p>
            <a:r>
              <a:rPr lang="en-US" dirty="0" smtClean="0"/>
              <a:t>Table of Contents 1 of 2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3076694"/>
            <a:ext cx="41295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DESIGNER – WORKFLOWS SET II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07814"/>
            <a:ext cx="3852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DESIGNER – WORKFLOWS SET 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Oval 8">
            <a:hlinkClick r:id="rId3" action="ppaction://hlinksldjump"/>
          </p:cNvPr>
          <p:cNvSpPr/>
          <p:nvPr/>
        </p:nvSpPr>
        <p:spPr>
          <a:xfrm>
            <a:off x="243840" y="899160"/>
            <a:ext cx="320040" cy="3200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Oval 10">
            <a:hlinkClick r:id="" action="ppaction://noaction"/>
          </p:cNvPr>
          <p:cNvSpPr/>
          <p:nvPr/>
        </p:nvSpPr>
        <p:spPr>
          <a:xfrm>
            <a:off x="243840" y="1386840"/>
            <a:ext cx="320040" cy="3200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Oval 11">
            <a:hlinkClick r:id="" action="ppaction://noaction"/>
          </p:cNvPr>
          <p:cNvSpPr/>
          <p:nvPr/>
        </p:nvSpPr>
        <p:spPr>
          <a:xfrm>
            <a:off x="243840" y="1874520"/>
            <a:ext cx="320040" cy="3200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" name="Oval 12">
            <a:hlinkClick r:id="" action="ppaction://noaction"/>
          </p:cNvPr>
          <p:cNvSpPr/>
          <p:nvPr/>
        </p:nvSpPr>
        <p:spPr>
          <a:xfrm>
            <a:off x="243840" y="2362200"/>
            <a:ext cx="320040" cy="3200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4" name="Oval 13">
            <a:hlinkClick r:id="" action="ppaction://noaction"/>
          </p:cNvPr>
          <p:cNvSpPr/>
          <p:nvPr/>
        </p:nvSpPr>
        <p:spPr>
          <a:xfrm>
            <a:off x="243840" y="2819400"/>
            <a:ext cx="320040" cy="3200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6" name="Oval 15">
            <a:hlinkClick r:id="" action="ppaction://noaction"/>
          </p:cNvPr>
          <p:cNvSpPr/>
          <p:nvPr/>
        </p:nvSpPr>
        <p:spPr>
          <a:xfrm>
            <a:off x="259080" y="3839976"/>
            <a:ext cx="320040" cy="3200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" name="Oval 16">
            <a:hlinkClick r:id="" action="ppaction://noaction"/>
          </p:cNvPr>
          <p:cNvSpPr/>
          <p:nvPr/>
        </p:nvSpPr>
        <p:spPr>
          <a:xfrm>
            <a:off x="259080" y="4327656"/>
            <a:ext cx="320040" cy="3200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8" name="Oval 17">
            <a:hlinkClick r:id="" action="ppaction://noaction"/>
          </p:cNvPr>
          <p:cNvSpPr/>
          <p:nvPr/>
        </p:nvSpPr>
        <p:spPr>
          <a:xfrm>
            <a:off x="259080" y="4815336"/>
            <a:ext cx="320040" cy="3200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" name="Oval 18">
            <a:hlinkClick r:id="" action="ppaction://noaction"/>
          </p:cNvPr>
          <p:cNvSpPr/>
          <p:nvPr/>
        </p:nvSpPr>
        <p:spPr>
          <a:xfrm>
            <a:off x="259080" y="5303016"/>
            <a:ext cx="320040" cy="3200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0" name="Oval 19">
            <a:hlinkClick r:id="" action="ppaction://noaction"/>
          </p:cNvPr>
          <p:cNvSpPr/>
          <p:nvPr/>
        </p:nvSpPr>
        <p:spPr>
          <a:xfrm>
            <a:off x="259080" y="5760216"/>
            <a:ext cx="320040" cy="3200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1" name="Oval 20">
            <a:hlinkClick r:id="rId4" action="ppaction://hlinksldjump"/>
          </p:cNvPr>
          <p:cNvSpPr/>
          <p:nvPr/>
        </p:nvSpPr>
        <p:spPr>
          <a:xfrm>
            <a:off x="8823960" y="0"/>
            <a:ext cx="320040" cy="3200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2" name="Oval 21">
            <a:hlinkClick r:id="" action="ppaction://noaction"/>
          </p:cNvPr>
          <p:cNvSpPr/>
          <p:nvPr/>
        </p:nvSpPr>
        <p:spPr>
          <a:xfrm>
            <a:off x="264000" y="3372960"/>
            <a:ext cx="320040" cy="3200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23" name="Picture 22" descr="Express-Designer_Icon_102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3669" y="512811"/>
            <a:ext cx="1895475" cy="18954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35280" y="845820"/>
            <a:ext cx="8601456" cy="4919663"/>
          </a:xfrm>
        </p:spPr>
        <p:txBody>
          <a:bodyPr/>
          <a:lstStyle/>
          <a:p>
            <a:r>
              <a:rPr lang="en-US" dirty="0" smtClean="0"/>
              <a:t>Automating Design</a:t>
            </a:r>
          </a:p>
          <a:p>
            <a:r>
              <a:rPr lang="en-US" dirty="0" smtClean="0"/>
              <a:t>Adding Rules</a:t>
            </a:r>
          </a:p>
          <a:p>
            <a:r>
              <a:rPr lang="en-US" dirty="0" smtClean="0"/>
              <a:t>Automatic Design of Devices</a:t>
            </a:r>
          </a:p>
          <a:p>
            <a:r>
              <a:rPr lang="en-GB" dirty="0" smtClean="0"/>
              <a:t>Forming a Circuit with Devices</a:t>
            </a:r>
            <a:endParaRPr lang="en-US" dirty="0" smtClean="0"/>
          </a:p>
          <a:p>
            <a:r>
              <a:rPr lang="en-US" dirty="0" smtClean="0"/>
              <a:t>Device and Circuit Truth Tables</a:t>
            </a:r>
          </a:p>
          <a:p>
            <a:pPr>
              <a:buNone/>
            </a:pPr>
            <a:r>
              <a:rPr lang="en-US" dirty="0" smtClean="0"/>
              <a:t>    RNA Secondary Structure Analysis</a:t>
            </a:r>
          </a:p>
          <a:p>
            <a:r>
              <a:rPr lang="en-US" dirty="0" smtClean="0"/>
              <a:t>RBS Calculator</a:t>
            </a:r>
          </a:p>
          <a:p>
            <a:r>
              <a:rPr lang="en-US" dirty="0" smtClean="0"/>
              <a:t>Assembly Compatibility Checking &amp; Assembly</a:t>
            </a:r>
          </a:p>
          <a:p>
            <a:r>
              <a:rPr lang="en-US" dirty="0" smtClean="0"/>
              <a:t>Gene Synthesis Integration</a:t>
            </a:r>
          </a:p>
          <a:p>
            <a:r>
              <a:rPr lang="en-US" dirty="0" smtClean="0"/>
              <a:t>Other Workflows &amp; Tools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0"/>
            <a:ext cx="8547100" cy="833438"/>
          </a:xfrm>
        </p:spPr>
        <p:txBody>
          <a:bodyPr/>
          <a:lstStyle/>
          <a:p>
            <a:r>
              <a:rPr lang="en-US" dirty="0" smtClean="0"/>
              <a:t>Table of Contents 2 of 2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3076694"/>
            <a:ext cx="4006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DESIGNER – WORKFLOWS SET IV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07814"/>
            <a:ext cx="3980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DESIGNER – WORKFLOWS SET III</a:t>
            </a:r>
          </a:p>
        </p:txBody>
      </p:sp>
      <p:sp>
        <p:nvSpPr>
          <p:cNvPr id="9" name="Oval 8">
            <a:hlinkClick r:id="rId3" action="ppaction://hlinksldjump"/>
          </p:cNvPr>
          <p:cNvSpPr/>
          <p:nvPr/>
        </p:nvSpPr>
        <p:spPr>
          <a:xfrm>
            <a:off x="243840" y="899160"/>
            <a:ext cx="320040" cy="3200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Oval 10">
            <a:hlinkClick r:id="" action="ppaction://noaction"/>
          </p:cNvPr>
          <p:cNvSpPr/>
          <p:nvPr/>
        </p:nvSpPr>
        <p:spPr>
          <a:xfrm>
            <a:off x="243840" y="1386840"/>
            <a:ext cx="320040" cy="3200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Oval 11">
            <a:hlinkClick r:id="" action="ppaction://noaction"/>
          </p:cNvPr>
          <p:cNvSpPr/>
          <p:nvPr/>
        </p:nvSpPr>
        <p:spPr>
          <a:xfrm>
            <a:off x="243840" y="1874520"/>
            <a:ext cx="320040" cy="3200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" name="Oval 12">
            <a:hlinkClick r:id="" action="ppaction://noaction"/>
          </p:cNvPr>
          <p:cNvSpPr/>
          <p:nvPr/>
        </p:nvSpPr>
        <p:spPr>
          <a:xfrm>
            <a:off x="243840" y="2362200"/>
            <a:ext cx="320040" cy="3200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4" name="Oval 13">
            <a:hlinkClick r:id="" action="ppaction://noaction"/>
          </p:cNvPr>
          <p:cNvSpPr/>
          <p:nvPr/>
        </p:nvSpPr>
        <p:spPr>
          <a:xfrm>
            <a:off x="243840" y="2819400"/>
            <a:ext cx="320040" cy="3200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6" name="Oval 15">
            <a:hlinkClick r:id="" action="ppaction://noaction"/>
          </p:cNvPr>
          <p:cNvSpPr/>
          <p:nvPr/>
        </p:nvSpPr>
        <p:spPr>
          <a:xfrm>
            <a:off x="259080" y="3839976"/>
            <a:ext cx="320040" cy="3200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" name="Oval 16">
            <a:hlinkClick r:id="" action="ppaction://noaction"/>
          </p:cNvPr>
          <p:cNvSpPr/>
          <p:nvPr/>
        </p:nvSpPr>
        <p:spPr>
          <a:xfrm>
            <a:off x="259080" y="4327656"/>
            <a:ext cx="320040" cy="3200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8" name="Oval 17">
            <a:hlinkClick r:id="" action="ppaction://noaction"/>
          </p:cNvPr>
          <p:cNvSpPr/>
          <p:nvPr/>
        </p:nvSpPr>
        <p:spPr>
          <a:xfrm>
            <a:off x="259080" y="4815336"/>
            <a:ext cx="320040" cy="3200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" name="Oval 18">
            <a:hlinkClick r:id="" action="ppaction://noaction"/>
          </p:cNvPr>
          <p:cNvSpPr/>
          <p:nvPr/>
        </p:nvSpPr>
        <p:spPr>
          <a:xfrm>
            <a:off x="259080" y="5303016"/>
            <a:ext cx="320040" cy="3200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1" name="Oval 20">
            <a:hlinkClick r:id="rId4" action="ppaction://hlinksldjump"/>
          </p:cNvPr>
          <p:cNvSpPr/>
          <p:nvPr/>
        </p:nvSpPr>
        <p:spPr>
          <a:xfrm>
            <a:off x="8823960" y="0"/>
            <a:ext cx="320040" cy="3200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2" name="Oval 21">
            <a:hlinkClick r:id="" action="ppaction://noaction"/>
          </p:cNvPr>
          <p:cNvSpPr/>
          <p:nvPr/>
        </p:nvSpPr>
        <p:spPr>
          <a:xfrm>
            <a:off x="264000" y="3372960"/>
            <a:ext cx="320040" cy="3200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20" name="Picture 19" descr="Express-Designer_Icon_102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3669" y="512811"/>
            <a:ext cx="1895475" cy="18954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4388" y="1909763"/>
            <a:ext cx="7516812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UML for New SBOL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UML for Vector NTI Designer</a:t>
            </a:r>
          </a:p>
        </p:txBody>
      </p:sp>
      <p:pic>
        <p:nvPicPr>
          <p:cNvPr id="9219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054100" y="1458913"/>
            <a:ext cx="7046913" cy="4362450"/>
          </a:xfrm>
        </p:spPr>
      </p:pic>
      <p:sp>
        <p:nvSpPr>
          <p:cNvPr id="9220" name="Oval 6"/>
          <p:cNvSpPr>
            <a:spLocks noChangeArrowheads="1"/>
          </p:cNvSpPr>
          <p:nvPr/>
        </p:nvSpPr>
        <p:spPr bwMode="auto">
          <a:xfrm>
            <a:off x="4267200" y="1373188"/>
            <a:ext cx="425450" cy="4016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9221" name="Oval 6"/>
          <p:cNvSpPr>
            <a:spLocks noChangeArrowheads="1"/>
          </p:cNvSpPr>
          <p:nvPr/>
        </p:nvSpPr>
        <p:spPr bwMode="auto">
          <a:xfrm>
            <a:off x="5073650" y="3246438"/>
            <a:ext cx="425450" cy="4016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3521075" y="3252788"/>
            <a:ext cx="425450" cy="4016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9223" name="Oval 6"/>
          <p:cNvSpPr>
            <a:spLocks noChangeArrowheads="1"/>
          </p:cNvSpPr>
          <p:nvPr/>
        </p:nvSpPr>
        <p:spPr bwMode="auto">
          <a:xfrm>
            <a:off x="2238375" y="4367213"/>
            <a:ext cx="425450" cy="4016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9224" name="Oval 6"/>
          <p:cNvSpPr>
            <a:spLocks noChangeArrowheads="1"/>
          </p:cNvSpPr>
          <p:nvPr/>
        </p:nvSpPr>
        <p:spPr bwMode="auto">
          <a:xfrm>
            <a:off x="612775" y="3232150"/>
            <a:ext cx="425450" cy="4016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in Vector NTI Designer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62025"/>
            <a:ext cx="8547100" cy="4919663"/>
          </a:xfrm>
        </p:spPr>
        <p:txBody>
          <a:bodyPr/>
          <a:lstStyle/>
          <a:p>
            <a:pPr marL="412750" indent="-457200">
              <a:buFont typeface="+mj-lt"/>
              <a:buAutoNum type="arabicPeriod"/>
              <a:defRPr/>
            </a:pPr>
            <a:r>
              <a:rPr lang="en-US" dirty="0" err="1" smtClean="0"/>
              <a:t>DnaComponent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Base class for Part, Device and Circuit. Follows original SBOL design where </a:t>
            </a:r>
            <a:r>
              <a:rPr lang="en-US" dirty="0" err="1" smtClean="0"/>
              <a:t>DnaComponent</a:t>
            </a:r>
            <a:r>
              <a:rPr lang="en-US" dirty="0" smtClean="0"/>
              <a:t> can be built hierarchically, i.e. parts make up device, devices make up circuit</a:t>
            </a:r>
          </a:p>
          <a:p>
            <a:pPr lvl="1">
              <a:defRPr/>
            </a:pPr>
            <a:r>
              <a:rPr lang="en-US" dirty="0" smtClean="0"/>
              <a:t>Always contain a Sequence</a:t>
            </a:r>
          </a:p>
          <a:p>
            <a:pPr lvl="1">
              <a:defRPr/>
            </a:pPr>
            <a:r>
              <a:rPr lang="en-US" dirty="0" smtClean="0"/>
              <a:t>Additionally we have </a:t>
            </a:r>
            <a:r>
              <a:rPr lang="en-US" dirty="0" err="1" smtClean="0"/>
              <a:t>CharacterizationData</a:t>
            </a:r>
            <a:r>
              <a:rPr lang="en-US" dirty="0"/>
              <a:t> </a:t>
            </a:r>
            <a:r>
              <a:rPr lang="en-US" dirty="0" smtClean="0"/>
              <a:t>for storing the experimental data, and </a:t>
            </a:r>
            <a:r>
              <a:rPr lang="en-US" dirty="0" err="1" smtClean="0"/>
              <a:t>IpInformation</a:t>
            </a:r>
            <a:r>
              <a:rPr lang="en-US" dirty="0" smtClean="0"/>
              <a:t> for storing any IP-related info</a:t>
            </a:r>
          </a:p>
          <a:p>
            <a:pPr lvl="1">
              <a:defRPr/>
            </a:pPr>
            <a:r>
              <a:rPr lang="en-US" dirty="0" smtClean="0"/>
              <a:t>It maintains a reference to Host, which in future will be further developed to contain Host Genome</a:t>
            </a:r>
          </a:p>
          <a:p>
            <a:pPr marL="412750" indent="-457200">
              <a:buFont typeface="+mj-lt"/>
              <a:buAutoNum type="arabicPeriod"/>
              <a:defRPr/>
            </a:pPr>
            <a:r>
              <a:rPr lang="en-US" dirty="0" smtClean="0"/>
              <a:t>Part</a:t>
            </a:r>
          </a:p>
          <a:p>
            <a:pPr lvl="1">
              <a:defRPr/>
            </a:pPr>
            <a:r>
              <a:rPr lang="en-US" dirty="0" smtClean="0"/>
              <a:t>Examples: promoter, RBS, gene, terminator</a:t>
            </a:r>
          </a:p>
          <a:p>
            <a:pPr lvl="1">
              <a:defRPr/>
            </a:pPr>
            <a:r>
              <a:rPr lang="en-US" dirty="0" smtClean="0"/>
              <a:t>We allow mining parts from existing DNA in Vector NTI. Parts created here shall maintain a reference to original molecules.</a:t>
            </a:r>
          </a:p>
          <a:p>
            <a:pPr lvl="1">
              <a:defRPr/>
            </a:pPr>
            <a:endParaRPr lang="en-US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/>
          </a:p>
          <a:p>
            <a:pPr marL="412750" indent="-457200">
              <a:buFont typeface="+mj-lt"/>
              <a:buAutoNum type="arabicPeriod"/>
              <a:defRPr/>
            </a:pPr>
            <a:endParaRPr lang="en-US" dirty="0" smtClean="0"/>
          </a:p>
          <a:p>
            <a:pPr marL="412750" indent="-457200">
              <a:buFont typeface="+mj-lt"/>
              <a:buAutoNum type="arabicPeriod"/>
              <a:defRPr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in Vector NTI Designer – cont’d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46075" y="717550"/>
            <a:ext cx="8547100" cy="4919663"/>
          </a:xfrm>
        </p:spPr>
        <p:txBody>
          <a:bodyPr/>
          <a:lstStyle/>
          <a:p>
            <a:pPr marL="412750" indent="-457200">
              <a:buFont typeface="Calibri" pitchFamily="34" charset="0"/>
              <a:buAutoNum type="arabicPeriod" startAt="3"/>
            </a:pPr>
            <a:r>
              <a:rPr lang="en-US" smtClean="0"/>
              <a:t>Device</a:t>
            </a:r>
          </a:p>
          <a:p>
            <a:pPr lvl="1"/>
            <a:r>
              <a:rPr lang="en-US" smtClean="0"/>
              <a:t>Device is made up of parts, and has a function (e.g. Reporter)</a:t>
            </a:r>
          </a:p>
          <a:p>
            <a:pPr lvl="1"/>
            <a:r>
              <a:rPr lang="en-US" smtClean="0"/>
              <a:t>When a part is added to a device, it is copied by value</a:t>
            </a:r>
          </a:p>
          <a:p>
            <a:pPr marL="412750" indent="-457200">
              <a:buFont typeface="Calibri" pitchFamily="34" charset="0"/>
              <a:buAutoNum type="arabicPeriod" startAt="3"/>
            </a:pPr>
            <a:r>
              <a:rPr lang="en-US" smtClean="0"/>
              <a:t>Circuit</a:t>
            </a:r>
          </a:p>
          <a:p>
            <a:pPr lvl="1"/>
            <a:r>
              <a:rPr lang="en-US" smtClean="0"/>
              <a:t>Circuit is made up of devices, small molecules and BioCADIOConnections (e.g. Repression, Activation)</a:t>
            </a:r>
          </a:p>
          <a:p>
            <a:pPr lvl="1"/>
            <a:r>
              <a:rPr lang="en-US" smtClean="0"/>
              <a:t>Each connection links up a Part and a Small Molecule in the circuit</a:t>
            </a:r>
          </a:p>
          <a:p>
            <a:pPr lvl="1"/>
            <a:r>
              <a:rPr lang="en-US" smtClean="0"/>
              <a:t>In a Circuit, each device will have a location (X,Y) to allow reconstructing the circuit in the canvas</a:t>
            </a:r>
          </a:p>
          <a:p>
            <a:pPr marL="412750" indent="-457200">
              <a:buFont typeface="Calibri" pitchFamily="34" charset="0"/>
              <a:buAutoNum type="arabicPeriod" startAt="3"/>
            </a:pPr>
            <a:r>
              <a:rPr lang="en-US" smtClean="0"/>
              <a:t>Project</a:t>
            </a:r>
          </a:p>
          <a:p>
            <a:pPr lvl="1"/>
            <a:r>
              <a:rPr lang="en-US" smtClean="0"/>
              <a:t>A project is not a domain object, rather it is a workspace in Designer for performing jobs e.g. Device Characterization, Circuit Design etc</a:t>
            </a:r>
          </a:p>
          <a:p>
            <a:pPr lvl="1"/>
            <a:r>
              <a:rPr lang="en-US" smtClean="0"/>
              <a:t>Each project will contain only 1 circuit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Discussion of Vector NTI Designer Design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788" y="1085850"/>
            <a:ext cx="8816975" cy="4919663"/>
          </a:xfrm>
        </p:spPr>
        <p:txBody>
          <a:bodyPr/>
          <a:lstStyle/>
          <a:p>
            <a:pPr marL="412750" indent="-457200">
              <a:buFont typeface="Calibri" pitchFamily="34" charset="0"/>
              <a:buAutoNum type="arabicPeriod"/>
            </a:pPr>
            <a:r>
              <a:rPr lang="en-US" sz="2000" smtClean="0"/>
              <a:t>We have a clear representation of domain models in hierarchical manner: a part represent the smallest work unit e.g. promoter, a device represent a functional unit, and a circuit is a collection of devices and their interaction, roughly equivalent to the Device in new SBOL</a:t>
            </a:r>
          </a:p>
          <a:p>
            <a:pPr marL="412750" indent="-457200">
              <a:buFont typeface="Calibri" pitchFamily="34" charset="0"/>
              <a:buAutoNum type="arabicPeriod"/>
            </a:pPr>
            <a:r>
              <a:rPr lang="en-US" sz="2000" smtClean="0"/>
              <a:t>We do not differentiate between ‘Entity’ and ‘PhysicalInstance’ – everything is physical instance. We have a rich library of Parts and Devices in the database, all are concrete instances complete with sequence. This makes data storage &amp; software implementation slightly easier. E.g. when dragging a component onto the Designer canvas, a copy of the component is created and ready for use without having to create the PhysicalInstance from the Entity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Life Theme 1">
      <a:dk1>
        <a:srgbClr val="1A2155"/>
      </a:dk1>
      <a:lt1>
        <a:srgbClr val="FFFFFF"/>
      </a:lt1>
      <a:dk2>
        <a:srgbClr val="565A5C"/>
      </a:dk2>
      <a:lt2>
        <a:srgbClr val="FFFFFF"/>
      </a:lt2>
      <a:accent1>
        <a:srgbClr val="1A2155"/>
      </a:accent1>
      <a:accent2>
        <a:srgbClr val="565A5C"/>
      </a:accent2>
      <a:accent3>
        <a:srgbClr val="80A1B6"/>
      </a:accent3>
      <a:accent4>
        <a:srgbClr val="ABB6AB"/>
      </a:accent4>
      <a:accent5>
        <a:srgbClr val="B9B098"/>
      </a:accent5>
      <a:accent6>
        <a:srgbClr val="CC092F"/>
      </a:accent6>
      <a:hlink>
        <a:srgbClr val="006AAC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9045_AB_r3v3 1">
        <a:dk1>
          <a:srgbClr val="220C5E"/>
        </a:dk1>
        <a:lt1>
          <a:srgbClr val="FFFFFF"/>
        </a:lt1>
        <a:dk2>
          <a:srgbClr val="220C5E"/>
        </a:dk2>
        <a:lt2>
          <a:srgbClr val="E2DC62"/>
        </a:lt2>
        <a:accent1>
          <a:srgbClr val="C8C3B9"/>
        </a:accent1>
        <a:accent2>
          <a:srgbClr val="F58023"/>
        </a:accent2>
        <a:accent3>
          <a:srgbClr val="FFFFFF"/>
        </a:accent3>
        <a:accent4>
          <a:srgbClr val="1B094F"/>
        </a:accent4>
        <a:accent5>
          <a:srgbClr val="E0DED9"/>
        </a:accent5>
        <a:accent6>
          <a:srgbClr val="DE731F"/>
        </a:accent6>
        <a:hlink>
          <a:srgbClr val="057DC2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045_AB_r3v3 2">
        <a:dk1>
          <a:srgbClr val="220C5E"/>
        </a:dk1>
        <a:lt1>
          <a:srgbClr val="FFFFFF"/>
        </a:lt1>
        <a:dk2>
          <a:srgbClr val="220C5E"/>
        </a:dk2>
        <a:lt2>
          <a:srgbClr val="AA9606"/>
        </a:lt2>
        <a:accent1>
          <a:srgbClr val="C8C3B9"/>
        </a:accent1>
        <a:accent2>
          <a:srgbClr val="F58023"/>
        </a:accent2>
        <a:accent3>
          <a:srgbClr val="FFFFFF"/>
        </a:accent3>
        <a:accent4>
          <a:srgbClr val="1B094F"/>
        </a:accent4>
        <a:accent5>
          <a:srgbClr val="E0DED9"/>
        </a:accent5>
        <a:accent6>
          <a:srgbClr val="DE731F"/>
        </a:accent6>
        <a:hlink>
          <a:srgbClr val="057DC2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045_AB_r3v3 3">
        <a:dk1>
          <a:srgbClr val="220C5E"/>
        </a:dk1>
        <a:lt1>
          <a:srgbClr val="FFFFFF"/>
        </a:lt1>
        <a:dk2>
          <a:srgbClr val="220C5E"/>
        </a:dk2>
        <a:lt2>
          <a:srgbClr val="AA9606"/>
        </a:lt2>
        <a:accent1>
          <a:srgbClr val="5E5F62"/>
        </a:accent1>
        <a:accent2>
          <a:srgbClr val="F58023"/>
        </a:accent2>
        <a:accent3>
          <a:srgbClr val="FFFFFF"/>
        </a:accent3>
        <a:accent4>
          <a:srgbClr val="1B094F"/>
        </a:accent4>
        <a:accent5>
          <a:srgbClr val="B6B6B7"/>
        </a:accent5>
        <a:accent6>
          <a:srgbClr val="DE731F"/>
        </a:accent6>
        <a:hlink>
          <a:srgbClr val="057DC2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045_AB_r3v3 4">
        <a:dk1>
          <a:srgbClr val="220C5E"/>
        </a:dk1>
        <a:lt1>
          <a:srgbClr val="FFFFFF"/>
        </a:lt1>
        <a:dk2>
          <a:srgbClr val="220C5E"/>
        </a:dk2>
        <a:lt2>
          <a:srgbClr val="AA9606"/>
        </a:lt2>
        <a:accent1>
          <a:srgbClr val="5E5F62"/>
        </a:accent1>
        <a:accent2>
          <a:srgbClr val="F58023"/>
        </a:accent2>
        <a:accent3>
          <a:srgbClr val="FFFFFF"/>
        </a:accent3>
        <a:accent4>
          <a:srgbClr val="1B094F"/>
        </a:accent4>
        <a:accent5>
          <a:srgbClr val="B6B6B7"/>
        </a:accent5>
        <a:accent6>
          <a:srgbClr val="DE731F"/>
        </a:accent6>
        <a:hlink>
          <a:srgbClr val="006AA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82779</TotalTime>
  <Words>605</Words>
  <Application>Microsoft Office PowerPoint</Application>
  <PresentationFormat>On-screen Show (4:3)</PresentationFormat>
  <Paragraphs>101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default</vt:lpstr>
      <vt:lpstr>Vector NTI® Express Designer   SBOL Workshop Berkeley  Kevin Clancy January 8th, 2014 </vt:lpstr>
      <vt:lpstr>MVD – Minimal Viable Device Example</vt:lpstr>
      <vt:lpstr>Table of Contents 1 of 2 </vt:lpstr>
      <vt:lpstr>Table of Contents 2 of 2 </vt:lpstr>
      <vt:lpstr>UML for New SBOL</vt:lpstr>
      <vt:lpstr>UML for Vector NTI Designer</vt:lpstr>
      <vt:lpstr>Design in Vector NTI Designer</vt:lpstr>
      <vt:lpstr>Design in Vector NTI Designer – cont’d</vt:lpstr>
      <vt:lpstr>Discussion of Vector NTI Designer Design</vt:lpstr>
      <vt:lpstr>Next Desired Steps</vt:lpstr>
    </vt:vector>
  </TitlesOfParts>
  <Company>Life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ginger.chasteene</dc:creator>
  <cp:lastModifiedBy>kevin.clancy</cp:lastModifiedBy>
  <cp:revision>1060</cp:revision>
  <cp:lastPrinted>2011-03-01T20:28:06Z</cp:lastPrinted>
  <dcterms:created xsi:type="dcterms:W3CDTF">2010-12-31T22:45:35Z</dcterms:created>
  <dcterms:modified xsi:type="dcterms:W3CDTF">2014-01-08T18:08:32Z</dcterms:modified>
</cp:coreProperties>
</file>