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708" r:id="rId5"/>
  </p:sldMasterIdLst>
  <p:notesMasterIdLst>
    <p:notesMasterId r:id="rId28"/>
  </p:notesMasterIdLst>
  <p:handoutMasterIdLst>
    <p:handoutMasterId r:id="rId29"/>
  </p:handoutMasterIdLst>
  <p:sldIdLst>
    <p:sldId id="334" r:id="rId6"/>
    <p:sldId id="360" r:id="rId7"/>
    <p:sldId id="318" r:id="rId8"/>
    <p:sldId id="330" r:id="rId9"/>
    <p:sldId id="342" r:id="rId10"/>
    <p:sldId id="283" r:id="rId11"/>
    <p:sldId id="288" r:id="rId12"/>
    <p:sldId id="362" r:id="rId13"/>
    <p:sldId id="345" r:id="rId14"/>
    <p:sldId id="346" r:id="rId15"/>
    <p:sldId id="347" r:id="rId16"/>
    <p:sldId id="348" r:id="rId17"/>
    <p:sldId id="349" r:id="rId18"/>
    <p:sldId id="350" r:id="rId19"/>
    <p:sldId id="331" r:id="rId20"/>
    <p:sldId id="359" r:id="rId21"/>
    <p:sldId id="358" r:id="rId22"/>
    <p:sldId id="303" r:id="rId23"/>
    <p:sldId id="357" r:id="rId24"/>
    <p:sldId id="323" r:id="rId25"/>
    <p:sldId id="337" r:id="rId26"/>
    <p:sldId id="363" r:id="rId27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2399A"/>
    <a:srgbClr val="151F47"/>
    <a:srgbClr val="D600AF"/>
    <a:srgbClr val="41A5D7"/>
    <a:srgbClr val="53AEDB"/>
    <a:srgbClr val="37A1D5"/>
    <a:srgbClr val="0266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395" autoAdjust="0"/>
    <p:restoredTop sz="55217" autoAdjust="0"/>
  </p:normalViewPr>
  <p:slideViewPr>
    <p:cSldViewPr snapToGrid="0">
      <p:cViewPr varScale="1">
        <p:scale>
          <a:sx n="49" d="100"/>
          <a:sy n="49" d="100"/>
        </p:scale>
        <p:origin x="-245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C896D3-57A9-4B5E-9DE2-1B1162204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32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CF74FFCF-1778-4641-B5D9-4F70656A82F2}" type="datetimeFigureOut">
              <a:rPr lang="en-GB" smtClean="0"/>
              <a:pPr/>
              <a:t>08/01/2014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EF89D34-E1B2-4266-BF3E-1433F25EC4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18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8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647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7208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7208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45780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1607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5525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064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5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8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20412-E74F-4567-8B13-89E1ED4E2B4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4577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315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7236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9315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725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5325" y="2173288"/>
            <a:ext cx="1819275" cy="273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2173288"/>
            <a:ext cx="5305425" cy="273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2397125"/>
            <a:ext cx="3771900" cy="342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2397125"/>
            <a:ext cx="3773488" cy="342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5388" y="119063"/>
            <a:ext cx="203835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19063"/>
            <a:ext cx="5965825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3270250"/>
            <a:ext cx="3070225" cy="2132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6800" y="3270250"/>
            <a:ext cx="3070225" cy="2132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74862" cy="51276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274638"/>
            <a:ext cx="6075363" cy="512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2389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3025775"/>
            <a:ext cx="3546475" cy="187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6375" y="3025775"/>
            <a:ext cx="3548063" cy="187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8347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2389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148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382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803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0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0960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063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2306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1420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7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0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" name="Picture 30" descr="FMS-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-2630488" y="-1539875"/>
            <a:ext cx="14401801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9142413" y="-1397000"/>
            <a:ext cx="2700337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-2701925" y="-1541463"/>
            <a:ext cx="2700337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-2701925" y="6856413"/>
            <a:ext cx="14401800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3025775"/>
            <a:ext cx="72469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6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2173288"/>
            <a:ext cx="7275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19063"/>
            <a:ext cx="7286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2397125"/>
            <a:ext cx="7697788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rgbClr val="1E2B6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500">
          <a:solidFill>
            <a:srgbClr val="1E2B6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rgbClr val="151F47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500">
          <a:solidFill>
            <a:srgbClr val="151F47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-254000" y="-214313"/>
            <a:ext cx="9432925" cy="7804151"/>
          </a:xfrm>
          <a:prstGeom prst="rect">
            <a:avLst/>
          </a:prstGeom>
          <a:gradFill rotWithShape="1">
            <a:gsLst>
              <a:gs pos="0">
                <a:srgbClr val="0266A5"/>
              </a:gs>
              <a:gs pos="100000">
                <a:srgbClr val="37A1D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 rot="3491532">
            <a:off x="563848" y="-3928137"/>
            <a:ext cx="6570249" cy="117486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 rot="-508318">
            <a:off x="-554038" y="-1874838"/>
            <a:ext cx="9764713" cy="4389438"/>
          </a:xfrm>
          <a:prstGeom prst="ellipse">
            <a:avLst/>
          </a:prstGeom>
          <a:gradFill rotWithShape="1">
            <a:gsLst>
              <a:gs pos="0">
                <a:srgbClr val="0266A5"/>
              </a:gs>
              <a:gs pos="100000">
                <a:srgbClr val="37A1D5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9145588" y="-1838325"/>
            <a:ext cx="2900362" cy="107838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-2379663" y="6862763"/>
            <a:ext cx="14441488" cy="21129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-2322513" y="-2232025"/>
            <a:ext cx="14363701" cy="2222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-2609850" y="-2222500"/>
            <a:ext cx="2611438" cy="107838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3270250"/>
            <a:ext cx="629285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48883" name="Oval 19"/>
          <p:cNvSpPr>
            <a:spLocks noChangeArrowheads="1"/>
          </p:cNvSpPr>
          <p:nvPr/>
        </p:nvSpPr>
        <p:spPr bwMode="auto">
          <a:xfrm rot="11570464">
            <a:off x="5210175" y="5195888"/>
            <a:ext cx="1446213" cy="1446212"/>
          </a:xfrm>
          <a:prstGeom prst="ellipse">
            <a:avLst/>
          </a:prstGeom>
          <a:gradFill rotWithShape="1">
            <a:gsLst>
              <a:gs pos="0">
                <a:srgbClr val="37A1D5">
                  <a:alpha val="41000"/>
                </a:srgbClr>
              </a:gs>
              <a:gs pos="100000">
                <a:srgbClr val="0266A5">
                  <a:alpha val="41000"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GB"/>
          </a:p>
        </p:txBody>
      </p:sp>
      <p:sp>
        <p:nvSpPr>
          <p:cNvPr id="548884" name="Oval 20"/>
          <p:cNvSpPr>
            <a:spLocks noChangeArrowheads="1"/>
          </p:cNvSpPr>
          <p:nvPr/>
        </p:nvSpPr>
        <p:spPr bwMode="auto">
          <a:xfrm rot="78171123">
            <a:off x="6584950" y="3746500"/>
            <a:ext cx="2559050" cy="2559050"/>
          </a:xfrm>
          <a:prstGeom prst="ellipse">
            <a:avLst/>
          </a:prstGeom>
          <a:gradFill rotWithShape="1">
            <a:gsLst>
              <a:gs pos="0">
                <a:srgbClr val="0266A5">
                  <a:alpha val="58000"/>
                </a:srgbClr>
              </a:gs>
              <a:gs pos="100000">
                <a:srgbClr val="37A1D5">
                  <a:alpha val="44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rgbClr val="1E2B6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rgbClr val="1E2B6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6921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>
                <a:solidFill>
                  <a:srgbClr val="073E87"/>
                </a:solidFill>
              </a:rPr>
              <a:pPr/>
              <a:t>1/8/2014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6921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6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rl.org/sbol/model/framework/o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5" Type="http://schemas.openxmlformats.org/officeDocument/2006/relationships/hyperlink" Target="http://virtualparts.org/sbolvalidator.jsp" TargetMode="External"/><Relationship Id="rId4" Type="http://schemas.openxmlformats.org/officeDocument/2006/relationships/hyperlink" Target="http://sbol.ncl.ac.uk:8081/sbolvalidator.js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tiff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7500" y="3025775"/>
            <a:ext cx="8293100" cy="232868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8</a:t>
            </a:r>
            <a:r>
              <a:rPr lang="en-GB" baseline="30000" dirty="0" smtClean="0"/>
              <a:t>th</a:t>
            </a:r>
            <a:r>
              <a:rPr lang="en-GB" dirty="0" smtClean="0"/>
              <a:t> January 2014</a:t>
            </a:r>
          </a:p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SBOL Workshop, Berkeley, USA</a:t>
            </a:r>
          </a:p>
          <a:p>
            <a:endParaRPr lang="en-GB" dirty="0" smtClean="0"/>
          </a:p>
          <a:p>
            <a:r>
              <a:rPr lang="en-GB" dirty="0" err="1" smtClean="0"/>
              <a:t>Dr.</a:t>
            </a:r>
            <a:r>
              <a:rPr lang="en-GB" dirty="0" smtClean="0"/>
              <a:t> Goksel Misirli</a:t>
            </a:r>
          </a:p>
          <a:p>
            <a:r>
              <a:rPr lang="en-GB" dirty="0" smtClean="0"/>
              <a:t>School of Computing Science and </a:t>
            </a:r>
            <a:r>
              <a:rPr lang="en-GB" dirty="0"/>
              <a:t>Centre for Bacterial Cell Biology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54346" name="Rectangle 10"/>
          <p:cNvSpPr>
            <a:spLocks noGrp="1" noChangeArrowheads="1"/>
          </p:cNvSpPr>
          <p:nvPr>
            <p:ph type="title"/>
          </p:nvPr>
        </p:nvSpPr>
        <p:spPr>
          <a:xfrm>
            <a:off x="319088" y="1635316"/>
            <a:ext cx="7275512" cy="952500"/>
          </a:xfrm>
          <a:noFill/>
          <a:ln/>
        </p:spPr>
        <p:txBody>
          <a:bodyPr/>
          <a:lstStyle/>
          <a:p>
            <a:r>
              <a:rPr lang="en-GB" dirty="0" smtClean="0"/>
              <a:t>Exchanging  synthetic biology data using SBOL and the Systems extension: A use case from the Flowers infrastructure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310" y="5354455"/>
            <a:ext cx="1845183" cy="81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70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Upload an SBOL document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314575"/>
            <a:ext cx="65055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285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2389"/>
            <a:ext cx="851535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Demo: Upload a datasheet for the part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343150"/>
            <a:ext cx="65055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26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Demo: The datasheet is uploaded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3925" y="2266950"/>
            <a:ext cx="760095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19175" y="4600575"/>
            <a:ext cx="7229475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839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0011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Demo: Model registry is updated with a new model</a:t>
            </a:r>
            <a:endParaRPr lang="en-GB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738313"/>
            <a:ext cx="68199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4495800"/>
            <a:ext cx="6238875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727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390" y="609600"/>
            <a:ext cx="4518660" cy="598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" y="609600"/>
            <a:ext cx="4518660" cy="598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53540" y="66080"/>
            <a:ext cx="1038225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lIns="18000" rIns="18000" rtlCol="0">
            <a:spAutoFit/>
          </a:bodyPr>
          <a:lstStyle/>
          <a:p>
            <a:r>
              <a:rPr lang="en-GB" sz="2800" dirty="0" smtClean="0"/>
              <a:t>SBML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282688" y="88970"/>
            <a:ext cx="1000127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lIns="18000" rIns="18000" rtlCol="0">
            <a:spAutoFit/>
          </a:bodyPr>
          <a:lstStyle/>
          <a:p>
            <a:r>
              <a:rPr lang="en-GB" sz="2800" dirty="0" smtClean="0"/>
              <a:t>SBOL</a:t>
            </a:r>
            <a:endParaRPr lang="en-GB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75560"/>
            <a:ext cx="676656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346132" y="5023575"/>
            <a:ext cx="2988945" cy="5232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lIns="18000" rIns="18000" rtlCol="0">
            <a:spAutoFit/>
          </a:bodyPr>
          <a:lstStyle/>
          <a:p>
            <a:r>
              <a:rPr lang="en-GB" sz="2800" dirty="0" smtClean="0"/>
              <a:t>SBOL Systems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3457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51881"/>
            <a:ext cx="7408333" cy="3874282"/>
          </a:xfrm>
        </p:spPr>
        <p:txBody>
          <a:bodyPr>
            <a:normAutofit/>
          </a:bodyPr>
          <a:lstStyle/>
          <a:p>
            <a:r>
              <a:rPr lang="en-GB" dirty="0" smtClean="0"/>
              <a:t>Develop </a:t>
            </a:r>
            <a:r>
              <a:rPr lang="en-GB" dirty="0"/>
              <a:t>SBOL Extensions APIs</a:t>
            </a:r>
          </a:p>
          <a:p>
            <a:pPr lvl="1"/>
            <a:r>
              <a:rPr lang="en-GB" dirty="0" err="1"/>
              <a:t>libSBOLj</a:t>
            </a:r>
            <a:r>
              <a:rPr lang="en-GB" dirty="0"/>
              <a:t> System API 1.0 has been </a:t>
            </a:r>
            <a:r>
              <a:rPr lang="en-GB" dirty="0" smtClean="0"/>
              <a:t>developed</a:t>
            </a:r>
          </a:p>
          <a:p>
            <a:pPr lvl="1"/>
            <a:r>
              <a:rPr lang="en-GB" dirty="0" smtClean="0"/>
              <a:t>Publicly available as a sub-project within the </a:t>
            </a:r>
            <a:r>
              <a:rPr lang="en-GB" dirty="0" err="1" smtClean="0"/>
              <a:t>libSBOLj</a:t>
            </a:r>
            <a:r>
              <a:rPr lang="en-GB" dirty="0" smtClean="0"/>
              <a:t> repository</a:t>
            </a:r>
          </a:p>
          <a:p>
            <a:r>
              <a:rPr lang="en-GB" dirty="0" smtClean="0"/>
              <a:t>Increasing the use of SBOL in the Flowers project</a:t>
            </a:r>
          </a:p>
          <a:p>
            <a:pPr lvl="1"/>
            <a:r>
              <a:rPr lang="en-GB" dirty="0" smtClean="0"/>
              <a:t>Closely working with Flowers partners at Imperial, Cambridge and Edinburgh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1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251881"/>
            <a:ext cx="7408333" cy="3874282"/>
          </a:xfrm>
        </p:spPr>
        <p:txBody>
          <a:bodyPr>
            <a:normAutofit/>
          </a:bodyPr>
          <a:lstStyle/>
          <a:p>
            <a:r>
              <a:rPr lang="en-GB" dirty="0" smtClean="0"/>
              <a:t>We need to capture experimental data (from which models are derived)</a:t>
            </a:r>
          </a:p>
          <a:p>
            <a:r>
              <a:rPr lang="en-GB" dirty="0" smtClean="0"/>
              <a:t>Datasheets are currently not considered in SBOL</a:t>
            </a:r>
          </a:p>
          <a:p>
            <a:pPr lvl="1"/>
            <a:r>
              <a:rPr lang="en-GB" dirty="0" smtClean="0"/>
              <a:t>SBOL Performance extension can be incorporated back into the extensions</a:t>
            </a:r>
          </a:p>
          <a:p>
            <a:pPr lvl="1"/>
            <a:r>
              <a:rPr lang="en-GB" dirty="0" smtClean="0"/>
              <a:t>Experimental measurements of parts can be attached to systems</a:t>
            </a:r>
          </a:p>
          <a:p>
            <a:pPr lvl="2"/>
            <a:r>
              <a:rPr lang="en-GB" dirty="0" smtClean="0"/>
              <a:t>To capture context information</a:t>
            </a:r>
          </a:p>
          <a:p>
            <a:pPr lvl="2"/>
            <a:r>
              <a:rPr lang="en-GB" dirty="0" smtClean="0"/>
              <a:t>Measurements can be used by other tools to parameterise parts and create models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48683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is next for the community?</a:t>
            </a:r>
            <a:br>
              <a:rPr lang="en-GB" dirty="0" smtClean="0"/>
            </a:br>
            <a:r>
              <a:rPr lang="en-GB" dirty="0" smtClean="0"/>
              <a:t>Our wish list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15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92573"/>
            <a:ext cx="7824258" cy="4133590"/>
          </a:xfrm>
        </p:spPr>
        <p:txBody>
          <a:bodyPr>
            <a:normAutofit/>
          </a:bodyPr>
          <a:lstStyle/>
          <a:p>
            <a:r>
              <a:rPr lang="en-GB" dirty="0" smtClean="0"/>
              <a:t>Resources to unify the semantics</a:t>
            </a:r>
          </a:p>
          <a:p>
            <a:r>
              <a:rPr lang="en-GB" dirty="0" smtClean="0"/>
              <a:t>Resources to describe models</a:t>
            </a:r>
          </a:p>
          <a:p>
            <a:pPr lvl="1"/>
            <a:r>
              <a:rPr lang="en-GB" dirty="0" smtClean="0"/>
              <a:t>Model language: SBML, </a:t>
            </a:r>
            <a:r>
              <a:rPr lang="en-GB" dirty="0" err="1" smtClean="0"/>
              <a:t>CellML</a:t>
            </a:r>
            <a:r>
              <a:rPr lang="en-GB" dirty="0" smtClean="0"/>
              <a:t>, Kappa</a:t>
            </a:r>
            <a:endParaRPr lang="en-GB" sz="15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GB" dirty="0" smtClean="0"/>
              <a:t>Model framework: ODE, Rule-based</a:t>
            </a:r>
            <a:endParaRPr lang="en-GB" dirty="0" smtClean="0">
              <a:hlinkClick r:id="rId3"/>
            </a:endParaRPr>
          </a:p>
          <a:p>
            <a:r>
              <a:rPr lang="en-GB" dirty="0" smtClean="0"/>
              <a:t>Describing </a:t>
            </a:r>
            <a:r>
              <a:rPr lang="en-GB" dirty="0"/>
              <a:t>context</a:t>
            </a:r>
          </a:p>
          <a:p>
            <a:pPr lvl="1"/>
            <a:r>
              <a:rPr lang="en-GB" sz="2400" dirty="0"/>
              <a:t>Type </a:t>
            </a:r>
            <a:r>
              <a:rPr lang="en-GB" sz="2400" dirty="0" smtClean="0"/>
              <a:t>information: Media type, cell type</a:t>
            </a:r>
            <a:endParaRPr lang="en-GB" sz="2400" dirty="0"/>
          </a:p>
          <a:p>
            <a:pPr marL="1154430" lvl="3" indent="-274320"/>
            <a:r>
              <a:rPr lang="en-GB" sz="2400" dirty="0" smtClean="0"/>
              <a:t>Taxonomies?</a:t>
            </a:r>
          </a:p>
          <a:p>
            <a:pPr marL="587693" lvl="1"/>
            <a:r>
              <a:rPr lang="en-GB" sz="2400" dirty="0" smtClean="0"/>
              <a:t>We are also working on </a:t>
            </a:r>
            <a:r>
              <a:rPr lang="en-GB" sz="2400" dirty="0" err="1" smtClean="0"/>
              <a:t>ontologies</a:t>
            </a:r>
            <a:r>
              <a:rPr lang="en-GB" sz="2400" dirty="0" smtClean="0"/>
              <a:t> for the above</a:t>
            </a:r>
            <a:endParaRPr lang="en-GB" sz="2400" dirty="0"/>
          </a:p>
          <a:p>
            <a:pPr lvl="2"/>
            <a:endParaRPr lang="en-GB" sz="1800" dirty="0">
              <a:solidFill>
                <a:srgbClr val="0000FF"/>
              </a:solidFill>
              <a:latin typeface="Consolas"/>
            </a:endParaRPr>
          </a:p>
          <a:p>
            <a:pPr lvl="1"/>
            <a:endParaRPr lang="en-GB" sz="2000" dirty="0">
              <a:solidFill>
                <a:srgbClr val="0000FF"/>
              </a:solidFill>
              <a:latin typeface="Consolas"/>
            </a:endParaRPr>
          </a:p>
          <a:p>
            <a:pPr lvl="1"/>
            <a:endParaRPr lang="en-GB" dirty="0" smtClean="0">
              <a:solidFill>
                <a:srgbClr val="0000FF"/>
              </a:solidFill>
              <a:latin typeface="Consolas"/>
            </a:endParaRPr>
          </a:p>
          <a:p>
            <a:pPr lvl="1"/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-48683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next for the community?</a:t>
            </a:r>
            <a:b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wish list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2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00492"/>
            <a:ext cx="7408333" cy="27096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Acknowledgements:</a:t>
            </a:r>
          </a:p>
          <a:p>
            <a:r>
              <a:rPr lang="en-GB" dirty="0" err="1" smtClean="0"/>
              <a:t>Prof.</a:t>
            </a:r>
            <a:r>
              <a:rPr lang="en-GB" dirty="0" smtClean="0"/>
              <a:t> Anil Wipat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Jennifer Hallinan</a:t>
            </a:r>
          </a:p>
          <a:p>
            <a:r>
              <a:rPr lang="en-GB" dirty="0" smtClean="0"/>
              <a:t>Dr. Matthew Pocock</a:t>
            </a:r>
          </a:p>
          <a:p>
            <a:r>
              <a:rPr lang="en-GB" dirty="0" err="1"/>
              <a:t>Dr.</a:t>
            </a:r>
            <a:r>
              <a:rPr lang="en-GB" dirty="0"/>
              <a:t> Keith </a:t>
            </a:r>
            <a:r>
              <a:rPr lang="en-GB" dirty="0" smtClean="0"/>
              <a:t>Flanagan</a:t>
            </a:r>
          </a:p>
          <a:p>
            <a:r>
              <a:rPr lang="en-GB" dirty="0" smtClean="0"/>
              <a:t>Dr. Curtis Madsen</a:t>
            </a:r>
          </a:p>
          <a:p>
            <a:r>
              <a:rPr lang="en-GB" dirty="0" smtClean="0"/>
              <a:t>The Flowers consortium </a:t>
            </a:r>
          </a:p>
          <a:p>
            <a:r>
              <a:rPr lang="en-GB" dirty="0" smtClean="0"/>
              <a:t>SBOL developers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pic>
        <p:nvPicPr>
          <p:cNvPr id="5" name="Picture 12" descr="http://www.epsrc.ac.uk/SiteCollectionImages/epsrc-logos/sponsor-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0980" y="5306907"/>
            <a:ext cx="1704940" cy="6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6209" y="5142498"/>
            <a:ext cx="1591549" cy="100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786" y="5314313"/>
            <a:ext cx="1535548" cy="6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Listening for SBOL documents</a:t>
            </a:r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2229469" y="2224509"/>
            <a:ext cx="962025" cy="1185619"/>
            <a:chOff x="3319422" y="3880112"/>
            <a:chExt cx="962025" cy="1185619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422" y="4670443"/>
              <a:ext cx="962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Can 20"/>
            <p:cNvSpPr/>
            <p:nvPr/>
          </p:nvSpPr>
          <p:spPr>
            <a:xfrm>
              <a:off x="3405809" y="3880112"/>
              <a:ext cx="789251" cy="81670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18000" rIns="18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</a:rPr>
                <a:t>Part Registry</a:t>
              </a:r>
            </a:p>
          </p:txBody>
        </p:sp>
      </p:grpSp>
      <p:cxnSp>
        <p:nvCxnSpPr>
          <p:cNvPr id="22" name="Straight Arrow Connector 21"/>
          <p:cNvCxnSpPr>
            <a:endCxn id="21" idx="2"/>
          </p:cNvCxnSpPr>
          <p:nvPr/>
        </p:nvCxnSpPr>
        <p:spPr>
          <a:xfrm>
            <a:off x="1445500" y="2632864"/>
            <a:ext cx="870356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23" name="Elbow Connector 22"/>
          <p:cNvCxnSpPr>
            <a:stCxn id="21" idx="4"/>
            <a:endCxn id="25" idx="0"/>
          </p:cNvCxnSpPr>
          <p:nvPr/>
        </p:nvCxnSpPr>
        <p:spPr>
          <a:xfrm>
            <a:off x="3105107" y="2632864"/>
            <a:ext cx="1278372" cy="1080627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24" name="Flowchart: Process 23"/>
          <p:cNvSpPr/>
          <p:nvPr/>
        </p:nvSpPr>
        <p:spPr>
          <a:xfrm>
            <a:off x="536827" y="2316530"/>
            <a:ext cx="1224136" cy="590482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New Part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1899203" y="3713491"/>
            <a:ext cx="4968552" cy="1728192"/>
          </a:xfrm>
          <a:prstGeom prst="flowChartAlternate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Flowers Messaging Infrastructure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(A cloud-based notification system)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5671687" y="5875896"/>
            <a:ext cx="1713470" cy="777265"/>
          </a:xfrm>
          <a:prstGeom prst="flowChartAlternate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Tool 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30744" y="2166666"/>
            <a:ext cx="4618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NEW RESOURCE MESSAGE: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Type	</a:t>
            </a: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: Part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b="1" dirty="0" smtClean="0">
                <a:solidFill>
                  <a:prstClr val="black"/>
                </a:solidFill>
                <a:latin typeface="Calibri"/>
              </a:rPr>
              <a:t>Uri	</a:t>
            </a: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: http://bacillobricks.co.uk/part/spo0A/sbol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Name	: spo0A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400" dirty="0" smtClean="0">
                <a:solidFill>
                  <a:prstClr val="black"/>
                </a:solidFill>
                <a:latin typeface="Calibri"/>
              </a:rPr>
              <a:t>Description	: spo0A promoter part</a:t>
            </a:r>
          </a:p>
        </p:txBody>
      </p:sp>
      <p:sp>
        <p:nvSpPr>
          <p:cNvPr id="28" name="Flowchart: Alternate Process 27"/>
          <p:cNvSpPr/>
          <p:nvPr/>
        </p:nvSpPr>
        <p:spPr>
          <a:xfrm>
            <a:off x="4842729" y="4500816"/>
            <a:ext cx="1944216" cy="777265"/>
          </a:xfrm>
          <a:prstGeom prst="flowChartAlternateProcess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Part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RSS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1737" y="4838873"/>
            <a:ext cx="413590" cy="4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Can 29"/>
          <p:cNvSpPr/>
          <p:nvPr/>
        </p:nvSpPr>
        <p:spPr>
          <a:xfrm>
            <a:off x="481888" y="5867949"/>
            <a:ext cx="789251" cy="81670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lIns="18000" rIns="18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Other Registries</a:t>
            </a:r>
          </a:p>
        </p:txBody>
      </p:sp>
      <p:cxnSp>
        <p:nvCxnSpPr>
          <p:cNvPr id="31" name="Elbow Connector 30"/>
          <p:cNvCxnSpPr>
            <a:stCxn id="30" idx="4"/>
            <a:endCxn id="32" idx="2"/>
          </p:cNvCxnSpPr>
          <p:nvPr/>
        </p:nvCxnSpPr>
        <p:spPr>
          <a:xfrm flipV="1">
            <a:off x="1271139" y="5282844"/>
            <a:ext cx="1961809" cy="993460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32" name="Flowchart: Alternate Process 31"/>
          <p:cNvSpPr/>
          <p:nvPr/>
        </p:nvSpPr>
        <p:spPr>
          <a:xfrm>
            <a:off x="2376213" y="4505579"/>
            <a:ext cx="1713470" cy="777265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New Part Message</a:t>
            </a:r>
          </a:p>
        </p:txBody>
      </p:sp>
      <p:cxnSp>
        <p:nvCxnSpPr>
          <p:cNvPr id="33" name="Elbow Connector 32"/>
          <p:cNvCxnSpPr>
            <a:stCxn id="29" idx="2"/>
            <a:endCxn id="26" idx="0"/>
          </p:cNvCxnSpPr>
          <p:nvPr/>
        </p:nvCxnSpPr>
        <p:spPr>
          <a:xfrm rot="5400000">
            <a:off x="6216761" y="5564124"/>
            <a:ext cx="623433" cy="11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3138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cloud-based infrastructure to  exchange model  relevant information for the Flowers project</a:t>
            </a:r>
          </a:p>
          <a:p>
            <a:r>
              <a:rPr lang="en-GB" dirty="0" smtClean="0"/>
              <a:t>Standard Virtual Parts (SVPs)</a:t>
            </a:r>
          </a:p>
          <a:p>
            <a:r>
              <a:rPr lang="en-GB" dirty="0" smtClean="0"/>
              <a:t>The use of the SBOL Systems extension for data exchange</a:t>
            </a:r>
          </a:p>
          <a:p>
            <a:r>
              <a:rPr lang="en-GB" dirty="0" smtClean="0"/>
              <a:t>Demo showing the use of SBOL</a:t>
            </a:r>
          </a:p>
          <a:p>
            <a:pPr lvl="1"/>
            <a:r>
              <a:rPr lang="en-GB" dirty="0" smtClean="0"/>
              <a:t> To take experimental data from a datasheet repository to create SBOL systems data</a:t>
            </a:r>
          </a:p>
          <a:p>
            <a:pPr lvl="1"/>
            <a:r>
              <a:rPr lang="en-GB" dirty="0" smtClean="0"/>
              <a:t>To create and parameterise  computational models in the SVP repository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extensions</a:t>
            </a:r>
            <a:endParaRPr lang="en-GB" dirty="0"/>
          </a:p>
        </p:txBody>
      </p:sp>
      <p:pic>
        <p:nvPicPr>
          <p:cNvPr id="1026" name="Picture 2" descr="https://lh6.googleusercontent.com/uhmd3pmtKltNJZAoXeCO05Lnx8V4S1sVJ_ZelQP_wc0gw3Q0mKxXJql6L7oACtuulCs4IwIID-XasnQ4qNMZIxkIecF1YOXuqQIV5v5H7FJjBW88-PCTkESSD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486" y="1752600"/>
            <a:ext cx="6677564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17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</a:t>
            </a:r>
            <a:r>
              <a:rPr lang="en-GB" dirty="0"/>
              <a:t>S</a:t>
            </a:r>
            <a:r>
              <a:rPr lang="en-GB" dirty="0" smtClean="0"/>
              <a:t>ystems extension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865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74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1969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Model</a:t>
            </a:r>
          </a:p>
        </p:txBody>
      </p:sp>
      <p:cxnSp>
        <p:nvCxnSpPr>
          <p:cNvPr id="7" name="Straight Connector 6"/>
          <p:cNvCxnSpPr>
            <a:stCxn id="4" idx="0"/>
            <a:endCxn id="8" idx="3"/>
          </p:cNvCxnSpPr>
          <p:nvPr/>
        </p:nvCxnSpPr>
        <p:spPr>
          <a:xfrm flipH="1" flipV="1">
            <a:off x="4532000" y="3394813"/>
            <a:ext cx="3957" cy="6317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4424000" y="3178813"/>
            <a:ext cx="216000" cy="216000"/>
          </a:xfrm>
          <a:prstGeom prst="triangl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5" idx="3"/>
            <a:endCxn id="27" idx="3"/>
          </p:cNvCxnSpPr>
          <p:nvPr/>
        </p:nvCxnSpPr>
        <p:spPr>
          <a:xfrm>
            <a:off x="1929358" y="4211276"/>
            <a:ext cx="1405520" cy="1542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6" idx="1"/>
            <a:endCxn id="6" idx="1"/>
          </p:cNvCxnSpPr>
          <p:nvPr/>
        </p:nvCxnSpPr>
        <p:spPr>
          <a:xfrm flipV="1">
            <a:off x="5728193" y="4211276"/>
            <a:ext cx="863776" cy="1026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2834" y="41731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76474" y="38131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cxnSp>
        <p:nvCxnSpPr>
          <p:cNvPr id="13" name="Shape 26"/>
          <p:cNvCxnSpPr/>
          <p:nvPr/>
        </p:nvCxnSpPr>
        <p:spPr>
          <a:xfrm rot="10800000" flipV="1">
            <a:off x="4847045" y="4402515"/>
            <a:ext cx="446281" cy="9292"/>
          </a:xfrm>
          <a:prstGeom prst="bentConnector4">
            <a:avLst>
              <a:gd name="adj1" fmla="val -233"/>
              <a:gd name="adj2" fmla="val 58577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8733" y="4173182"/>
            <a:ext cx="9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10741" y="38131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75037" y="4874158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subsystems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818583" y="46552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36176" y="1687742"/>
            <a:ext cx="1661295" cy="1477328"/>
            <a:chOff x="3718921" y="908720"/>
            <a:chExt cx="1661295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3724032" y="908720"/>
              <a:ext cx="165618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Described</a:t>
              </a:r>
            </a:p>
            <a:p>
              <a:pPr>
                <a:buFontTx/>
                <a:buChar char="-"/>
              </a:pPr>
              <a:r>
                <a:rPr lang="en-GB" dirty="0" smtClean="0"/>
                <a:t> </a:t>
              </a:r>
              <a:r>
                <a:rPr lang="en-GB" dirty="0" err="1" smtClean="0"/>
                <a:t>uri</a:t>
              </a:r>
              <a:endParaRPr lang="en-GB" dirty="0" smtClean="0"/>
            </a:p>
            <a:p>
              <a:pPr>
                <a:buFontTx/>
                <a:buChar char="-"/>
              </a:pPr>
              <a:r>
                <a:rPr lang="en-GB" dirty="0" smtClean="0"/>
                <a:t> </a:t>
              </a:r>
              <a:r>
                <a:rPr lang="en-GB" dirty="0" err="1" smtClean="0"/>
                <a:t>displayId</a:t>
              </a:r>
              <a:endParaRPr lang="en-GB" dirty="0" smtClean="0"/>
            </a:p>
            <a:p>
              <a:pPr>
                <a:buFontTx/>
                <a:buChar char="-"/>
              </a:pPr>
              <a:r>
                <a:rPr lang="en-GB" dirty="0"/>
                <a:t> </a:t>
              </a:r>
              <a:r>
                <a:rPr lang="en-GB" dirty="0" smtClean="0"/>
                <a:t>name</a:t>
              </a:r>
            </a:p>
            <a:p>
              <a:pPr>
                <a:buFontTx/>
                <a:buChar char="-"/>
              </a:pPr>
              <a:r>
                <a:rPr lang="en-GB" dirty="0"/>
                <a:t> </a:t>
              </a:r>
              <a:r>
                <a:rPr lang="en-GB" dirty="0" smtClean="0"/>
                <a:t>description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8921" y="1207769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05750" y="5675538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Device</a:t>
            </a:r>
          </a:p>
        </p:txBody>
      </p:sp>
      <p:cxnSp>
        <p:nvCxnSpPr>
          <p:cNvPr id="22" name="Straight Connector 21"/>
          <p:cNvCxnSpPr>
            <a:stCxn id="25" idx="1"/>
          </p:cNvCxnSpPr>
          <p:nvPr/>
        </p:nvCxnSpPr>
        <p:spPr>
          <a:xfrm>
            <a:off x="3958290" y="4755942"/>
            <a:ext cx="5383" cy="90000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3367166" y="4889135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devices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901355" y="47920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sp>
        <p:nvSpPr>
          <p:cNvPr id="25" name="Flowchart: Decision 24"/>
          <p:cNvSpPr>
            <a:spLocks noChangeAspect="1"/>
          </p:cNvSpPr>
          <p:nvPr/>
        </p:nvSpPr>
        <p:spPr>
          <a:xfrm rot="16200000">
            <a:off x="3778290" y="4497201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Flowchart: Decision 25"/>
          <p:cNvSpPr>
            <a:spLocks noChangeAspect="1"/>
          </p:cNvSpPr>
          <p:nvPr/>
        </p:nvSpPr>
        <p:spPr>
          <a:xfrm rot="10800000">
            <a:off x="5368193" y="4133561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Decision 26"/>
          <p:cNvSpPr>
            <a:spLocks noChangeAspect="1"/>
          </p:cNvSpPr>
          <p:nvPr/>
        </p:nvSpPr>
        <p:spPr>
          <a:xfrm rot="10800000">
            <a:off x="3334878" y="4134077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Flowchart: Decision 27"/>
          <p:cNvSpPr>
            <a:spLocks noChangeAspect="1"/>
          </p:cNvSpPr>
          <p:nvPr/>
        </p:nvSpPr>
        <p:spPr>
          <a:xfrm rot="16200000">
            <a:off x="5114372" y="4504755"/>
            <a:ext cx="360000" cy="15748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3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Compliance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1" y="2337435"/>
            <a:ext cx="3406140" cy="31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136831" y="2675467"/>
            <a:ext cx="5414432" cy="3450696"/>
          </a:xfrm>
        </p:spPr>
        <p:txBody>
          <a:bodyPr>
            <a:normAutofit/>
          </a:bodyPr>
          <a:lstStyle/>
          <a:p>
            <a:r>
              <a:rPr lang="en-GB" sz="2200" dirty="0" smtClean="0"/>
              <a:t>SBOL support through </a:t>
            </a:r>
            <a:r>
              <a:rPr lang="en-GB" sz="2200" dirty="0" err="1" smtClean="0"/>
              <a:t>libSBOLj</a:t>
            </a:r>
            <a:endParaRPr lang="en-GB" sz="2200" dirty="0" smtClean="0"/>
          </a:p>
          <a:p>
            <a:r>
              <a:rPr lang="en-GB" sz="2200" dirty="0" smtClean="0"/>
              <a:t>SBOL Visual through </a:t>
            </a:r>
            <a:r>
              <a:rPr lang="en-GB" sz="2200" dirty="0" err="1" smtClean="0"/>
              <a:t>pigeonCAD</a:t>
            </a:r>
            <a:endParaRPr lang="en-GB" sz="2200" dirty="0" smtClean="0"/>
          </a:p>
          <a:p>
            <a:r>
              <a:rPr lang="en-GB" sz="2200" dirty="0" smtClean="0"/>
              <a:t>An online SBOL validator</a:t>
            </a:r>
          </a:p>
          <a:p>
            <a:pPr lvl="1"/>
            <a:r>
              <a:rPr lang="en-GB" sz="2000" dirty="0" smtClean="0"/>
              <a:t>It was very helpful during the SBOL exchange for the NBT paper</a:t>
            </a:r>
            <a:endParaRPr lang="en-GB" sz="2000" dirty="0">
              <a:hlinkClick r:id="rId4"/>
            </a:endParaRPr>
          </a:p>
          <a:p>
            <a:pPr lvl="1"/>
            <a:r>
              <a:rPr lang="en-GB" sz="2000" dirty="0" smtClean="0">
                <a:hlinkClick r:id="rId5"/>
              </a:rPr>
              <a:t>http://virtualparts.org/sbolvalidator.jsp</a:t>
            </a:r>
            <a:endParaRPr lang="en-GB" sz="2000" dirty="0" smtClean="0"/>
          </a:p>
          <a:p>
            <a:pPr lvl="1"/>
            <a:r>
              <a:rPr lang="en-GB" sz="2000" dirty="0" smtClean="0"/>
              <a:t>Validation is through </a:t>
            </a:r>
            <a:r>
              <a:rPr lang="en-GB" sz="2000" dirty="0" err="1" smtClean="0"/>
              <a:t>libSBOLj</a:t>
            </a:r>
            <a:endParaRPr lang="en-GB" sz="2000" dirty="0" smtClean="0"/>
          </a:p>
          <a:p>
            <a:pPr lvl="2"/>
            <a:r>
              <a:rPr lang="en-GB" sz="1800" dirty="0" smtClean="0"/>
              <a:t>Not everything works according to the spec!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771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858420" y="1867568"/>
            <a:ext cx="7408333" cy="3139861"/>
          </a:xfrm>
        </p:spPr>
        <p:txBody>
          <a:bodyPr>
            <a:normAutofit/>
          </a:bodyPr>
          <a:lstStyle/>
          <a:p>
            <a:pPr lvl="1"/>
            <a:r>
              <a:rPr lang="en-GB" dirty="0" smtClean="0"/>
              <a:t>Aims: To create and develop platform technology for synthetic biology. </a:t>
            </a:r>
          </a:p>
          <a:p>
            <a:pPr lvl="2"/>
            <a:r>
              <a:rPr lang="en-GB" dirty="0" smtClean="0"/>
              <a:t>An information infrastructure which uses a web-based environment. </a:t>
            </a:r>
          </a:p>
          <a:p>
            <a:pPr lvl="3"/>
            <a:r>
              <a:rPr lang="en-GB" dirty="0" smtClean="0"/>
              <a:t>Professional parts and devices registry</a:t>
            </a:r>
          </a:p>
          <a:p>
            <a:pPr lvl="3"/>
            <a:r>
              <a:rPr lang="en-GB" dirty="0" smtClean="0"/>
              <a:t>A model registry</a:t>
            </a:r>
          </a:p>
          <a:p>
            <a:pPr lvl="3"/>
            <a:r>
              <a:rPr lang="en-GB" dirty="0" smtClean="0"/>
              <a:t>A suite of compatible </a:t>
            </a:r>
            <a:r>
              <a:rPr lang="en-GB" dirty="0" err="1" smtClean="0"/>
              <a:t>BioCAD</a:t>
            </a:r>
            <a:r>
              <a:rPr lang="en-GB" dirty="0" smtClean="0"/>
              <a:t> tools. </a:t>
            </a:r>
          </a:p>
          <a:p>
            <a:pPr lvl="1"/>
            <a:r>
              <a:rPr lang="en-GB" dirty="0" smtClean="0"/>
              <a:t>Several work packages, including both wet and dry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0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UK infrastructure for synthetic biology</a:t>
            </a:r>
            <a:endParaRPr lang="en-US" dirty="0"/>
          </a:p>
        </p:txBody>
      </p:sp>
      <p:pic>
        <p:nvPicPr>
          <p:cNvPr id="4" name="Picture 3" descr="small newcastle_master_col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4400" y="5083192"/>
            <a:ext cx="1727835" cy="606425"/>
          </a:xfrm>
          <a:prstGeom prst="rect">
            <a:avLst/>
          </a:prstGeom>
        </p:spPr>
      </p:pic>
      <p:pic>
        <p:nvPicPr>
          <p:cNvPr id="5" name="Picture 3" descr="C:\Users\NGM44\Desktop\homecrest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8096" y="5878520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NGM44\Desktop\University-of-Cambrid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83592" y="5941355"/>
            <a:ext cx="238765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NGM44\Desktop\logo_imperial_college_lond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70870" y="5176854"/>
            <a:ext cx="1600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NGM44\Desktop\kcllogoh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8871" y="5751395"/>
            <a:ext cx="114300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epsrc.ac.uk/SiteCollectionImages/epsrc-logos/sponsor-hire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416" y="3396606"/>
            <a:ext cx="1704940" cy="6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29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>
            <a:off x="3627680" y="3744539"/>
            <a:ext cx="1404000" cy="10800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Newcastle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dirty="0" smtClean="0">
                <a:solidFill>
                  <a:prstClr val="black"/>
                </a:solidFill>
                <a:latin typeface="Calibri"/>
              </a:rPr>
              <a:t>(Model Repository)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0" name="Curved Connector 9"/>
          <p:cNvCxnSpPr>
            <a:stCxn id="148" idx="3"/>
            <a:endCxn id="9" idx="1"/>
          </p:cNvCxnSpPr>
          <p:nvPr/>
        </p:nvCxnSpPr>
        <p:spPr>
          <a:xfrm rot="5400000">
            <a:off x="4147611" y="3166398"/>
            <a:ext cx="760210" cy="396072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Can 12"/>
          <p:cNvSpPr/>
          <p:nvPr/>
        </p:nvSpPr>
        <p:spPr>
          <a:xfrm>
            <a:off x="1348307" y="2218086"/>
            <a:ext cx="1404000" cy="10800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Imperial College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noProof="0" dirty="0" smtClean="0">
                <a:solidFill>
                  <a:prstClr val="black"/>
                </a:solidFill>
                <a:latin typeface="Calibri"/>
              </a:rPr>
              <a:t>(Parts, Datasheets)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4" name="Can 13"/>
          <p:cNvSpPr/>
          <p:nvPr/>
        </p:nvSpPr>
        <p:spPr>
          <a:xfrm>
            <a:off x="5920307" y="2094829"/>
            <a:ext cx="1404000" cy="10800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Edinburgh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noProof="0" dirty="0" smtClean="0">
                <a:solidFill>
                  <a:prstClr val="black"/>
                </a:solidFill>
                <a:latin typeface="Calibri"/>
              </a:rPr>
              <a:t>(Kappa Models)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2176066"/>
              </p:ext>
            </p:extLst>
          </p:nvPr>
        </p:nvGraphicFramePr>
        <p:xfrm>
          <a:off x="4959299" y="5221197"/>
          <a:ext cx="928688" cy="1212850"/>
        </p:xfrm>
        <a:graphic>
          <a:graphicData uri="http://schemas.openxmlformats.org/presentationml/2006/ole">
            <p:oleObj spid="_x0000_s3140" name="Visio" r:id="rId4" imgW="928447" imgH="1213110" progId="Visio.Drawing.11">
              <p:embed/>
            </p:oleObj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186296" y="6037121"/>
            <a:ext cx="22669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Design Tools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GB" sz="1600" dirty="0" smtClean="0">
                <a:solidFill>
                  <a:prstClr val="black"/>
                </a:solidFill>
                <a:latin typeface="Calibri"/>
              </a:rPr>
              <a:t>(Model-based &amp; Physical)</a:t>
            </a:r>
          </a:p>
        </p:txBody>
      </p:sp>
      <p:cxnSp>
        <p:nvCxnSpPr>
          <p:cNvPr id="72" name="Curved Connector 71"/>
          <p:cNvCxnSpPr/>
          <p:nvPr/>
        </p:nvCxnSpPr>
        <p:spPr>
          <a:xfrm rot="10800000">
            <a:off x="4329681" y="4991510"/>
            <a:ext cx="629619" cy="720000"/>
          </a:xfrm>
          <a:prstGeom prst="curvedConnector2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arrow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8" name="Rectangle 87"/>
          <p:cNvSpPr/>
          <p:nvPr/>
        </p:nvSpPr>
        <p:spPr>
          <a:xfrm>
            <a:off x="1211325" y="1822697"/>
            <a:ext cx="6637275" cy="3158877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ysDot"/>
          </a:ln>
          <a:effectLst/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2" name="Curved Connector 91"/>
          <p:cNvCxnSpPr>
            <a:stCxn id="14" idx="3"/>
            <a:endCxn id="9" idx="4"/>
          </p:cNvCxnSpPr>
          <p:nvPr/>
        </p:nvCxnSpPr>
        <p:spPr>
          <a:xfrm rot="5400000">
            <a:off x="5272139" y="2934371"/>
            <a:ext cx="1109710" cy="1590627"/>
          </a:xfrm>
          <a:prstGeom prst="curved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Curved Connector 112"/>
          <p:cNvCxnSpPr>
            <a:stCxn id="148" idx="2"/>
            <a:endCxn id="13" idx="4"/>
          </p:cNvCxnSpPr>
          <p:nvPr/>
        </p:nvCxnSpPr>
        <p:spPr>
          <a:xfrm rot="10800000" flipV="1">
            <a:off x="2752308" y="2444328"/>
            <a:ext cx="1271445" cy="31375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8" name="Curved Connector 137"/>
          <p:cNvCxnSpPr>
            <a:stCxn id="9" idx="2"/>
            <a:endCxn id="13" idx="3"/>
          </p:cNvCxnSpPr>
          <p:nvPr/>
        </p:nvCxnSpPr>
        <p:spPr>
          <a:xfrm rot="10800000">
            <a:off x="2050308" y="3298087"/>
            <a:ext cx="1577373" cy="986453"/>
          </a:xfrm>
          <a:prstGeom prst="curved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8" name="Can 147"/>
          <p:cNvSpPr/>
          <p:nvPr/>
        </p:nvSpPr>
        <p:spPr>
          <a:xfrm>
            <a:off x="4023752" y="1904329"/>
            <a:ext cx="1404000" cy="10800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18000" rIns="18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dirty="0">
                <a:solidFill>
                  <a:prstClr val="black"/>
                </a:solidFill>
                <a:latin typeface="Calibri"/>
              </a:rPr>
              <a:t>Cambridge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kern="0" dirty="0">
                <a:solidFill>
                  <a:prstClr val="black"/>
                </a:solidFill>
                <a:latin typeface="Calibri"/>
              </a:rPr>
              <a:t>(Data repository)</a:t>
            </a: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457200" y="-48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 data exchange scenario from the Flowers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893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Listening for new datasheets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854757" y="2274377"/>
            <a:ext cx="962025" cy="1185619"/>
            <a:chOff x="3319422" y="3880112"/>
            <a:chExt cx="962025" cy="118561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422" y="4670443"/>
              <a:ext cx="962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an 5"/>
            <p:cNvSpPr/>
            <p:nvPr/>
          </p:nvSpPr>
          <p:spPr>
            <a:xfrm>
              <a:off x="3405809" y="3880112"/>
              <a:ext cx="789251" cy="81670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18000" rIns="18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</a:rPr>
                <a:t>Datasheet Registry</a:t>
              </a:r>
            </a:p>
          </p:txBody>
        </p:sp>
      </p:grp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1070788" y="2682732"/>
            <a:ext cx="870356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8" name="Elbow Connector 7"/>
          <p:cNvCxnSpPr>
            <a:stCxn id="6" idx="4"/>
            <a:endCxn id="10" idx="3"/>
          </p:cNvCxnSpPr>
          <p:nvPr/>
        </p:nvCxnSpPr>
        <p:spPr>
          <a:xfrm>
            <a:off x="2730395" y="2682732"/>
            <a:ext cx="1641683" cy="935962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9" name="Flowchart: Process 8"/>
          <p:cNvSpPr/>
          <p:nvPr/>
        </p:nvSpPr>
        <p:spPr>
          <a:xfrm>
            <a:off x="162115" y="2366398"/>
            <a:ext cx="1224136" cy="590482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New Datasheet</a:t>
            </a:r>
          </a:p>
        </p:txBody>
      </p:sp>
      <p:sp>
        <p:nvSpPr>
          <p:cNvPr id="10" name="Cloud 9"/>
          <p:cNvSpPr/>
          <p:nvPr/>
        </p:nvSpPr>
        <p:spPr>
          <a:xfrm>
            <a:off x="1524490" y="3466531"/>
            <a:ext cx="5695175" cy="2661314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Flowers Messaging Infrastructure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(A cloud-based notification system)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296975" y="5925764"/>
            <a:ext cx="1713470" cy="777265"/>
          </a:xfrm>
          <a:prstGeom prst="flowChartAlternate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 design tool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292" y="1623829"/>
            <a:ext cx="61258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New resource message: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Type	</a:t>
            </a: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: Datasheet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Uri	</a:t>
            </a: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: h</a:t>
            </a:r>
            <a:r>
              <a:rPr lang="en-GB" sz="1300" dirty="0" smtClean="0">
                <a:latin typeface="Calibri"/>
              </a:rPr>
              <a:t>ttp</a:t>
            </a:r>
            <a:r>
              <a:rPr lang="en-GB" sz="1300" dirty="0">
                <a:latin typeface="Calibri"/>
              </a:rPr>
              <a:t>://synbio.ncl.ac.uk:8081/system/FL_0000000001_characterisation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Name	: spo0A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Description	: spo0A promoter part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468017" y="4550684"/>
            <a:ext cx="1944216" cy="777265"/>
          </a:xfrm>
          <a:prstGeom prst="flowChartAlternateProcess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Datasheet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RSS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7025" y="4888741"/>
            <a:ext cx="413590" cy="4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n 14"/>
          <p:cNvSpPr/>
          <p:nvPr/>
        </p:nvSpPr>
        <p:spPr>
          <a:xfrm>
            <a:off x="571624" y="5917817"/>
            <a:ext cx="789251" cy="81670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lIns="18000" rIns="18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Model Registry</a:t>
            </a:r>
          </a:p>
        </p:txBody>
      </p:sp>
      <p:cxnSp>
        <p:nvCxnSpPr>
          <p:cNvPr id="16" name="Elbow Connector 15"/>
          <p:cNvCxnSpPr>
            <a:stCxn id="15" idx="4"/>
            <a:endCxn id="17" idx="2"/>
          </p:cNvCxnSpPr>
          <p:nvPr/>
        </p:nvCxnSpPr>
        <p:spPr>
          <a:xfrm flipV="1">
            <a:off x="1360875" y="5332712"/>
            <a:ext cx="1497361" cy="993460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17" name="Flowchart: Alternate Process 16"/>
          <p:cNvSpPr/>
          <p:nvPr/>
        </p:nvSpPr>
        <p:spPr>
          <a:xfrm>
            <a:off x="2001501" y="4555447"/>
            <a:ext cx="1713470" cy="777265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New Datasheet Message</a:t>
            </a:r>
          </a:p>
        </p:txBody>
      </p:sp>
      <p:cxnSp>
        <p:nvCxnSpPr>
          <p:cNvPr id="18" name="Elbow Connector 17"/>
          <p:cNvCxnSpPr>
            <a:stCxn id="13" idx="2"/>
            <a:endCxn id="11" idx="0"/>
          </p:cNvCxnSpPr>
          <p:nvPr/>
        </p:nvCxnSpPr>
        <p:spPr>
          <a:xfrm rot="16200000" flipH="1">
            <a:off x="5498010" y="5270063"/>
            <a:ext cx="597815" cy="71358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19" name="Flowchart: Alternate Process 18"/>
          <p:cNvSpPr/>
          <p:nvPr/>
        </p:nvSpPr>
        <p:spPr>
          <a:xfrm>
            <a:off x="83620" y="1732635"/>
            <a:ext cx="2804723" cy="1829431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394" y="183811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IMPERIAL COLLEGE</a:t>
            </a:r>
            <a:endParaRPr lang="en-GB" b="1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6123405" y="2503518"/>
            <a:ext cx="1786882" cy="718654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smtClean="0">
                <a:solidFill>
                  <a:prstClr val="black"/>
                </a:solidFill>
                <a:latin typeface="Calibri"/>
              </a:rPr>
              <a:t>CAMBRIDGE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161176" y="3483232"/>
            <a:ext cx="1786882" cy="718654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noProof="0" dirty="0" smtClean="0">
                <a:solidFill>
                  <a:prstClr val="black"/>
                </a:solidFill>
                <a:latin typeface="Calibri"/>
              </a:rPr>
              <a:t>EDINBURGH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17710" y="5617027"/>
            <a:ext cx="1786882" cy="1190170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081" y="561908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NEWCASTLE</a:t>
            </a:r>
            <a:endParaRPr lang="en-GB" b="1" dirty="0"/>
          </a:p>
        </p:txBody>
      </p:sp>
      <p:cxnSp>
        <p:nvCxnSpPr>
          <p:cNvPr id="29" name="Elbow Connector 7"/>
          <p:cNvCxnSpPr>
            <a:stCxn id="22" idx="1"/>
          </p:cNvCxnSpPr>
          <p:nvPr/>
        </p:nvCxnSpPr>
        <p:spPr>
          <a:xfrm rot="10800000" flipV="1">
            <a:off x="5442857" y="2862844"/>
            <a:ext cx="680548" cy="780241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32" name="Elbow Connector 7"/>
          <p:cNvCxnSpPr>
            <a:stCxn id="24" idx="2"/>
            <a:endCxn id="10" idx="0"/>
          </p:cNvCxnSpPr>
          <p:nvPr/>
        </p:nvCxnSpPr>
        <p:spPr>
          <a:xfrm rot="5400000">
            <a:off x="7337117" y="4079688"/>
            <a:ext cx="595302" cy="839698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415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8" y="2675467"/>
            <a:ext cx="4885266" cy="345069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mapping between genetic parts and their models </a:t>
            </a:r>
          </a:p>
          <a:p>
            <a:r>
              <a:rPr lang="en-GB" dirty="0" smtClean="0"/>
              <a:t>Reusable and modular mathematical models of genetic parts</a:t>
            </a:r>
          </a:p>
          <a:p>
            <a:pPr lvl="1"/>
            <a:r>
              <a:rPr lang="en-GB" dirty="0" smtClean="0"/>
              <a:t>Promoters, RBSs, CDSs</a:t>
            </a:r>
          </a:p>
          <a:p>
            <a:pPr lvl="1"/>
            <a:r>
              <a:rPr lang="en-GB" dirty="0" smtClean="0"/>
              <a:t>Degradation, protein interactions</a:t>
            </a:r>
          </a:p>
          <a:p>
            <a:r>
              <a:rPr lang="en-GB" dirty="0" smtClean="0"/>
              <a:t>Derived from templates</a:t>
            </a:r>
          </a:p>
          <a:p>
            <a:r>
              <a:rPr lang="en-GB" dirty="0" err="1" smtClean="0"/>
              <a:t>Composable</a:t>
            </a:r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Standard Virtual Parts (SVPs)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 r="57544" b="819"/>
          <a:stretch>
            <a:fillRect/>
          </a:stretch>
        </p:blipFill>
        <p:spPr bwMode="auto">
          <a:xfrm>
            <a:off x="7584319" y="2875794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9172" y="4568750"/>
            <a:ext cx="981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6978" y="4009117"/>
            <a:ext cx="11049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06871" y="5402717"/>
            <a:ext cx="11049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45036" y="2162176"/>
            <a:ext cx="1104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93493" y="3172732"/>
            <a:ext cx="11049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7521" y="3672341"/>
            <a:ext cx="9525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069693" y="5307693"/>
            <a:ext cx="952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repository of SVPs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7330440" cy="694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98698" y="4102617"/>
            <a:ext cx="266422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http://www.virtualparts.org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Listening for new datasheets</a:t>
            </a:r>
            <a:endParaRPr lang="en-GB" dirty="0"/>
          </a:p>
        </p:txBody>
      </p:sp>
      <p:grpSp>
        <p:nvGrpSpPr>
          <p:cNvPr id="2" name="Group 3"/>
          <p:cNvGrpSpPr/>
          <p:nvPr/>
        </p:nvGrpSpPr>
        <p:grpSpPr>
          <a:xfrm>
            <a:off x="1854757" y="2274377"/>
            <a:ext cx="962025" cy="1185619"/>
            <a:chOff x="3319422" y="3880112"/>
            <a:chExt cx="962025" cy="118561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9422" y="4670443"/>
              <a:ext cx="962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an 5"/>
            <p:cNvSpPr/>
            <p:nvPr/>
          </p:nvSpPr>
          <p:spPr>
            <a:xfrm>
              <a:off x="3405809" y="3880112"/>
              <a:ext cx="789251" cy="816709"/>
            </a:xfrm>
            <a:prstGeom prst="can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lIns="18000" rIns="1800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</a:rPr>
                <a:t>Datasheet Registry</a:t>
              </a:r>
            </a:p>
          </p:txBody>
        </p:sp>
      </p:grpSp>
      <p:cxnSp>
        <p:nvCxnSpPr>
          <p:cNvPr id="7" name="Straight Arrow Connector 6"/>
          <p:cNvCxnSpPr>
            <a:endCxn id="6" idx="2"/>
          </p:cNvCxnSpPr>
          <p:nvPr/>
        </p:nvCxnSpPr>
        <p:spPr>
          <a:xfrm>
            <a:off x="1070788" y="2682732"/>
            <a:ext cx="870356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8" name="Elbow Connector 7"/>
          <p:cNvCxnSpPr>
            <a:stCxn id="6" idx="4"/>
            <a:endCxn id="10" idx="3"/>
          </p:cNvCxnSpPr>
          <p:nvPr/>
        </p:nvCxnSpPr>
        <p:spPr>
          <a:xfrm>
            <a:off x="2730395" y="2682732"/>
            <a:ext cx="1641683" cy="935962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9" name="Flowchart: Process 8"/>
          <p:cNvSpPr/>
          <p:nvPr/>
        </p:nvSpPr>
        <p:spPr>
          <a:xfrm>
            <a:off x="162115" y="2366398"/>
            <a:ext cx="1224136" cy="590482"/>
          </a:xfrm>
          <a:prstGeom prst="flowChart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New Datasheet</a:t>
            </a:r>
          </a:p>
        </p:txBody>
      </p:sp>
      <p:sp>
        <p:nvSpPr>
          <p:cNvPr id="10" name="Cloud 9"/>
          <p:cNvSpPr/>
          <p:nvPr/>
        </p:nvSpPr>
        <p:spPr>
          <a:xfrm>
            <a:off x="1524490" y="3466531"/>
            <a:ext cx="5695175" cy="2661314"/>
          </a:xfrm>
          <a:prstGeom prst="clou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Flowers Messaging Infrastructure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(A cloud-based notification system)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296975" y="5925764"/>
            <a:ext cx="1713470" cy="777265"/>
          </a:xfrm>
          <a:prstGeom prst="flowChartAlternateProces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 design tool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5292" y="1623829"/>
            <a:ext cx="61258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New resource message: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Type	</a:t>
            </a: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: Datasheet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b="1" dirty="0" smtClean="0">
                <a:solidFill>
                  <a:prstClr val="black"/>
                </a:solidFill>
                <a:latin typeface="Calibri"/>
              </a:rPr>
              <a:t>Uri	</a:t>
            </a: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: h</a:t>
            </a:r>
            <a:r>
              <a:rPr lang="en-GB" sz="1300" dirty="0" smtClean="0">
                <a:latin typeface="Calibri"/>
              </a:rPr>
              <a:t>ttp</a:t>
            </a:r>
            <a:r>
              <a:rPr lang="en-GB" sz="1300" dirty="0">
                <a:latin typeface="Calibri"/>
              </a:rPr>
              <a:t>://synbio.ncl.ac.uk:8081/system/FL_0000000001_characterisation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Name	: spo0A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1300" dirty="0" smtClean="0">
                <a:solidFill>
                  <a:prstClr val="black"/>
                </a:solidFill>
                <a:latin typeface="Calibri"/>
              </a:rPr>
              <a:t>Description	: spo0A promoter part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468017" y="4550684"/>
            <a:ext cx="1944216" cy="777265"/>
          </a:xfrm>
          <a:prstGeom prst="flowChartAlternateProcess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Datasheet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RSS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7025" y="4888741"/>
            <a:ext cx="413590" cy="4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n 14"/>
          <p:cNvSpPr/>
          <p:nvPr/>
        </p:nvSpPr>
        <p:spPr>
          <a:xfrm>
            <a:off x="571624" y="5917817"/>
            <a:ext cx="789251" cy="816709"/>
          </a:xfrm>
          <a:prstGeom prst="can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wrap="square" lIns="18000" rIns="18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Model Registry</a:t>
            </a:r>
          </a:p>
        </p:txBody>
      </p:sp>
      <p:cxnSp>
        <p:nvCxnSpPr>
          <p:cNvPr id="16" name="Elbow Connector 15"/>
          <p:cNvCxnSpPr>
            <a:stCxn id="15" idx="4"/>
            <a:endCxn id="17" idx="2"/>
          </p:cNvCxnSpPr>
          <p:nvPr/>
        </p:nvCxnSpPr>
        <p:spPr>
          <a:xfrm flipV="1">
            <a:off x="1360875" y="5332712"/>
            <a:ext cx="1497361" cy="993460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17" name="Flowchart: Alternate Process 16"/>
          <p:cNvSpPr/>
          <p:nvPr/>
        </p:nvSpPr>
        <p:spPr>
          <a:xfrm>
            <a:off x="2001501" y="4555447"/>
            <a:ext cx="1713470" cy="777265"/>
          </a:xfrm>
          <a:prstGeom prst="flowChartAlternateProcess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New Datasheet Message</a:t>
            </a:r>
          </a:p>
        </p:txBody>
      </p:sp>
      <p:cxnSp>
        <p:nvCxnSpPr>
          <p:cNvPr id="18" name="Elbow Connector 17"/>
          <p:cNvCxnSpPr>
            <a:stCxn id="13" idx="2"/>
            <a:endCxn id="11" idx="0"/>
          </p:cNvCxnSpPr>
          <p:nvPr/>
        </p:nvCxnSpPr>
        <p:spPr>
          <a:xfrm rot="16200000" flipH="1">
            <a:off x="5498010" y="5270063"/>
            <a:ext cx="597815" cy="71358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sp>
        <p:nvSpPr>
          <p:cNvPr id="19" name="Flowchart: Alternate Process 18"/>
          <p:cNvSpPr/>
          <p:nvPr/>
        </p:nvSpPr>
        <p:spPr>
          <a:xfrm>
            <a:off x="83620" y="1732635"/>
            <a:ext cx="2804723" cy="1829431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3394" y="1838115"/>
            <a:ext cx="246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IMPERIAL COLLEGE</a:t>
            </a:r>
            <a:endParaRPr lang="en-GB" b="1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6123405" y="2503518"/>
            <a:ext cx="1786882" cy="718654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smtClean="0">
                <a:solidFill>
                  <a:prstClr val="black"/>
                </a:solidFill>
                <a:latin typeface="Calibri"/>
              </a:rPr>
              <a:t>CAMBRIDGE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7161176" y="3483232"/>
            <a:ext cx="1786882" cy="718654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noProof="0" dirty="0" smtClean="0">
                <a:solidFill>
                  <a:prstClr val="black"/>
                </a:solidFill>
                <a:latin typeface="Calibri"/>
              </a:rPr>
              <a:t>EDINBURGH</a:t>
            </a:r>
            <a:endParaRPr kumimoji="0" lang="en-GB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217710" y="5617027"/>
            <a:ext cx="1786882" cy="1190170"/>
          </a:xfrm>
          <a:prstGeom prst="flowChartAlternateProcess">
            <a:avLst/>
          </a:prstGeom>
          <a:noFill/>
          <a:ln w="317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8081" y="561908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NEWCASTLE</a:t>
            </a:r>
            <a:endParaRPr lang="en-GB" b="1" dirty="0"/>
          </a:p>
        </p:txBody>
      </p:sp>
      <p:cxnSp>
        <p:nvCxnSpPr>
          <p:cNvPr id="29" name="Elbow Connector 7"/>
          <p:cNvCxnSpPr>
            <a:stCxn id="22" idx="1"/>
          </p:cNvCxnSpPr>
          <p:nvPr/>
        </p:nvCxnSpPr>
        <p:spPr>
          <a:xfrm rot="10800000" flipV="1">
            <a:off x="5442857" y="2862844"/>
            <a:ext cx="680548" cy="780241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  <p:cxnSp>
        <p:nvCxnSpPr>
          <p:cNvPr id="32" name="Elbow Connector 7"/>
          <p:cNvCxnSpPr>
            <a:stCxn id="24" idx="2"/>
            <a:endCxn id="10" idx="0"/>
          </p:cNvCxnSpPr>
          <p:nvPr/>
        </p:nvCxnSpPr>
        <p:spPr>
          <a:xfrm rot="5400000">
            <a:off x="7337117" y="4079688"/>
            <a:ext cx="595302" cy="839698"/>
          </a:xfrm>
          <a:prstGeom prst="bentConnector2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415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109788"/>
            <a:ext cx="67341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52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castleBiomedicine_GM">
  <a:themeElements>
    <a:clrScheme name="Newcastle Biomedic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castle Biomedici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castle Biomedic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NewcastleBiomedicine_GM</Template>
  <TotalTime>3528</TotalTime>
  <Words>644</Words>
  <Application>Microsoft Office PowerPoint</Application>
  <PresentationFormat>On-screen Show (4:3)</PresentationFormat>
  <Paragraphs>178</Paragraphs>
  <Slides>22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NewcastleBiomedicine_GM</vt:lpstr>
      <vt:lpstr>Custom Design</vt:lpstr>
      <vt:lpstr>2_Custom Design</vt:lpstr>
      <vt:lpstr>Waveform</vt:lpstr>
      <vt:lpstr>2_Waveform</vt:lpstr>
      <vt:lpstr>Visio</vt:lpstr>
      <vt:lpstr>Exchanging  synthetic biology data using SBOL and the Systems extension: A use case from the Flowers infrastructure</vt:lpstr>
      <vt:lpstr>Outline</vt:lpstr>
      <vt:lpstr>The UK infrastructure for synthetic biology</vt:lpstr>
      <vt:lpstr>A data exchange scenario from the Flowers project</vt:lpstr>
      <vt:lpstr>Listening for new datasheets</vt:lpstr>
      <vt:lpstr>Standard Virtual Parts (SVPs)</vt:lpstr>
      <vt:lpstr>A repository of SVPs</vt:lpstr>
      <vt:lpstr>Listening for new datasheets</vt:lpstr>
      <vt:lpstr>Demo</vt:lpstr>
      <vt:lpstr>Demo: Upload an SBOL document</vt:lpstr>
      <vt:lpstr>Demo: Upload a datasheet for the part</vt:lpstr>
      <vt:lpstr>Demo: The datasheet is uploaded</vt:lpstr>
      <vt:lpstr>Demo: Model registry is updated with a new model</vt:lpstr>
      <vt:lpstr>Slide 14</vt:lpstr>
      <vt:lpstr>What is next?</vt:lpstr>
      <vt:lpstr>What is next for the community? Our wish list</vt:lpstr>
      <vt:lpstr>Slide 17</vt:lpstr>
      <vt:lpstr>Thanks</vt:lpstr>
      <vt:lpstr>Listening for SBOL documents</vt:lpstr>
      <vt:lpstr>SBOL extensions</vt:lpstr>
      <vt:lpstr>SBOL Systems extension</vt:lpstr>
      <vt:lpstr>SBOL Compliance</vt:lpstr>
    </vt:vector>
  </TitlesOfParts>
  <Company>Newcastle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Goksel Misirli</dc:creator>
  <cp:lastModifiedBy>Goksel</cp:lastModifiedBy>
  <cp:revision>498</cp:revision>
  <cp:lastPrinted>2013-11-12T13:11:03Z</cp:lastPrinted>
  <dcterms:created xsi:type="dcterms:W3CDTF">2013-03-15T12:13:19Z</dcterms:created>
  <dcterms:modified xsi:type="dcterms:W3CDTF">2014-01-08T15:31:28Z</dcterms:modified>
</cp:coreProperties>
</file>