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306" r:id="rId16"/>
    <p:sldId id="292" r:id="rId17"/>
    <p:sldId id="274" r:id="rId18"/>
    <p:sldId id="296" r:id="rId19"/>
    <p:sldId id="279" r:id="rId20"/>
    <p:sldId id="280" r:id="rId21"/>
    <p:sldId id="298" r:id="rId22"/>
    <p:sldId id="282" r:id="rId23"/>
    <p:sldId id="283" r:id="rId24"/>
    <p:sldId id="317" r:id="rId25"/>
    <p:sldId id="300" r:id="rId26"/>
    <p:sldId id="285" r:id="rId27"/>
    <p:sldId id="286" r:id="rId28"/>
    <p:sldId id="287" r:id="rId29"/>
    <p:sldId id="318" r:id="rId30"/>
    <p:sldId id="289" r:id="rId31"/>
    <p:sldId id="290" r:id="rId32"/>
    <p:sldId id="291" r:id="rId33"/>
    <p:sldId id="312" r:id="rId34"/>
    <p:sldId id="308" r:id="rId35"/>
    <p:sldId id="309" r:id="rId36"/>
    <p:sldId id="316" r:id="rId37"/>
    <p:sldId id="311" r:id="rId38"/>
    <p:sldId id="313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8FDC5-391C-4175-9809-1EBE4A6298BC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2433-FC79-4F31-952A-E686CBF6A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D2433-FC79-4F31-952A-E686CBF6A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4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D2433-FC79-4F31-952A-E686CBF6A6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2DEAE-BE63-426E-BFFA-CFD602FF6FA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7ABA-C5DC-4EE0-8854-D327F35E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2"/>
            <a:ext cx="91191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57" y="1752600"/>
            <a:ext cx="7772400" cy="13938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SBOL 2.0: Vision and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Nicholas Roehner, Chris J. Myers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University of Utah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SBOL Workshop 10: UC Berkeley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1563" y="6636340"/>
            <a:ext cx="9119115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N. Roehner, C. J. Myers (U. of Utah)                     SBOL 2.0: Vision and Structure                           SBOL Workshop 10: UC Berkeley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Increasing Functional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53000"/>
            <a:ext cx="8332097" cy="16694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Modules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Interactions (activation, repression, </a:t>
            </a:r>
            <a:r>
              <a:rPr lang="en-US" dirty="0" err="1" smtClean="0">
                <a:solidFill>
                  <a:srgbClr val="FF0000"/>
                </a:solidFill>
              </a:rPr>
              <a:t>complexation</a:t>
            </a:r>
            <a:r>
              <a:rPr lang="en-US" dirty="0" smtClean="0">
                <a:solidFill>
                  <a:srgbClr val="FF0000"/>
                </a:solidFill>
              </a:rPr>
              <a:t>, transcription, translation, phosphorylation) </a:t>
            </a: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17" y="994442"/>
            <a:ext cx="5421683" cy="39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Basis for Composition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4953000"/>
            <a:ext cx="8229600" cy="16694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Ports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" y="1333808"/>
            <a:ext cx="8991600" cy="3296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" y="1368444"/>
            <a:ext cx="8991600" cy="32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Basis for Composition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4953000"/>
            <a:ext cx="8229600" cy="1669473"/>
          </a:xfrm>
        </p:spPr>
        <p:txBody>
          <a:bodyPr>
            <a:normAutofit/>
          </a:bodyPr>
          <a:lstStyle/>
          <a:p>
            <a:r>
              <a:rPr lang="en-US" dirty="0" smtClean="0"/>
              <a:t>Ports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Instantiation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" y="1371600"/>
            <a:ext cx="8991600" cy="32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Basis for Functional Composition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4953000"/>
            <a:ext cx="8229600" cy="16694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Ports</a:t>
            </a:r>
          </a:p>
          <a:p>
            <a:r>
              <a:rPr lang="en-US" dirty="0" smtClean="0"/>
              <a:t>Instantiation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Port Mapping and Mixed Hierarchy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" y="1368444"/>
            <a:ext cx="8991601" cy="32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Data Model: Sequenced Component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06" y="5257800"/>
            <a:ext cx="509587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0" y="1101436"/>
            <a:ext cx="8894017" cy="51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Data Model: </a:t>
            </a:r>
            <a:r>
              <a:rPr lang="en-US" dirty="0" smtClean="0">
                <a:solidFill>
                  <a:schemeClr val="bg1"/>
                </a:solidFill>
              </a:rPr>
              <a:t>Instantiation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9624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5" y="938643"/>
            <a:ext cx="8965303" cy="54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Example: Components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06" y="5257800"/>
            <a:ext cx="509587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" y="1295399"/>
            <a:ext cx="8993012" cy="47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Sequence Instantiation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7244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1" y="1295400"/>
            <a:ext cx="8932333" cy="46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Data Model: Module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9530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260764"/>
            <a:ext cx="713296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Module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85" y="52578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8" y="1295400"/>
            <a:ext cx="889793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Current Capabilities of SBOL 1.0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5376863"/>
            <a:ext cx="8229600" cy="124561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Specification of DNA components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" y="3553691"/>
            <a:ext cx="8763000" cy="11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Signal Instantiation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85" y="52578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295400"/>
            <a:ext cx="8953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Data Model: Interactions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85" y="52578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55354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Interactions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85" y="52578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7" y="1524000"/>
            <a:ext cx="8915400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4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Interactions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85" y="52578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" y="1524000"/>
            <a:ext cx="900461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0292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740" y="0"/>
            <a:ext cx="90290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  </a:t>
            </a:r>
            <a:r>
              <a:rPr lang="en-US" dirty="0" smtClean="0">
                <a:solidFill>
                  <a:prstClr val="white"/>
                </a:solidFill>
              </a:rPr>
              <a:t>Data Model: Ports and </a:t>
            </a:r>
            <a:r>
              <a:rPr lang="en-US" dirty="0" err="1" smtClean="0">
                <a:solidFill>
                  <a:prstClr val="white"/>
                </a:solidFill>
              </a:rPr>
              <a:t>PortMaps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71" y="1184564"/>
            <a:ext cx="599139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0292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740" y="0"/>
            <a:ext cx="90290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  </a:t>
            </a:r>
            <a:r>
              <a:rPr lang="en-US" dirty="0" smtClean="0">
                <a:solidFill>
                  <a:prstClr val="white"/>
                </a:solidFill>
              </a:rPr>
              <a:t>Composing Inverter Component with Module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" y="919822"/>
            <a:ext cx="8952860" cy="56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Component Ports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672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" y="909061"/>
            <a:ext cx="8991600" cy="57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Signal Instantiation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8768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" y="909060"/>
            <a:ext cx="8991600" cy="57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Port Mapping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2578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" y="909060"/>
            <a:ext cx="8991600" cy="57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1" y="0"/>
            <a:ext cx="9119114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3800" dirty="0" smtClean="0">
                <a:solidFill>
                  <a:schemeClr val="bg1"/>
                </a:solidFill>
              </a:rPr>
              <a:t>Composing Inverter Module with Toggle Module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2578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" y="1066800"/>
            <a:ext cx="9029060" cy="50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Current Capabilities of SBOL 1.0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5376863"/>
            <a:ext cx="8229600" cy="1245610"/>
          </a:xfrm>
        </p:spPr>
        <p:txBody>
          <a:bodyPr/>
          <a:lstStyle/>
          <a:p>
            <a:r>
              <a:rPr lang="en-US" dirty="0" smtClean="0"/>
              <a:t>Specification of DNA components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Hierarchical composition of DNA components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" y="1752600"/>
            <a:ext cx="8679874" cy="29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Module Ports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101436"/>
            <a:ext cx="9048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Module Instantiation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" y="1089314"/>
            <a:ext cx="9048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Example: Port Mapping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096241"/>
            <a:ext cx="9048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Toggle Module Composed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" y="1752600"/>
            <a:ext cx="9001351" cy="35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Dark Sensor (Tabor et al. 2009)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97" y="1524000"/>
            <a:ext cx="7086600" cy="40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Dark Sensor (Tabor et al. 2009)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5" y="1600200"/>
            <a:ext cx="7492064" cy="42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Dark Sensor: Instantiation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" y="1447800"/>
            <a:ext cx="8970116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Dark Sensor: Interactions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" y="1669473"/>
            <a:ext cx="9067800" cy="37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Extension Status: </a:t>
            </a:r>
            <a:r>
              <a:rPr lang="en-US" dirty="0" smtClean="0">
                <a:solidFill>
                  <a:schemeClr val="bg1"/>
                </a:solidFill>
              </a:rPr>
              <a:t>Modeling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71600"/>
            <a:ext cx="4724400" cy="41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Extension </a:t>
            </a:r>
            <a:r>
              <a:rPr lang="en-US" dirty="0" smtClean="0">
                <a:solidFill>
                  <a:schemeClr val="bg1"/>
                </a:solidFill>
              </a:rPr>
              <a:t>Status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Context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5" y="914400"/>
            <a:ext cx="7746103" cy="55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Goals for SBOL 2.0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24384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Increase the range of biological structure and function that we may specify.</a:t>
            </a:r>
          </a:p>
          <a:p>
            <a:r>
              <a:rPr lang="en-US" dirty="0" smtClean="0"/>
              <a:t>Provide an extensible basis for composition of functional modules with structural components and other functional modules.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</p:spTree>
    <p:extLst>
      <p:ext uri="{BB962C8B-B14F-4D97-AF65-F5344CB8AC3E}">
        <p14:creationId xmlns:p14="http://schemas.microsoft.com/office/powerpoint/2010/main" val="17609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Summary UML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520429" cy="22860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1" y="873195"/>
            <a:ext cx="8563897" cy="57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Increasing Structural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48" y="1006606"/>
            <a:ext cx="5673898" cy="30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Increasing Structural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4953000"/>
            <a:ext cx="8229600" cy="16694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RNA components (mRNA, </a:t>
            </a:r>
            <a:r>
              <a:rPr lang="en-US" dirty="0" err="1" smtClean="0">
                <a:solidFill>
                  <a:srgbClr val="FF0000"/>
                </a:solidFill>
              </a:rPr>
              <a:t>tRNA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siRNA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39" y="1001370"/>
            <a:ext cx="5690115" cy="38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Increasing Structural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4953000"/>
            <a:ext cx="8229600" cy="1669473"/>
          </a:xfrm>
        </p:spPr>
        <p:txBody>
          <a:bodyPr>
            <a:normAutofit/>
          </a:bodyPr>
          <a:lstStyle/>
          <a:p>
            <a:r>
              <a:rPr lang="en-US" dirty="0" smtClean="0"/>
              <a:t>RNA components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Protein components (TFs, enzymes)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39" y="1001370"/>
            <a:ext cx="5690116" cy="38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Increasing Structural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4953000"/>
            <a:ext cx="8229600" cy="16694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RNA components</a:t>
            </a:r>
          </a:p>
          <a:p>
            <a:r>
              <a:rPr lang="en-US" dirty="0" smtClean="0"/>
              <a:t>Protein components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 Components (small molecules, complexes, light</a:t>
            </a:r>
            <a:r>
              <a:rPr lang="en-US" dirty="0">
                <a:solidFill>
                  <a:srgbClr val="FF0000"/>
                </a:solidFill>
              </a:rPr>
              <a:t>, pressure, pH, temp)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39" y="1001370"/>
            <a:ext cx="5690116" cy="38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Increasing Functional Range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7" y="4953000"/>
            <a:ext cx="8229600" cy="16694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Modules (logic gates, latches, oscillators, sensors, transducers, pathways, cascades)</a:t>
            </a: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740" y="6622473"/>
            <a:ext cx="9119115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N. Roehner, C. J. Myers (U. of Utah)                     SBOL 2.0: Vision and Structure                           SBOL Workshop 10: UC Berkeley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17" y="994443"/>
            <a:ext cx="5421683" cy="39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</TotalTime>
  <Words>1415</Words>
  <Application>Microsoft Office PowerPoint</Application>
  <PresentationFormat>On-screen Show (4:3)</PresentationFormat>
  <Paragraphs>107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SBOL 2.0: Vision and Structure</vt:lpstr>
      <vt:lpstr>Current Capabilities of SBOL 1.0</vt:lpstr>
      <vt:lpstr>Current Capabilities of SBOL 1.0</vt:lpstr>
      <vt:lpstr>Goals for SBOL 2.0</vt:lpstr>
      <vt:lpstr>Increasing Structural Range</vt:lpstr>
      <vt:lpstr>Increasing Structural Range</vt:lpstr>
      <vt:lpstr>Increasing Structural Range</vt:lpstr>
      <vt:lpstr>Increasing Structural Range</vt:lpstr>
      <vt:lpstr>Increasing Functional Range</vt:lpstr>
      <vt:lpstr>Increasing Functional Range</vt:lpstr>
      <vt:lpstr>Basis for Composition </vt:lpstr>
      <vt:lpstr>Basis for Composition  </vt:lpstr>
      <vt:lpstr>Basis for Functional Composition  </vt:lpstr>
      <vt:lpstr>  Data Model: Sequenced Component</vt:lpstr>
      <vt:lpstr>  Data Model: Instantiation</vt:lpstr>
      <vt:lpstr>  Example: Components</vt:lpstr>
      <vt:lpstr>  Example: Sequence Instantiation</vt:lpstr>
      <vt:lpstr>  Data Model: Module</vt:lpstr>
      <vt:lpstr>  Example: Module</vt:lpstr>
      <vt:lpstr>  Example: Signal Instantiation</vt:lpstr>
      <vt:lpstr>  Data Model: Interactions</vt:lpstr>
      <vt:lpstr>  Example: Interactions</vt:lpstr>
      <vt:lpstr>  Example: Interactions</vt:lpstr>
      <vt:lpstr>  </vt:lpstr>
      <vt:lpstr>  </vt:lpstr>
      <vt:lpstr>  Example: Component Ports</vt:lpstr>
      <vt:lpstr>  Example: Signal Instantiation</vt:lpstr>
      <vt:lpstr>  Example: Port Mapping</vt:lpstr>
      <vt:lpstr>  Composing Inverter Module with Toggle Module</vt:lpstr>
      <vt:lpstr>  Example: Module Ports</vt:lpstr>
      <vt:lpstr>  Example: Module Instantiation </vt:lpstr>
      <vt:lpstr>  Example: Port Mapping </vt:lpstr>
      <vt:lpstr>  Toggle Module Composed</vt:lpstr>
      <vt:lpstr>  Dark Sensor (Tabor et al. 2009) </vt:lpstr>
      <vt:lpstr>  Dark Sensor (Tabor et al. 2009) </vt:lpstr>
      <vt:lpstr>  Dark Sensor: Instantiation </vt:lpstr>
      <vt:lpstr>  Dark Sensor: Interactions </vt:lpstr>
      <vt:lpstr>  Extension Status: Modeling</vt:lpstr>
      <vt:lpstr>  Extension Status: Context</vt:lpstr>
      <vt:lpstr>  Summary UML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Roehner</dc:creator>
  <cp:lastModifiedBy>Nicholas Roehner</cp:lastModifiedBy>
  <cp:revision>116</cp:revision>
  <dcterms:created xsi:type="dcterms:W3CDTF">2014-01-04T17:42:01Z</dcterms:created>
  <dcterms:modified xsi:type="dcterms:W3CDTF">2014-01-11T20:19:05Z</dcterms:modified>
</cp:coreProperties>
</file>