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  <p:sldMasterId id="2147483672" r:id="rId3"/>
    <p:sldMasterId id="2147483684" r:id="rId4"/>
    <p:sldMasterId id="2147483708" r:id="rId5"/>
  </p:sldMasterIdLst>
  <p:notesMasterIdLst>
    <p:notesMasterId r:id="rId26"/>
  </p:notesMasterIdLst>
  <p:handoutMasterIdLst>
    <p:handoutMasterId r:id="rId27"/>
  </p:handoutMasterIdLst>
  <p:sldIdLst>
    <p:sldId id="334" r:id="rId6"/>
    <p:sldId id="288" r:id="rId7"/>
    <p:sldId id="358" r:id="rId8"/>
    <p:sldId id="361" r:id="rId9"/>
    <p:sldId id="359" r:id="rId10"/>
    <p:sldId id="360" r:id="rId11"/>
    <p:sldId id="371" r:id="rId12"/>
    <p:sldId id="364" r:id="rId13"/>
    <p:sldId id="363" r:id="rId14"/>
    <p:sldId id="365" r:id="rId15"/>
    <p:sldId id="356" r:id="rId16"/>
    <p:sldId id="323" r:id="rId17"/>
    <p:sldId id="337" r:id="rId18"/>
    <p:sldId id="367" r:id="rId19"/>
    <p:sldId id="368" r:id="rId20"/>
    <p:sldId id="366" r:id="rId21"/>
    <p:sldId id="369" r:id="rId22"/>
    <p:sldId id="303" r:id="rId23"/>
    <p:sldId id="372" r:id="rId24"/>
    <p:sldId id="373" r:id="rId25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2399A"/>
    <a:srgbClr val="151F47"/>
    <a:srgbClr val="D600AF"/>
    <a:srgbClr val="41A5D7"/>
    <a:srgbClr val="53AEDB"/>
    <a:srgbClr val="37A1D5"/>
    <a:srgbClr val="0266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1395" autoAdjust="0"/>
    <p:restoredTop sz="59420" autoAdjust="0"/>
  </p:normalViewPr>
  <p:slideViewPr>
    <p:cSldViewPr snapToGrid="0">
      <p:cViewPr varScale="1">
        <p:scale>
          <a:sx n="53" d="100"/>
          <a:sy n="53" d="100"/>
        </p:scale>
        <p:origin x="-23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5" y="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6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6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5" y="9430092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5" rIns="91431" bIns="4571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C896D3-57A9-4B5E-9DE2-1B1162204F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13200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CF74FFCF-1778-4641-B5D9-4F70656A82F2}" type="datetimeFigureOut">
              <a:rPr lang="en-GB" smtClean="0"/>
              <a:pPr/>
              <a:t>07/01/2014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CEF89D34-E1B2-4266-BF3E-1433F25EC44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7180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4308"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9647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01483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50528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37118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60649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11607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9D34-E1B2-4266-BF3E-1433F25EC44F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55525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75325" y="2173288"/>
            <a:ext cx="1819275" cy="2730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2173288"/>
            <a:ext cx="5305425" cy="2730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50" y="2397125"/>
            <a:ext cx="3771900" cy="3421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250" y="2397125"/>
            <a:ext cx="3773488" cy="34210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75388" y="119063"/>
            <a:ext cx="2038350" cy="5699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19063"/>
            <a:ext cx="5965825" cy="5699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175" y="3270250"/>
            <a:ext cx="3070225" cy="2132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6800" y="3270250"/>
            <a:ext cx="3070225" cy="2132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4638"/>
            <a:ext cx="2074862" cy="51276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175" y="274638"/>
            <a:ext cx="6075363" cy="51276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42389"/>
            <a:ext cx="8229600" cy="12527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7500" y="3025775"/>
            <a:ext cx="3546475" cy="187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16375" y="3025775"/>
            <a:ext cx="3548063" cy="1878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>
                <a:solidFill>
                  <a:srgbClr val="073E87"/>
                </a:solidFill>
              </a:rPr>
              <a:pPr/>
              <a:t>1/7/2014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98347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D9D02-426E-46C9-9EE9-0DE1EF8B2838}" type="datetime1">
              <a:rPr lang="en-US" smtClean="0">
                <a:solidFill>
                  <a:srgbClr val="073E87"/>
                </a:solidFill>
              </a:rPr>
              <a:pPr/>
              <a:t>1/7/2014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142389"/>
            <a:ext cx="8229600" cy="12527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41489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>
                <a:solidFill>
                  <a:srgbClr val="073E87"/>
                </a:solidFill>
              </a:rPr>
              <a:pPr/>
              <a:t>1/7/2014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13828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>
                <a:solidFill>
                  <a:srgbClr val="073E87"/>
                </a:solidFill>
              </a:rPr>
              <a:pPr/>
              <a:t>1/7/2014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978032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8D072-EF12-4AA2-BD71-ABC68B06D0E2}" type="datetime1">
              <a:rPr lang="en-US" smtClean="0">
                <a:solidFill>
                  <a:srgbClr val="073E87"/>
                </a:solidFill>
              </a:rPr>
              <a:pPr/>
              <a:t>1/7/2014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206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DBF60-6CC3-4B74-A60D-3486985E4346}" type="datetime1">
              <a:rPr lang="en-US" smtClean="0">
                <a:solidFill>
                  <a:srgbClr val="073E87"/>
                </a:solidFill>
              </a:rPr>
              <a:pPr/>
              <a:t>1/7/2014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10960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>
                <a:solidFill>
                  <a:srgbClr val="073E87"/>
                </a:solidFill>
              </a:rPr>
              <a:pPr/>
              <a:t>1/7/2014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80633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>
                <a:solidFill>
                  <a:srgbClr val="073E87"/>
                </a:solidFill>
              </a:rPr>
              <a:pPr/>
              <a:t>1/7/2014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723062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>
                <a:solidFill>
                  <a:srgbClr val="073E87"/>
                </a:solidFill>
              </a:rPr>
              <a:pPr/>
              <a:t>1/7/2014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314207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>
                <a:solidFill>
                  <a:srgbClr val="073E87"/>
                </a:solidFill>
              </a:rPr>
              <a:pPr/>
              <a:t>1/7/2014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0057306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>
                <a:solidFill>
                  <a:srgbClr val="073E87"/>
                </a:solidFill>
              </a:rPr>
              <a:pPr/>
              <a:t>1/7/2014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504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0" name="Picture 30" descr="FMS-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-2630488" y="-1539875"/>
            <a:ext cx="14401801" cy="1539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9142413" y="-1397000"/>
            <a:ext cx="2700337" cy="1080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-2701925" y="-1541463"/>
            <a:ext cx="2700337" cy="10801351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-2701925" y="6856413"/>
            <a:ext cx="14401800" cy="25479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0260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3025775"/>
            <a:ext cx="724693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262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319088" y="2173288"/>
            <a:ext cx="7275512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>
          <a:solidFill>
            <a:srgbClr val="151F47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151F47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151F47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151F47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151F47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151F47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151F47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>
          <a:solidFill>
            <a:srgbClr val="151F4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0" y="-12700"/>
            <a:ext cx="9144000" cy="3284538"/>
          </a:xfrm>
          <a:prstGeom prst="rect">
            <a:avLst/>
          </a:prstGeom>
          <a:gradFill rotWithShape="1">
            <a:gsLst>
              <a:gs pos="0">
                <a:srgbClr val="37A1D5"/>
              </a:gs>
              <a:gs pos="100000">
                <a:srgbClr val="0266A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 rot="321467">
            <a:off x="-2060575" y="1247775"/>
            <a:ext cx="14028738" cy="4776788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-2700338" y="-1552575"/>
            <a:ext cx="2700338" cy="1080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9144000" y="-1408113"/>
            <a:ext cx="2700338" cy="10801351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-2628900" y="-1552575"/>
            <a:ext cx="14401800" cy="1539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-2700338" y="6859588"/>
            <a:ext cx="14401801" cy="25479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157163" y="119063"/>
            <a:ext cx="72866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40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5950" y="2397125"/>
            <a:ext cx="7697788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500">
          <a:solidFill>
            <a:srgbClr val="1E2B64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500">
          <a:solidFill>
            <a:srgbClr val="1E2B64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500">
          <a:solidFill>
            <a:srgbClr val="151F47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500">
          <a:solidFill>
            <a:srgbClr val="151F47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500">
          <a:solidFill>
            <a:srgbClr val="151F47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500">
          <a:solidFill>
            <a:srgbClr val="151F47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500">
          <a:solidFill>
            <a:srgbClr val="151F47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500">
          <a:solidFill>
            <a:srgbClr val="151F47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500">
          <a:solidFill>
            <a:srgbClr val="151F4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71" name="Rectangle 7"/>
          <p:cNvSpPr>
            <a:spLocks noChangeArrowheads="1"/>
          </p:cNvSpPr>
          <p:nvPr/>
        </p:nvSpPr>
        <p:spPr bwMode="auto">
          <a:xfrm>
            <a:off x="-254000" y="-214313"/>
            <a:ext cx="9432925" cy="7804151"/>
          </a:xfrm>
          <a:prstGeom prst="rect">
            <a:avLst/>
          </a:prstGeom>
          <a:gradFill rotWithShape="1">
            <a:gsLst>
              <a:gs pos="0">
                <a:srgbClr val="0266A5"/>
              </a:gs>
              <a:gs pos="100000">
                <a:srgbClr val="37A1D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8872" name="Oval 8"/>
          <p:cNvSpPr>
            <a:spLocks noChangeArrowheads="1"/>
          </p:cNvSpPr>
          <p:nvPr/>
        </p:nvSpPr>
        <p:spPr bwMode="auto">
          <a:xfrm rot="3491532">
            <a:off x="563848" y="-3928137"/>
            <a:ext cx="6570249" cy="11748692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8873" name="Oval 9"/>
          <p:cNvSpPr>
            <a:spLocks noChangeArrowheads="1"/>
          </p:cNvSpPr>
          <p:nvPr/>
        </p:nvSpPr>
        <p:spPr bwMode="auto">
          <a:xfrm rot="-508318">
            <a:off x="-554038" y="-1874838"/>
            <a:ext cx="9764713" cy="4389438"/>
          </a:xfrm>
          <a:prstGeom prst="ellipse">
            <a:avLst/>
          </a:prstGeom>
          <a:gradFill rotWithShape="1">
            <a:gsLst>
              <a:gs pos="0">
                <a:srgbClr val="0266A5"/>
              </a:gs>
              <a:gs pos="100000">
                <a:srgbClr val="37A1D5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8875" name="Rectangle 11"/>
          <p:cNvSpPr>
            <a:spLocks noChangeArrowheads="1"/>
          </p:cNvSpPr>
          <p:nvPr/>
        </p:nvSpPr>
        <p:spPr bwMode="auto">
          <a:xfrm>
            <a:off x="9145588" y="-1838325"/>
            <a:ext cx="2900362" cy="107838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8876" name="Rectangle 12"/>
          <p:cNvSpPr>
            <a:spLocks noChangeArrowheads="1"/>
          </p:cNvSpPr>
          <p:nvPr/>
        </p:nvSpPr>
        <p:spPr bwMode="auto">
          <a:xfrm>
            <a:off x="-2379663" y="6862763"/>
            <a:ext cx="14441488" cy="21129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8877" name="Rectangle 13"/>
          <p:cNvSpPr>
            <a:spLocks noChangeArrowheads="1"/>
          </p:cNvSpPr>
          <p:nvPr/>
        </p:nvSpPr>
        <p:spPr bwMode="auto">
          <a:xfrm>
            <a:off x="-2322513" y="-2232025"/>
            <a:ext cx="14363701" cy="22225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8878" name="Rectangle 14"/>
          <p:cNvSpPr>
            <a:spLocks noChangeArrowheads="1"/>
          </p:cNvSpPr>
          <p:nvPr/>
        </p:nvSpPr>
        <p:spPr bwMode="auto">
          <a:xfrm>
            <a:off x="-2609850" y="-2222500"/>
            <a:ext cx="2611438" cy="10783888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4175" y="3270250"/>
            <a:ext cx="6292850" cy="213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48883" name="Oval 19"/>
          <p:cNvSpPr>
            <a:spLocks noChangeArrowheads="1"/>
          </p:cNvSpPr>
          <p:nvPr/>
        </p:nvSpPr>
        <p:spPr bwMode="auto">
          <a:xfrm rot="11570464">
            <a:off x="5210175" y="5195888"/>
            <a:ext cx="1446213" cy="1446212"/>
          </a:xfrm>
          <a:prstGeom prst="ellipse">
            <a:avLst/>
          </a:prstGeom>
          <a:gradFill rotWithShape="1">
            <a:gsLst>
              <a:gs pos="0">
                <a:srgbClr val="37A1D5">
                  <a:alpha val="41000"/>
                </a:srgbClr>
              </a:gs>
              <a:gs pos="100000">
                <a:srgbClr val="0266A5">
                  <a:alpha val="41000"/>
                </a:srgbClr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GB"/>
          </a:p>
        </p:txBody>
      </p:sp>
      <p:sp>
        <p:nvSpPr>
          <p:cNvPr id="548884" name="Oval 20"/>
          <p:cNvSpPr>
            <a:spLocks noChangeArrowheads="1"/>
          </p:cNvSpPr>
          <p:nvPr/>
        </p:nvSpPr>
        <p:spPr bwMode="auto">
          <a:xfrm rot="78171123">
            <a:off x="6584950" y="3746500"/>
            <a:ext cx="2559050" cy="2559050"/>
          </a:xfrm>
          <a:prstGeom prst="ellipse">
            <a:avLst/>
          </a:prstGeom>
          <a:gradFill rotWithShape="1">
            <a:gsLst>
              <a:gs pos="0">
                <a:srgbClr val="0266A5">
                  <a:alpha val="58000"/>
                </a:srgbClr>
              </a:gs>
              <a:gs pos="100000">
                <a:srgbClr val="37A1D5">
                  <a:alpha val="44000"/>
                </a:srgb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defRPr sz="2000">
          <a:solidFill>
            <a:srgbClr val="1E2B64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defRPr sz="2000">
          <a:solidFill>
            <a:srgbClr val="1E2B64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defRPr sz="2000">
          <a:solidFill>
            <a:srgbClr val="151F47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rgbClr val="151F47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defRPr sz="2000">
          <a:solidFill>
            <a:srgbClr val="151F47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rgbClr val="151F47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rgbClr val="151F47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rgbClr val="151F47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rgbClr val="151F47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/>
              <a:pPr/>
              <a:t>1/7/2014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6921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-12700"/>
            <a:ext cx="9144000" cy="3284538"/>
          </a:xfrm>
          <a:prstGeom prst="rect">
            <a:avLst/>
          </a:prstGeom>
          <a:gradFill rotWithShape="1">
            <a:gsLst>
              <a:gs pos="0">
                <a:srgbClr val="37A1D5"/>
              </a:gs>
              <a:gs pos="100000">
                <a:srgbClr val="0266A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 rot="321467">
            <a:off x="-2060575" y="1247775"/>
            <a:ext cx="14028738" cy="4776788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-2700338" y="-1552575"/>
            <a:ext cx="2700338" cy="1080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144000" y="-1408113"/>
            <a:ext cx="2700338" cy="10801351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-2628900" y="-1552575"/>
            <a:ext cx="14401800" cy="1539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-2700338" y="6859588"/>
            <a:ext cx="14401801" cy="25479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1D110F-3F4E-48D9-B8AA-5D0E825AFDBA}" type="datetime1">
              <a:rPr lang="en-US" smtClean="0">
                <a:solidFill>
                  <a:srgbClr val="073E87"/>
                </a:solidFill>
              </a:rPr>
              <a:pPr/>
              <a:t>1/7/2014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6921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87D7A59-36E2-48B9-B146-C1E59501F63F}" type="slidenum">
              <a:rPr lang="en-US" smtClean="0">
                <a:solidFill>
                  <a:srgbClr val="073E87"/>
                </a:solidFill>
              </a:rPr>
              <a:pPr/>
              <a:t>‹#›</a:t>
            </a:fld>
            <a:endParaRPr lang="en-US">
              <a:solidFill>
                <a:srgbClr val="073E8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-12700"/>
            <a:ext cx="9144000" cy="3284538"/>
          </a:xfrm>
          <a:prstGeom prst="rect">
            <a:avLst/>
          </a:prstGeom>
          <a:gradFill rotWithShape="1">
            <a:gsLst>
              <a:gs pos="0">
                <a:srgbClr val="37A1D5"/>
              </a:gs>
              <a:gs pos="100000">
                <a:srgbClr val="0266A5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16" name="Oval 8"/>
          <p:cNvSpPr>
            <a:spLocks noChangeArrowheads="1"/>
          </p:cNvSpPr>
          <p:nvPr/>
        </p:nvSpPr>
        <p:spPr bwMode="auto">
          <a:xfrm rot="321467">
            <a:off x="-2060575" y="1247775"/>
            <a:ext cx="14028738" cy="4776788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-2700338" y="-1552575"/>
            <a:ext cx="2700338" cy="108013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144000" y="-1408113"/>
            <a:ext cx="2700338" cy="10801351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-2628900" y="-1552575"/>
            <a:ext cx="14401800" cy="1539875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prstClr val="black"/>
              </a:solidFill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-2700338" y="6859588"/>
            <a:ext cx="14401801" cy="254793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166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5" Type="http://schemas.openxmlformats.org/officeDocument/2006/relationships/hyperlink" Target="http://virtualparts.org/sbolvalidator.jsp" TargetMode="External"/><Relationship Id="rId4" Type="http://schemas.openxmlformats.org/officeDocument/2006/relationships/hyperlink" Target="http://sbol.ncl.ac.uk:8081/sbolvalidator.j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nBioDex/libSBOLj/blob/feature/system/system/src/main/java/org/sbolstandard/system/impl/SystemRdfPickler.java" TargetMode="Externa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bol.ncl.ac.uk:8081/part/pIKE_Toggle_1/sbo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pigeoncad.org/" TargetMode="Externa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17500" y="3025775"/>
            <a:ext cx="8293100" cy="2328680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/>
              <a:t>8</a:t>
            </a:r>
            <a:r>
              <a:rPr lang="en-GB" baseline="30000" dirty="0" smtClean="0"/>
              <a:t>th</a:t>
            </a:r>
            <a:r>
              <a:rPr lang="en-GB" dirty="0" smtClean="0"/>
              <a:t> January 2014</a:t>
            </a:r>
          </a:p>
          <a:p>
            <a:r>
              <a:rPr lang="en-GB" dirty="0" smtClean="0"/>
              <a:t>10</a:t>
            </a:r>
            <a:r>
              <a:rPr lang="en-GB" baseline="30000" dirty="0" smtClean="0"/>
              <a:t>th</a:t>
            </a:r>
            <a:r>
              <a:rPr lang="en-GB" dirty="0" smtClean="0"/>
              <a:t> SBOL Workshop, Berkeley, USA</a:t>
            </a:r>
          </a:p>
          <a:p>
            <a:endParaRPr lang="en-GB" dirty="0" smtClean="0"/>
          </a:p>
          <a:p>
            <a:r>
              <a:rPr lang="en-GB" dirty="0" err="1" smtClean="0"/>
              <a:t>Dr.</a:t>
            </a:r>
            <a:r>
              <a:rPr lang="en-GB" dirty="0" smtClean="0"/>
              <a:t> Goksel Misirli</a:t>
            </a:r>
          </a:p>
          <a:p>
            <a:r>
              <a:rPr lang="en-GB" dirty="0" smtClean="0"/>
              <a:t>School of Computing Science and </a:t>
            </a:r>
            <a:r>
              <a:rPr lang="en-GB" dirty="0"/>
              <a:t>Centre for Bacterial Cell Biology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654346" name="Rectangle 10"/>
          <p:cNvSpPr>
            <a:spLocks noGrp="1" noChangeArrowheads="1"/>
          </p:cNvSpPr>
          <p:nvPr>
            <p:ph type="title"/>
          </p:nvPr>
        </p:nvSpPr>
        <p:spPr>
          <a:xfrm>
            <a:off x="319088" y="2070736"/>
            <a:ext cx="7275512" cy="952500"/>
          </a:xfrm>
          <a:noFill/>
          <a:ln/>
        </p:spPr>
        <p:txBody>
          <a:bodyPr/>
          <a:lstStyle/>
          <a:p>
            <a:r>
              <a:rPr lang="en-GB" dirty="0" err="1" smtClean="0"/>
              <a:t>libSBOLj</a:t>
            </a:r>
            <a:r>
              <a:rPr lang="en-GB" dirty="0" smtClean="0"/>
              <a:t> in Virtual Parts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7310" y="5354455"/>
            <a:ext cx="1845183" cy="81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7701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/>
              <a:t>HttpHandler</a:t>
            </a:r>
            <a:r>
              <a:rPr lang="en-GB" sz="1600" dirty="0"/>
              <a:t> handler=</a:t>
            </a:r>
            <a:r>
              <a:rPr lang="en-GB" sz="1600" dirty="0">
                <a:solidFill>
                  <a:srgbClr val="004080"/>
                </a:solidFill>
              </a:rPr>
              <a:t>new</a:t>
            </a:r>
            <a:r>
              <a:rPr lang="en-GB" sz="1600" dirty="0"/>
              <a:t> </a:t>
            </a:r>
            <a:r>
              <a:rPr lang="en-GB" sz="1600" dirty="0" err="1"/>
              <a:t>HttpHandler</a:t>
            </a:r>
            <a:r>
              <a:rPr lang="en-GB" sz="1600" dirty="0"/>
              <a:t>();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String </a:t>
            </a:r>
            <a:r>
              <a:rPr lang="en-GB" sz="1600" dirty="0"/>
              <a:t>result=</a:t>
            </a:r>
            <a:r>
              <a:rPr lang="en-GB" sz="1600" dirty="0" err="1"/>
              <a:t>handler.</a:t>
            </a:r>
            <a:r>
              <a:rPr lang="en-GB" sz="1600" dirty="0" err="1">
                <a:solidFill>
                  <a:srgbClr val="008080"/>
                </a:solidFill>
              </a:rPr>
              <a:t>Post</a:t>
            </a:r>
            <a:r>
              <a:rPr lang="en-GB" sz="1600" dirty="0"/>
              <a:t>(</a:t>
            </a:r>
            <a:r>
              <a:rPr lang="en-GB" sz="1600" dirty="0" err="1"/>
              <a:t>pigeonServer</a:t>
            </a:r>
            <a:r>
              <a:rPr lang="en-GB" sz="1600" dirty="0"/>
              <a:t> + </a:t>
            </a:r>
            <a:r>
              <a:rPr lang="en-GB" sz="1600" dirty="0">
                <a:solidFill>
                  <a:srgbClr val="BB8844"/>
                </a:solidFill>
              </a:rPr>
              <a:t>"/pigeon.php"</a:t>
            </a:r>
            <a:r>
              <a:rPr lang="en-GB" sz="1600" dirty="0"/>
              <a:t>, </a:t>
            </a:r>
            <a:r>
              <a:rPr lang="en-GB" sz="1600" dirty="0" smtClean="0"/>
              <a:t>text, </a:t>
            </a:r>
            <a:r>
              <a:rPr lang="en-GB" sz="1600" dirty="0">
                <a:solidFill>
                  <a:srgbClr val="BB8844"/>
                </a:solidFill>
              </a:rPr>
              <a:t>"</a:t>
            </a:r>
            <a:r>
              <a:rPr lang="en-GB" sz="1600" dirty="0" err="1">
                <a:solidFill>
                  <a:srgbClr val="BB8844"/>
                </a:solidFill>
              </a:rPr>
              <a:t>desc</a:t>
            </a:r>
            <a:r>
              <a:rPr lang="en-GB" sz="1600" dirty="0">
                <a:solidFill>
                  <a:srgbClr val="BB8844"/>
                </a:solidFill>
              </a:rPr>
              <a:t>"</a:t>
            </a:r>
            <a:r>
              <a:rPr lang="en-GB" sz="1600" dirty="0"/>
              <a:t>); </a:t>
            </a:r>
            <a:r>
              <a:rPr lang="en-GB" sz="1600" dirty="0" err="1"/>
              <a:t>imagePath</a:t>
            </a:r>
            <a:r>
              <a:rPr lang="en-GB" sz="1600" dirty="0"/>
              <a:t>=</a:t>
            </a:r>
            <a:r>
              <a:rPr lang="en-GB" sz="1600" dirty="0" err="1"/>
              <a:t>GetImagePath</a:t>
            </a:r>
            <a:r>
              <a:rPr lang="en-GB" sz="1600" dirty="0"/>
              <a:t>(</a:t>
            </a:r>
            <a:r>
              <a:rPr lang="en-GB" sz="1600" dirty="0" err="1"/>
              <a:t>result,pigeonServer</a:t>
            </a:r>
            <a:r>
              <a:rPr lang="en-GB" sz="1600" dirty="0"/>
              <a:t>);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>
                <a:solidFill>
                  <a:srgbClr val="004080"/>
                </a:solidFill>
              </a:rPr>
              <a:t>if</a:t>
            </a:r>
            <a:r>
              <a:rPr lang="en-GB" sz="1600" dirty="0" smtClean="0"/>
              <a:t> </a:t>
            </a:r>
            <a:r>
              <a:rPr lang="en-GB" sz="1600" dirty="0"/>
              <a:t>(</a:t>
            </a:r>
            <a:r>
              <a:rPr lang="en-GB" sz="1600" dirty="0" err="1"/>
              <a:t>imagePath</a:t>
            </a:r>
            <a:r>
              <a:rPr lang="en-GB" sz="1600" dirty="0"/>
              <a:t>!=</a:t>
            </a:r>
            <a:r>
              <a:rPr lang="en-GB" sz="1600" dirty="0">
                <a:solidFill>
                  <a:srgbClr val="004080"/>
                </a:solidFill>
              </a:rPr>
              <a:t>null</a:t>
            </a:r>
            <a:r>
              <a:rPr lang="en-GB" sz="1600" dirty="0"/>
              <a:t>) </a:t>
            </a:r>
            <a:r>
              <a:rPr lang="en-GB" sz="1600" dirty="0" smtClean="0"/>
              <a:t>{</a:t>
            </a:r>
          </a:p>
          <a:p>
            <a:pPr marL="0" indent="0">
              <a:buNone/>
            </a:pPr>
            <a:r>
              <a:rPr lang="en-GB" sz="1600" dirty="0"/>
              <a:t>	</a:t>
            </a:r>
            <a:r>
              <a:rPr lang="en-GB" sz="1600" dirty="0" err="1" smtClean="0"/>
              <a:t>handler.</a:t>
            </a:r>
            <a:r>
              <a:rPr lang="en-GB" sz="1600" dirty="0" err="1" smtClean="0">
                <a:solidFill>
                  <a:srgbClr val="008080"/>
                </a:solidFill>
              </a:rPr>
              <a:t>saveImage</a:t>
            </a:r>
            <a:r>
              <a:rPr lang="en-GB" sz="1600" dirty="0" smtClean="0"/>
              <a:t>(</a:t>
            </a:r>
            <a:r>
              <a:rPr lang="en-GB" sz="1600" dirty="0" err="1" smtClean="0"/>
              <a:t>imagePath</a:t>
            </a:r>
            <a:r>
              <a:rPr lang="en-GB" sz="1600" dirty="0"/>
              <a:t>, </a:t>
            </a:r>
            <a:r>
              <a:rPr lang="en-GB" sz="1600" dirty="0" err="1"/>
              <a:t>Configuration.</a:t>
            </a:r>
            <a:r>
              <a:rPr lang="en-GB" sz="1600" dirty="0" err="1">
                <a:solidFill>
                  <a:srgbClr val="008080"/>
                </a:solidFill>
              </a:rPr>
              <a:t>IMAGE_DIRECTORY</a:t>
            </a:r>
            <a:r>
              <a:rPr lang="en-GB" sz="1600" dirty="0"/>
              <a:t> + </a:t>
            </a:r>
            <a:r>
              <a:rPr lang="en-GB" sz="1600" dirty="0">
                <a:solidFill>
                  <a:srgbClr val="BB8844"/>
                </a:solidFill>
              </a:rPr>
              <a:t>"/"</a:t>
            </a:r>
            <a:r>
              <a:rPr lang="en-GB" sz="1600" dirty="0"/>
              <a:t> + </a:t>
            </a:r>
            <a:r>
              <a:rPr lang="en-GB" sz="1600" dirty="0" err="1"/>
              <a:t>partName</a:t>
            </a:r>
            <a:r>
              <a:rPr lang="en-GB" sz="1600" dirty="0"/>
              <a:t> + </a:t>
            </a:r>
            <a:r>
              <a:rPr lang="en-GB" sz="1600" dirty="0">
                <a:solidFill>
                  <a:srgbClr val="BB8844"/>
                </a:solidFill>
              </a:rPr>
              <a:t>".</a:t>
            </a:r>
            <a:r>
              <a:rPr lang="en-GB" sz="1600" dirty="0" err="1">
                <a:solidFill>
                  <a:srgbClr val="BB8844"/>
                </a:solidFill>
              </a:rPr>
              <a:t>png</a:t>
            </a:r>
            <a:r>
              <a:rPr lang="en-GB" sz="1600" dirty="0">
                <a:solidFill>
                  <a:srgbClr val="BB8844"/>
                </a:solidFill>
              </a:rPr>
              <a:t>"</a:t>
            </a:r>
            <a:r>
              <a:rPr lang="en-GB" sz="1600" dirty="0"/>
              <a:t>);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}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We need a web service that would receive a design  and return an image!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Downloading the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29951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SBOL compliance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1" y="2337435"/>
            <a:ext cx="3406140" cy="318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52943" y="2675467"/>
            <a:ext cx="5414432" cy="3450696"/>
          </a:xfrm>
        </p:spPr>
        <p:txBody>
          <a:bodyPr>
            <a:normAutofit fontScale="92500"/>
          </a:bodyPr>
          <a:lstStyle/>
          <a:p>
            <a:r>
              <a:rPr lang="en-GB" sz="2200" dirty="0" smtClean="0"/>
              <a:t>An online SBOL validator</a:t>
            </a:r>
          </a:p>
          <a:p>
            <a:r>
              <a:rPr lang="en-GB" sz="2200" dirty="0" smtClean="0"/>
              <a:t>It was very helpful during the SBOL exchange for the NBT paper</a:t>
            </a:r>
            <a:endParaRPr lang="en-GB" sz="2200" dirty="0">
              <a:hlinkClick r:id="rId4"/>
            </a:endParaRPr>
          </a:p>
          <a:p>
            <a:r>
              <a:rPr lang="en-GB" sz="2200" dirty="0" smtClean="0">
                <a:hlinkClick r:id="rId5"/>
              </a:rPr>
              <a:t>http://virtualparts.org/sbolvalidator.jsp</a:t>
            </a:r>
            <a:endParaRPr lang="en-GB" sz="2200" dirty="0" smtClean="0"/>
          </a:p>
          <a:p>
            <a:r>
              <a:rPr lang="en-GB" sz="2200" dirty="0" smtClean="0"/>
              <a:t>Validation is through </a:t>
            </a:r>
            <a:r>
              <a:rPr lang="en-GB" sz="2200" dirty="0" err="1" smtClean="0"/>
              <a:t>libSBOLj</a:t>
            </a:r>
            <a:endParaRPr lang="en-GB" sz="2200" dirty="0" smtClean="0"/>
          </a:p>
          <a:p>
            <a:pPr lvl="1"/>
            <a:r>
              <a:rPr lang="en-GB" sz="2000" dirty="0" smtClean="0"/>
              <a:t>Not everything works according to the spec!</a:t>
            </a:r>
          </a:p>
          <a:p>
            <a:pPr lvl="1"/>
            <a:r>
              <a:rPr lang="en-GB" sz="2000" dirty="0" smtClean="0"/>
              <a:t>Display id: “part A” </a:t>
            </a:r>
          </a:p>
          <a:p>
            <a:pPr lvl="2"/>
            <a:r>
              <a:rPr lang="en-GB" sz="1800" dirty="0" smtClean="0"/>
              <a:t>NOT VALID according to the spec</a:t>
            </a:r>
          </a:p>
          <a:p>
            <a:pPr lvl="2"/>
            <a:r>
              <a:rPr lang="en-GB" sz="1800" dirty="0" smtClean="0"/>
              <a:t>VALID according to </a:t>
            </a:r>
            <a:r>
              <a:rPr lang="en-GB" sz="1800" dirty="0" err="1" smtClean="0"/>
              <a:t>libSBOLj</a:t>
            </a:r>
            <a:endParaRPr lang="en-GB" sz="1800" dirty="0" smtClean="0"/>
          </a:p>
          <a:p>
            <a:pPr lvl="2"/>
            <a:r>
              <a:rPr lang="en-GB" sz="1800" dirty="0" smtClean="0"/>
              <a:t>Unit tests are needed for rules from the spec</a:t>
            </a:r>
          </a:p>
          <a:p>
            <a:pPr lvl="1"/>
            <a:endParaRPr lang="en-GB" sz="2000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37711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SBOL extensions</a:t>
            </a:r>
            <a:endParaRPr lang="en-GB" dirty="0"/>
          </a:p>
        </p:txBody>
      </p:sp>
      <p:pic>
        <p:nvPicPr>
          <p:cNvPr id="1026" name="Picture 2" descr="https://lh6.googleusercontent.com/uhmd3pmtKltNJZAoXeCO05Lnx8V4S1sVJ_ZelQP_wc0gw3Q0mKxXJql6L7oACtuulCs4IwIID-XasnQ4qNMZIxkIecF1YOXuqQIV5v5H7FJjBW88-PCTkESSDw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1486" y="1752600"/>
            <a:ext cx="6677564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6174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SBOL System extension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707865" y="4026610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174" y="4026610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Context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91969" y="4026610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Model</a:t>
            </a:r>
          </a:p>
        </p:txBody>
      </p:sp>
      <p:cxnSp>
        <p:nvCxnSpPr>
          <p:cNvPr id="7" name="Straight Connector 6"/>
          <p:cNvCxnSpPr>
            <a:stCxn id="4" idx="0"/>
            <a:endCxn id="8" idx="3"/>
          </p:cNvCxnSpPr>
          <p:nvPr/>
        </p:nvCxnSpPr>
        <p:spPr>
          <a:xfrm flipH="1" flipV="1">
            <a:off x="4532000" y="3394813"/>
            <a:ext cx="3957" cy="63179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>
            <a:off x="4424000" y="3178813"/>
            <a:ext cx="216000" cy="216000"/>
          </a:xfrm>
          <a:prstGeom prst="triangl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>
            <a:stCxn id="5" idx="3"/>
            <a:endCxn id="27" idx="3"/>
          </p:cNvCxnSpPr>
          <p:nvPr/>
        </p:nvCxnSpPr>
        <p:spPr>
          <a:xfrm>
            <a:off x="1929358" y="4211276"/>
            <a:ext cx="1405520" cy="1542"/>
          </a:xfrm>
          <a:prstGeom prst="line">
            <a:avLst/>
          </a:prstGeom>
          <a:ln w="127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26" idx="1"/>
            <a:endCxn id="6" idx="1"/>
          </p:cNvCxnSpPr>
          <p:nvPr/>
        </p:nvCxnSpPr>
        <p:spPr>
          <a:xfrm flipV="1">
            <a:off x="5728193" y="4211276"/>
            <a:ext cx="863776" cy="1026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72834" y="4173182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models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5676474" y="38131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r>
              <a:rPr lang="en-GB" dirty="0" smtClean="0"/>
              <a:t>..*</a:t>
            </a:r>
            <a:endParaRPr lang="en-GB" dirty="0"/>
          </a:p>
        </p:txBody>
      </p:sp>
      <p:cxnSp>
        <p:nvCxnSpPr>
          <p:cNvPr id="13" name="Shape 26"/>
          <p:cNvCxnSpPr/>
          <p:nvPr/>
        </p:nvCxnSpPr>
        <p:spPr>
          <a:xfrm rot="10800000" flipV="1">
            <a:off x="4847045" y="4402515"/>
            <a:ext cx="446281" cy="9292"/>
          </a:xfrm>
          <a:prstGeom prst="bentConnector4">
            <a:avLst>
              <a:gd name="adj1" fmla="val -233"/>
              <a:gd name="adj2" fmla="val 5857781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38733" y="4173182"/>
            <a:ext cx="97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contexts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110741" y="38131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r>
              <a:rPr lang="en-GB" dirty="0" smtClean="0"/>
              <a:t>..*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4775037" y="4874158"/>
            <a:ext cx="125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subsystems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818583" y="4655240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r>
              <a:rPr lang="en-GB" dirty="0" smtClean="0"/>
              <a:t>..*</a:t>
            </a: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3736176" y="1687742"/>
            <a:ext cx="1661295" cy="1477328"/>
            <a:chOff x="3718921" y="908720"/>
            <a:chExt cx="1661295" cy="1477328"/>
          </a:xfrm>
        </p:grpSpPr>
        <p:sp>
          <p:nvSpPr>
            <p:cNvPr id="19" name="TextBox 18"/>
            <p:cNvSpPr txBox="1"/>
            <p:nvPr/>
          </p:nvSpPr>
          <p:spPr>
            <a:xfrm>
              <a:off x="3724032" y="908720"/>
              <a:ext cx="1656184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Described</a:t>
              </a:r>
            </a:p>
            <a:p>
              <a:pPr>
                <a:buFontTx/>
                <a:buChar char="-"/>
              </a:pPr>
              <a:r>
                <a:rPr lang="en-GB" dirty="0" smtClean="0"/>
                <a:t> </a:t>
              </a:r>
              <a:r>
                <a:rPr lang="en-GB" dirty="0" err="1" smtClean="0"/>
                <a:t>uri</a:t>
              </a:r>
              <a:endParaRPr lang="en-GB" dirty="0" smtClean="0"/>
            </a:p>
            <a:p>
              <a:pPr>
                <a:buFontTx/>
                <a:buChar char="-"/>
              </a:pPr>
              <a:r>
                <a:rPr lang="en-GB" dirty="0" smtClean="0"/>
                <a:t> </a:t>
              </a:r>
              <a:r>
                <a:rPr lang="en-GB" dirty="0" err="1" smtClean="0"/>
                <a:t>displayId</a:t>
              </a:r>
              <a:endParaRPr lang="en-GB" dirty="0" smtClean="0"/>
            </a:p>
            <a:p>
              <a:pPr>
                <a:buFontTx/>
                <a:buChar char="-"/>
              </a:pPr>
              <a:r>
                <a:rPr lang="en-GB" dirty="0"/>
                <a:t> </a:t>
              </a:r>
              <a:r>
                <a:rPr lang="en-GB" dirty="0" smtClean="0"/>
                <a:t>name</a:t>
              </a:r>
            </a:p>
            <a:p>
              <a:pPr>
                <a:buFontTx/>
                <a:buChar char="-"/>
              </a:pPr>
              <a:r>
                <a:rPr lang="en-GB" dirty="0"/>
                <a:t> </a:t>
              </a:r>
              <a:r>
                <a:rPr lang="en-GB" dirty="0" smtClean="0"/>
                <a:t>description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3718921" y="1207769"/>
              <a:ext cx="165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705750" y="5675538"/>
            <a:ext cx="16561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/>
              <a:t>Device</a:t>
            </a:r>
          </a:p>
        </p:txBody>
      </p:sp>
      <p:cxnSp>
        <p:nvCxnSpPr>
          <p:cNvPr id="22" name="Straight Connector 21"/>
          <p:cNvCxnSpPr>
            <a:stCxn id="25" idx="1"/>
          </p:cNvCxnSpPr>
          <p:nvPr/>
        </p:nvCxnSpPr>
        <p:spPr>
          <a:xfrm>
            <a:off x="3958290" y="4755942"/>
            <a:ext cx="5383" cy="900000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5400000">
            <a:off x="3367166" y="4889135"/>
            <a:ext cx="88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devices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3901355" y="479202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r>
              <a:rPr lang="en-GB" dirty="0" smtClean="0"/>
              <a:t>..*</a:t>
            </a:r>
            <a:endParaRPr lang="en-GB" dirty="0"/>
          </a:p>
        </p:txBody>
      </p:sp>
      <p:sp>
        <p:nvSpPr>
          <p:cNvPr id="25" name="Flowchart: Decision 24"/>
          <p:cNvSpPr>
            <a:spLocks noChangeAspect="1"/>
          </p:cNvSpPr>
          <p:nvPr/>
        </p:nvSpPr>
        <p:spPr>
          <a:xfrm rot="16200000">
            <a:off x="3778290" y="4497201"/>
            <a:ext cx="360000" cy="157482"/>
          </a:xfrm>
          <a:prstGeom prst="flowChartDecision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Flowchart: Decision 25"/>
          <p:cNvSpPr>
            <a:spLocks noChangeAspect="1"/>
          </p:cNvSpPr>
          <p:nvPr/>
        </p:nvSpPr>
        <p:spPr>
          <a:xfrm rot="10800000">
            <a:off x="5368193" y="4133561"/>
            <a:ext cx="360000" cy="157482"/>
          </a:xfrm>
          <a:prstGeom prst="flowChartDecision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Flowchart: Decision 26"/>
          <p:cNvSpPr>
            <a:spLocks noChangeAspect="1"/>
          </p:cNvSpPr>
          <p:nvPr/>
        </p:nvSpPr>
        <p:spPr>
          <a:xfrm rot="10800000">
            <a:off x="3334878" y="4134077"/>
            <a:ext cx="360000" cy="157482"/>
          </a:xfrm>
          <a:prstGeom prst="flowChartDecision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Flowchart: Decision 27"/>
          <p:cNvSpPr>
            <a:spLocks noChangeAspect="1"/>
          </p:cNvSpPr>
          <p:nvPr/>
        </p:nvSpPr>
        <p:spPr>
          <a:xfrm rot="16200000">
            <a:off x="5114372" y="4504755"/>
            <a:ext cx="360000" cy="157482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53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6275" y="2351616"/>
            <a:ext cx="7343775" cy="3201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/>
              <a:t>public</a:t>
            </a:r>
            <a:r>
              <a:rPr lang="en-GB" sz="1400" dirty="0"/>
              <a:t> </a:t>
            </a:r>
            <a:r>
              <a:rPr lang="en-GB" sz="1400" b="1" dirty="0"/>
              <a:t>class</a:t>
            </a:r>
            <a:r>
              <a:rPr lang="en-GB" sz="1400" dirty="0"/>
              <a:t> </a:t>
            </a:r>
            <a:r>
              <a:rPr lang="en-GB" sz="1400" b="1" dirty="0" err="1"/>
              <a:t>SystemRdfPickler</a:t>
            </a:r>
            <a:r>
              <a:rPr lang="en-GB" sz="1400" dirty="0"/>
              <a:t> </a:t>
            </a:r>
            <a:r>
              <a:rPr lang="en-GB" sz="1400" b="1" dirty="0"/>
              <a:t>extends</a:t>
            </a:r>
            <a:r>
              <a:rPr lang="en-GB" sz="1400" dirty="0"/>
              <a:t> </a:t>
            </a:r>
            <a:r>
              <a:rPr lang="en-GB" sz="1400" dirty="0" err="1"/>
              <a:t>CoreRdfPicklers</a:t>
            </a:r>
            <a:r>
              <a:rPr lang="en-GB" sz="1400" dirty="0"/>
              <a:t> </a:t>
            </a:r>
            <a:r>
              <a:rPr lang="en-GB" sz="1400" b="1" dirty="0"/>
              <a:t>implements</a:t>
            </a:r>
            <a:r>
              <a:rPr lang="en-GB" sz="1400" dirty="0"/>
              <a:t> </a:t>
            </a:r>
            <a:r>
              <a:rPr lang="en-GB" sz="1400" dirty="0" err="1"/>
              <a:t>RdfEntityPickler</a:t>
            </a:r>
            <a:r>
              <a:rPr lang="en-GB" sz="1400" b="1" dirty="0"/>
              <a:t>&lt;</a:t>
            </a:r>
            <a:r>
              <a:rPr lang="en-GB" sz="1400" dirty="0" err="1"/>
              <a:t>SBOLDocument</a:t>
            </a:r>
            <a:r>
              <a:rPr lang="en-GB" sz="1400" b="1" dirty="0"/>
              <a:t>&gt;</a:t>
            </a:r>
            <a:r>
              <a:rPr lang="en-GB" sz="1400" dirty="0"/>
              <a:t> </a:t>
            </a:r>
            <a:r>
              <a:rPr lang="en-GB" sz="1400" b="1" dirty="0" smtClean="0"/>
              <a:t>{</a:t>
            </a:r>
          </a:p>
          <a:p>
            <a:pPr marL="0" indent="0">
              <a:buNone/>
            </a:pPr>
            <a:endParaRPr lang="en-GB" sz="1400" b="1" dirty="0" smtClean="0"/>
          </a:p>
          <a:p>
            <a:pPr marL="0" indent="0">
              <a:buNone/>
            </a:pPr>
            <a:r>
              <a:rPr lang="en-GB" sz="1400" b="1" dirty="0" smtClean="0"/>
              <a:t>public</a:t>
            </a:r>
            <a:r>
              <a:rPr lang="en-GB" sz="1400" dirty="0" smtClean="0"/>
              <a:t> </a:t>
            </a:r>
            <a:r>
              <a:rPr lang="en-GB" sz="1400" b="1" dirty="0">
                <a:solidFill>
                  <a:srgbClr val="445588"/>
                </a:solidFill>
              </a:rPr>
              <a:t>void</a:t>
            </a:r>
            <a:r>
              <a:rPr lang="en-GB" sz="1400" dirty="0"/>
              <a:t> </a:t>
            </a:r>
            <a:r>
              <a:rPr lang="en-GB" sz="1400" b="1" dirty="0">
                <a:solidFill>
                  <a:srgbClr val="990000"/>
                </a:solidFill>
              </a:rPr>
              <a:t>pickle</a:t>
            </a:r>
            <a:r>
              <a:rPr lang="en-GB" sz="1400" b="1" dirty="0"/>
              <a:t>(final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333333"/>
                </a:solidFill>
              </a:rPr>
              <a:t>Model</a:t>
            </a:r>
            <a:r>
              <a:rPr lang="en-GB" sz="1400" dirty="0"/>
              <a:t> </a:t>
            </a:r>
            <a:r>
              <a:rPr lang="en-GB" sz="1400" dirty="0" err="1">
                <a:solidFill>
                  <a:srgbClr val="333333"/>
                </a:solidFill>
              </a:rPr>
              <a:t>model</a:t>
            </a:r>
            <a:r>
              <a:rPr lang="en-GB" sz="1400" b="1" dirty="0"/>
              <a:t>,</a:t>
            </a:r>
            <a:r>
              <a:rPr lang="en-GB" sz="1400" dirty="0"/>
              <a:t> </a:t>
            </a:r>
            <a:r>
              <a:rPr lang="en-GB" sz="1400" dirty="0" err="1">
                <a:solidFill>
                  <a:srgbClr val="333333"/>
                </a:solidFill>
              </a:rPr>
              <a:t>SBOLDocument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333333"/>
                </a:solidFill>
              </a:rPr>
              <a:t>document</a:t>
            </a:r>
            <a:r>
              <a:rPr lang="en-GB" sz="1400" b="1" dirty="0"/>
              <a:t>)</a:t>
            </a:r>
            <a:r>
              <a:rPr lang="en-GB" sz="1400" dirty="0"/>
              <a:t> </a:t>
            </a:r>
          </a:p>
          <a:p>
            <a:pPr marL="0" indent="0">
              <a:buNone/>
            </a:pPr>
            <a:r>
              <a:rPr lang="en-GB" sz="1400" dirty="0"/>
              <a:t>         </a:t>
            </a:r>
            <a:r>
              <a:rPr lang="en-GB" sz="1400" b="1" dirty="0"/>
              <a:t>{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                 </a:t>
            </a:r>
            <a:r>
              <a:rPr lang="en-GB" sz="1400" b="1" dirty="0"/>
              <a:t>for(</a:t>
            </a:r>
            <a:r>
              <a:rPr lang="en-GB" sz="1400" dirty="0" err="1">
                <a:solidFill>
                  <a:srgbClr val="333333"/>
                </a:solidFill>
              </a:rPr>
              <a:t>SBOLObject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333333"/>
                </a:solidFill>
              </a:rPr>
              <a:t>o</a:t>
            </a:r>
            <a:r>
              <a:rPr lang="en-GB" sz="1400" dirty="0"/>
              <a:t> </a:t>
            </a:r>
            <a:r>
              <a:rPr lang="en-GB" sz="1400" b="1" dirty="0"/>
              <a:t>:</a:t>
            </a:r>
            <a:r>
              <a:rPr lang="en-GB" sz="1400" dirty="0"/>
              <a:t> </a:t>
            </a:r>
            <a:r>
              <a:rPr lang="en-GB" sz="1400" dirty="0" err="1">
                <a:solidFill>
                  <a:srgbClr val="333333"/>
                </a:solidFill>
              </a:rPr>
              <a:t>document</a:t>
            </a:r>
            <a:r>
              <a:rPr lang="en-GB" sz="1400" b="1" dirty="0" err="1"/>
              <a:t>.</a:t>
            </a:r>
            <a:r>
              <a:rPr lang="en-GB" sz="1400" dirty="0" err="1">
                <a:solidFill>
                  <a:srgbClr val="008080"/>
                </a:solidFill>
              </a:rPr>
              <a:t>getContents</a:t>
            </a:r>
            <a:r>
              <a:rPr lang="en-GB" sz="1400" b="1" dirty="0"/>
              <a:t>())</a:t>
            </a:r>
            <a:r>
              <a:rPr lang="en-GB" sz="1400" dirty="0"/>
              <a:t> </a:t>
            </a:r>
            <a:r>
              <a:rPr lang="en-GB" sz="1400" b="1" dirty="0"/>
              <a:t>{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                 </a:t>
            </a:r>
            <a:r>
              <a:rPr lang="en-GB" sz="1400" dirty="0" smtClean="0"/>
              <a:t>	</a:t>
            </a:r>
            <a:r>
              <a:rPr lang="en-GB" sz="1400" dirty="0" err="1" smtClean="0">
                <a:solidFill>
                  <a:srgbClr val="333333"/>
                </a:solidFill>
              </a:rPr>
              <a:t>o</a:t>
            </a:r>
            <a:r>
              <a:rPr lang="en-GB" sz="1400" b="1" dirty="0" err="1" smtClean="0"/>
              <a:t>.</a:t>
            </a:r>
            <a:r>
              <a:rPr lang="en-GB" sz="1400" dirty="0" err="1" smtClean="0">
                <a:solidFill>
                  <a:srgbClr val="008080"/>
                </a:solidFill>
              </a:rPr>
              <a:t>accept</a:t>
            </a:r>
            <a:r>
              <a:rPr lang="en-GB" sz="1400" b="1" dirty="0" smtClean="0"/>
              <a:t>(new</a:t>
            </a:r>
            <a:r>
              <a:rPr lang="en-GB" sz="1400" dirty="0" smtClean="0"/>
              <a:t> </a:t>
            </a:r>
            <a:r>
              <a:rPr lang="en-GB" sz="1400" dirty="0" err="1">
                <a:solidFill>
                  <a:srgbClr val="333333"/>
                </a:solidFill>
              </a:rPr>
              <a:t>SBOLSystemVisitor</a:t>
            </a:r>
            <a:r>
              <a:rPr lang="en-GB" sz="1400" b="1" dirty="0"/>
              <a:t>&lt;</a:t>
            </a:r>
            <a:r>
              <a:rPr lang="en-GB" sz="1400" dirty="0" err="1">
                <a:solidFill>
                  <a:srgbClr val="333333"/>
                </a:solidFill>
              </a:rPr>
              <a:t>RuntimeException</a:t>
            </a:r>
            <a:r>
              <a:rPr lang="en-GB" sz="1400" b="1" dirty="0"/>
              <a:t>&gt;()</a:t>
            </a:r>
            <a:r>
              <a:rPr lang="en-GB" sz="1400" dirty="0"/>
              <a:t> </a:t>
            </a:r>
            <a:r>
              <a:rPr lang="en-GB" sz="1400" b="1" dirty="0" smtClean="0"/>
              <a:t>{</a:t>
            </a:r>
            <a:r>
              <a:rPr lang="en-GB" sz="1400" dirty="0" smtClean="0"/>
              <a:t>	</a:t>
            </a:r>
            <a:r>
              <a:rPr lang="en-GB" sz="1400" dirty="0"/>
              <a:t>                 </a:t>
            </a:r>
            <a:endParaRPr lang="en-GB" sz="1400" dirty="0" smtClean="0"/>
          </a:p>
          <a:p>
            <a:pPr marL="301943" lvl="1" indent="0">
              <a:buNone/>
            </a:pPr>
            <a:r>
              <a:rPr lang="en-GB" sz="1400" dirty="0"/>
              <a:t>                 </a:t>
            </a:r>
            <a:r>
              <a:rPr lang="en-GB" sz="1400" dirty="0" smtClean="0"/>
              <a:t>	     @</a:t>
            </a:r>
            <a:r>
              <a:rPr lang="en-GB" sz="1400" dirty="0"/>
              <a:t>Override</a:t>
            </a:r>
          </a:p>
          <a:p>
            <a:pPr marL="301943" lvl="1" indent="0">
              <a:buNone/>
            </a:pPr>
            <a:r>
              <a:rPr lang="en-GB" sz="1400" dirty="0"/>
              <a:t>                 </a:t>
            </a:r>
            <a:r>
              <a:rPr lang="en-GB" sz="1400" dirty="0" smtClean="0"/>
              <a:t>	     </a:t>
            </a:r>
            <a:r>
              <a:rPr lang="en-GB" sz="1400" b="1" dirty="0" smtClean="0"/>
              <a:t>public</a:t>
            </a:r>
            <a:r>
              <a:rPr lang="en-GB" sz="1400" dirty="0" smtClean="0"/>
              <a:t> </a:t>
            </a:r>
            <a:r>
              <a:rPr lang="en-GB" sz="1400" b="1" dirty="0">
                <a:solidFill>
                  <a:srgbClr val="445588"/>
                </a:solidFill>
              </a:rPr>
              <a:t>void</a:t>
            </a:r>
            <a:r>
              <a:rPr lang="en-GB" sz="1400" dirty="0"/>
              <a:t> </a:t>
            </a:r>
            <a:r>
              <a:rPr lang="en-GB" sz="1400" b="1" dirty="0">
                <a:solidFill>
                  <a:srgbClr val="990000"/>
                </a:solidFill>
              </a:rPr>
              <a:t>visit</a:t>
            </a:r>
            <a:r>
              <a:rPr lang="en-GB" sz="1400" b="1" dirty="0"/>
              <a:t>(</a:t>
            </a:r>
            <a:r>
              <a:rPr lang="en-GB" sz="1400" dirty="0" err="1">
                <a:solidFill>
                  <a:srgbClr val="333333"/>
                </a:solidFill>
              </a:rPr>
              <a:t>SBOLSystem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333333"/>
                </a:solidFill>
              </a:rPr>
              <a:t>system</a:t>
            </a:r>
            <a:r>
              <a:rPr lang="en-GB" sz="1400" b="1" dirty="0"/>
              <a:t>)</a:t>
            </a:r>
            <a:r>
              <a:rPr lang="en-GB" sz="1400" dirty="0"/>
              <a:t> </a:t>
            </a:r>
            <a:r>
              <a:rPr lang="en-GB" sz="1400" b="1" dirty="0"/>
              <a:t>throws</a:t>
            </a:r>
            <a:r>
              <a:rPr lang="en-GB" sz="1400" dirty="0"/>
              <a:t> </a:t>
            </a:r>
            <a:r>
              <a:rPr lang="en-GB" sz="1400" dirty="0" err="1">
                <a:solidFill>
                  <a:srgbClr val="333333"/>
                </a:solidFill>
              </a:rPr>
              <a:t>RuntimeException</a:t>
            </a:r>
            <a:r>
              <a:rPr lang="en-GB" sz="1400" dirty="0"/>
              <a:t> </a:t>
            </a:r>
            <a:r>
              <a:rPr lang="en-GB" sz="1400" b="1" dirty="0"/>
              <a:t>{</a:t>
            </a:r>
            <a:endParaRPr lang="en-GB" sz="1400" dirty="0"/>
          </a:p>
          <a:p>
            <a:pPr marL="301943" lvl="1" indent="0">
              <a:buNone/>
            </a:pPr>
            <a:r>
              <a:rPr lang="en-GB" sz="1400" dirty="0"/>
              <a:t>                         </a:t>
            </a:r>
            <a:r>
              <a:rPr lang="en-GB" sz="1400" dirty="0" smtClean="0"/>
              <a:t>       </a:t>
            </a:r>
            <a:r>
              <a:rPr lang="en-GB" sz="1400" dirty="0" err="1" smtClean="0">
                <a:solidFill>
                  <a:srgbClr val="333333"/>
                </a:solidFill>
              </a:rPr>
              <a:t>systemObjectPickler</a:t>
            </a:r>
            <a:r>
              <a:rPr lang="en-GB" sz="1400" b="1" dirty="0" err="1" smtClean="0"/>
              <a:t>.</a:t>
            </a:r>
            <a:r>
              <a:rPr lang="en-GB" sz="1400" dirty="0" err="1" smtClean="0">
                <a:solidFill>
                  <a:srgbClr val="008080"/>
                </a:solidFill>
              </a:rPr>
              <a:t>pickle</a:t>
            </a:r>
            <a:r>
              <a:rPr lang="en-GB" sz="1400" b="1" dirty="0" smtClean="0"/>
              <a:t>(</a:t>
            </a:r>
            <a:r>
              <a:rPr lang="en-GB" sz="1400" dirty="0" smtClean="0">
                <a:solidFill>
                  <a:srgbClr val="333333"/>
                </a:solidFill>
              </a:rPr>
              <a:t>model</a:t>
            </a:r>
            <a:r>
              <a:rPr lang="en-GB" sz="1400" b="1" dirty="0"/>
              <a:t>,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333333"/>
                </a:solidFill>
              </a:rPr>
              <a:t>system</a:t>
            </a:r>
            <a:r>
              <a:rPr lang="en-GB" sz="1400" b="1" dirty="0" smtClean="0"/>
              <a:t>);</a:t>
            </a:r>
            <a:endParaRPr lang="en-GB" sz="1400" dirty="0"/>
          </a:p>
          <a:p>
            <a:pPr marL="301943" lvl="1" indent="0">
              <a:buNone/>
            </a:pPr>
            <a:r>
              <a:rPr lang="en-GB" sz="1400" dirty="0"/>
              <a:t>               </a:t>
            </a:r>
            <a:r>
              <a:rPr lang="en-GB" sz="1400" dirty="0" smtClean="0"/>
              <a:t>           </a:t>
            </a:r>
            <a:r>
              <a:rPr lang="en-GB" sz="1400" b="1" dirty="0" smtClean="0"/>
              <a:t>}</a:t>
            </a:r>
            <a:r>
              <a:rPr lang="en-GB" sz="1400" dirty="0"/>
              <a:t/>
            </a:r>
            <a:br>
              <a:rPr lang="en-GB" sz="1400" dirty="0"/>
            </a:br>
            <a:r>
              <a:rPr lang="en-GB" sz="1400" dirty="0"/>
              <a:t>                 </a:t>
            </a:r>
            <a:r>
              <a:rPr lang="en-GB" sz="1400" dirty="0" smtClean="0"/>
              <a:t>       </a:t>
            </a:r>
            <a:r>
              <a:rPr lang="en-GB" sz="1400" b="1" dirty="0" smtClean="0"/>
              <a:t>});</a:t>
            </a:r>
            <a:endParaRPr lang="en-GB" sz="1400" dirty="0"/>
          </a:p>
          <a:p>
            <a:pPr marL="0" indent="0">
              <a:buNone/>
            </a:pPr>
            <a:r>
              <a:rPr lang="en-GB" sz="1400" dirty="0"/>
              <a:t>                 </a:t>
            </a:r>
            <a:r>
              <a:rPr lang="en-GB" sz="1400" b="1" dirty="0"/>
              <a:t>}</a:t>
            </a:r>
            <a:r>
              <a:rPr lang="en-GB" sz="1400" dirty="0"/>
              <a:t>                                          </a:t>
            </a:r>
          </a:p>
          <a:p>
            <a:pPr marL="0" indent="0">
              <a:buNone/>
            </a:pPr>
            <a:r>
              <a:rPr lang="en-GB" sz="1400" dirty="0"/>
              <a:t>         </a:t>
            </a:r>
            <a:r>
              <a:rPr lang="en-GB" sz="1400" b="1" dirty="0"/>
              <a:t>}</a:t>
            </a:r>
            <a:r>
              <a:rPr lang="en-GB" sz="1400" dirty="0"/>
              <a:t>    </a:t>
            </a:r>
            <a:endParaRPr lang="en-GB" sz="1400" dirty="0" smtClean="0"/>
          </a:p>
          <a:p>
            <a:pPr marL="0" indent="0">
              <a:buNone/>
            </a:pPr>
            <a:r>
              <a:rPr lang="en-GB" sz="1400" dirty="0"/>
              <a:t>}     </a:t>
            </a:r>
          </a:p>
          <a:p>
            <a:pPr marL="0" indent="0">
              <a:buNone/>
            </a:pPr>
            <a:endParaRPr lang="en-GB" sz="12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the extension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574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5250" y="1694391"/>
            <a:ext cx="8905875" cy="5058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/>
              <a:t>private</a:t>
            </a:r>
            <a:r>
              <a:rPr lang="en-GB" sz="1200" dirty="0" smtClean="0"/>
              <a:t> </a:t>
            </a:r>
            <a:r>
              <a:rPr lang="en-GB" sz="1200" dirty="0" err="1">
                <a:solidFill>
                  <a:srgbClr val="333333"/>
                </a:solidFill>
              </a:rPr>
              <a:t>RdfEntityPickler</a:t>
            </a:r>
            <a:r>
              <a:rPr lang="en-GB" sz="1200" b="1" dirty="0"/>
              <a:t>&lt;</a:t>
            </a:r>
            <a:r>
              <a:rPr lang="en-GB" sz="1200" dirty="0" err="1">
                <a:solidFill>
                  <a:srgbClr val="333333"/>
                </a:solidFill>
              </a:rPr>
              <a:t>SBOLSystem</a:t>
            </a:r>
            <a:r>
              <a:rPr lang="en-GB" sz="1200" b="1" dirty="0"/>
              <a:t>&gt;</a:t>
            </a:r>
            <a:r>
              <a:rPr lang="en-GB" sz="1200" dirty="0"/>
              <a:t> </a:t>
            </a:r>
            <a:r>
              <a:rPr lang="en-GB" sz="1200" b="1" dirty="0" err="1">
                <a:solidFill>
                  <a:srgbClr val="990000"/>
                </a:solidFill>
              </a:rPr>
              <a:t>mkSystemObjectPickler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333333"/>
                </a:solidFill>
              </a:rPr>
              <a:t>Properties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props</a:t>
            </a:r>
            <a:r>
              <a:rPr lang="en-GB" sz="1200" b="1" dirty="0"/>
              <a:t>)</a:t>
            </a:r>
            <a:r>
              <a:rPr lang="en-GB" sz="1200" dirty="0"/>
              <a:t> </a:t>
            </a:r>
            <a:r>
              <a:rPr lang="en-GB" sz="1200" b="1" dirty="0"/>
              <a:t>throws</a:t>
            </a:r>
            <a:r>
              <a:rPr lang="en-GB" sz="1200" dirty="0"/>
              <a:t> </a:t>
            </a:r>
            <a:r>
              <a:rPr lang="en-GB" sz="1200" dirty="0" err="1">
                <a:solidFill>
                  <a:srgbClr val="333333"/>
                </a:solidFill>
              </a:rPr>
              <a:t>IntrospectionException</a:t>
            </a:r>
            <a:r>
              <a:rPr lang="en-GB" sz="1200" dirty="0"/>
              <a:t> </a:t>
            </a:r>
            <a:r>
              <a:rPr lang="en-GB" sz="1200" b="1" dirty="0"/>
              <a:t>{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                 </a:t>
            </a:r>
            <a:r>
              <a:rPr lang="en-GB" sz="1200" dirty="0" err="1">
                <a:solidFill>
                  <a:srgbClr val="333333"/>
                </a:solidFill>
              </a:rPr>
              <a:t>RdfPropertyPickler</a:t>
            </a:r>
            <a:r>
              <a:rPr lang="en-GB" sz="1200" b="1" dirty="0"/>
              <a:t>&lt;</a:t>
            </a:r>
            <a:r>
              <a:rPr lang="en-GB" sz="1200" dirty="0" err="1">
                <a:solidFill>
                  <a:srgbClr val="333333"/>
                </a:solidFill>
              </a:rPr>
              <a:t>SBOLSystem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 err="1">
                <a:solidFill>
                  <a:srgbClr val="333333"/>
                </a:solidFill>
              </a:rPr>
              <a:t>org</a:t>
            </a:r>
            <a:r>
              <a:rPr lang="en-GB" sz="1200" b="1" dirty="0" err="1"/>
              <a:t>.</a:t>
            </a:r>
            <a:r>
              <a:rPr lang="en-GB" sz="1200" dirty="0" err="1">
                <a:solidFill>
                  <a:srgbClr val="008080"/>
                </a:solidFill>
              </a:rPr>
              <a:t>sbolstandard</a:t>
            </a:r>
            <a:r>
              <a:rPr lang="en-GB" sz="1200" b="1" dirty="0" err="1"/>
              <a:t>.</a:t>
            </a:r>
            <a:r>
              <a:rPr lang="en-GB" sz="1200" dirty="0" err="1">
                <a:solidFill>
                  <a:srgbClr val="008080"/>
                </a:solidFill>
              </a:rPr>
              <a:t>system</a:t>
            </a:r>
            <a:r>
              <a:rPr lang="en-GB" sz="1200" b="1" dirty="0" err="1"/>
              <a:t>.</a:t>
            </a:r>
            <a:r>
              <a:rPr lang="en-GB" sz="1200" dirty="0" err="1">
                <a:solidFill>
                  <a:srgbClr val="008080"/>
                </a:solidFill>
              </a:rPr>
              <a:t>Model</a:t>
            </a:r>
            <a:r>
              <a:rPr lang="en-GB" sz="1200" b="1" dirty="0"/>
              <a:t>&gt;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model</a:t>
            </a:r>
            <a:r>
              <a:rPr lang="en-GB" sz="1200" dirty="0"/>
              <a:t> </a:t>
            </a:r>
            <a:r>
              <a:rPr lang="en-GB" sz="1200" b="1" dirty="0"/>
              <a:t>=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object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333333"/>
                </a:solidFill>
              </a:rPr>
              <a:t>identity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property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DD1144"/>
                </a:solidFill>
              </a:rPr>
              <a:t>"http://sbols.org/v1#model"</a:t>
            </a:r>
            <a:r>
              <a:rPr lang="en-GB" sz="1200" b="1" dirty="0"/>
              <a:t>),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identity</a:t>
            </a:r>
            <a:r>
              <a:rPr lang="en-GB" sz="1200" b="1" dirty="0"/>
              <a:t>);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                 </a:t>
            </a:r>
            <a:r>
              <a:rPr lang="en-GB" sz="1200" dirty="0" err="1">
                <a:solidFill>
                  <a:srgbClr val="333333"/>
                </a:solidFill>
              </a:rPr>
              <a:t>RdfPropertyPickler</a:t>
            </a:r>
            <a:r>
              <a:rPr lang="en-GB" sz="1200" b="1" dirty="0"/>
              <a:t>&lt;</a:t>
            </a:r>
            <a:r>
              <a:rPr lang="en-GB" sz="1200" dirty="0" err="1">
                <a:solidFill>
                  <a:srgbClr val="333333"/>
                </a:solidFill>
              </a:rPr>
              <a:t>SBOLSystem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Context</a:t>
            </a:r>
            <a:r>
              <a:rPr lang="en-GB" sz="1200" b="1" dirty="0"/>
              <a:t>&gt;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context</a:t>
            </a:r>
            <a:r>
              <a:rPr lang="en-GB" sz="1200" dirty="0"/>
              <a:t> </a:t>
            </a:r>
            <a:r>
              <a:rPr lang="en-GB" sz="1200" b="1" dirty="0"/>
              <a:t>=</a:t>
            </a:r>
            <a:r>
              <a:rPr lang="en-GB" sz="1200" dirty="0">
                <a:solidFill>
                  <a:srgbClr val="333333"/>
                </a:solidFill>
              </a:rPr>
              <a:t>object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333333"/>
                </a:solidFill>
              </a:rPr>
              <a:t>identity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property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DD1144"/>
                </a:solidFill>
              </a:rPr>
              <a:t>"http://sbols.org/v1#context"</a:t>
            </a:r>
            <a:r>
              <a:rPr lang="en-GB" sz="1200" b="1" dirty="0"/>
              <a:t>),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identity</a:t>
            </a:r>
            <a:r>
              <a:rPr lang="en-GB" sz="1200" b="1" dirty="0"/>
              <a:t>);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                 </a:t>
            </a:r>
            <a:r>
              <a:rPr lang="en-GB" sz="1200" dirty="0" err="1">
                <a:solidFill>
                  <a:srgbClr val="333333"/>
                </a:solidFill>
              </a:rPr>
              <a:t>RdfPropertyPickler</a:t>
            </a:r>
            <a:r>
              <a:rPr lang="en-GB" sz="1200" b="1" dirty="0"/>
              <a:t>&lt;</a:t>
            </a:r>
            <a:r>
              <a:rPr lang="en-GB" sz="1200" dirty="0" err="1">
                <a:solidFill>
                  <a:srgbClr val="333333"/>
                </a:solidFill>
              </a:rPr>
              <a:t>SBOLSystem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Device</a:t>
            </a:r>
            <a:r>
              <a:rPr lang="en-GB" sz="1200" b="1" dirty="0"/>
              <a:t>&gt;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device</a:t>
            </a:r>
            <a:r>
              <a:rPr lang="en-GB" sz="1200" b="1" dirty="0"/>
              <a:t>=</a:t>
            </a:r>
            <a:r>
              <a:rPr lang="en-GB" sz="1200" dirty="0">
                <a:solidFill>
                  <a:srgbClr val="333333"/>
                </a:solidFill>
              </a:rPr>
              <a:t>object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333333"/>
                </a:solidFill>
              </a:rPr>
              <a:t>identity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property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DD1144"/>
                </a:solidFill>
              </a:rPr>
              <a:t>"http://sbols.org/v1#device"</a:t>
            </a:r>
            <a:r>
              <a:rPr lang="en-GB" sz="1200" b="1" dirty="0"/>
              <a:t>),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identity</a:t>
            </a:r>
            <a:r>
              <a:rPr lang="en-GB" sz="1200" b="1" dirty="0"/>
              <a:t>);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                                  </a:t>
            </a:r>
          </a:p>
          <a:p>
            <a:pPr marL="0" indent="0">
              <a:buNone/>
            </a:pPr>
            <a:r>
              <a:rPr lang="en-GB" sz="1200" dirty="0"/>
              <a:t>                 </a:t>
            </a:r>
            <a:r>
              <a:rPr lang="en-GB" sz="1200" b="1" dirty="0"/>
              <a:t>return</a:t>
            </a:r>
            <a:r>
              <a:rPr lang="en-GB" sz="1200" dirty="0"/>
              <a:t> </a:t>
            </a:r>
            <a:r>
              <a:rPr lang="en-GB" sz="1200" b="1" dirty="0">
                <a:solidFill>
                  <a:srgbClr val="990000"/>
                </a:solidFill>
              </a:rPr>
              <a:t>all</a:t>
            </a:r>
            <a:r>
              <a:rPr lang="en-GB" sz="1200" b="1" dirty="0"/>
              <a:t>(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                                 </a:t>
            </a:r>
            <a:r>
              <a:rPr lang="en-GB" sz="1200" dirty="0" err="1">
                <a:solidFill>
                  <a:srgbClr val="333333"/>
                </a:solidFill>
              </a:rPr>
              <a:t>byProperty</a:t>
            </a:r>
            <a:r>
              <a:rPr lang="en-GB" sz="1200" b="1" dirty="0"/>
              <a:t>(</a:t>
            </a:r>
            <a:r>
              <a:rPr lang="en-GB" sz="1200" dirty="0" err="1">
                <a:solidFill>
                  <a:srgbClr val="333333"/>
                </a:solidFill>
              </a:rPr>
              <a:t>SBOLSystem</a:t>
            </a:r>
            <a:r>
              <a:rPr lang="en-GB" sz="1200" b="1" dirty="0" err="1"/>
              <a:t>.</a:t>
            </a:r>
            <a:r>
              <a:rPr lang="en-GB" sz="1200" dirty="0" err="1">
                <a:solidFill>
                  <a:srgbClr val="008080"/>
                </a:solidFill>
              </a:rPr>
              <a:t>class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DD1144"/>
                </a:solidFill>
              </a:rPr>
              <a:t>"models"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 err="1">
                <a:solidFill>
                  <a:srgbClr val="333333"/>
                </a:solidFill>
              </a:rPr>
              <a:t>notNull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333333"/>
                </a:solidFill>
              </a:rPr>
              <a:t>collection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333333"/>
                </a:solidFill>
              </a:rPr>
              <a:t>all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333333"/>
                </a:solidFill>
              </a:rPr>
              <a:t>model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 err="1">
                <a:solidFill>
                  <a:srgbClr val="333333"/>
                </a:solidFill>
              </a:rPr>
              <a:t>walkTo</a:t>
            </a:r>
            <a:r>
              <a:rPr lang="en-GB" sz="1200" b="1" dirty="0"/>
              <a:t>(</a:t>
            </a:r>
            <a:r>
              <a:rPr lang="en-GB" sz="1200" dirty="0" err="1">
                <a:solidFill>
                  <a:srgbClr val="333333"/>
                </a:solidFill>
              </a:rPr>
              <a:t>modelPickler</a:t>
            </a:r>
            <a:r>
              <a:rPr lang="en-GB" sz="1200" b="1" dirty="0"/>
              <a:t>))))),</a:t>
            </a:r>
            <a:r>
              <a:rPr lang="en-GB" sz="1200" dirty="0"/>
              <a:t>                                 </a:t>
            </a:r>
          </a:p>
          <a:p>
            <a:pPr marL="0" indent="0">
              <a:buNone/>
            </a:pPr>
            <a:r>
              <a:rPr lang="en-GB" sz="1200" dirty="0"/>
              <a:t>                                 </a:t>
            </a:r>
            <a:r>
              <a:rPr lang="en-GB" sz="1200" dirty="0" err="1">
                <a:solidFill>
                  <a:srgbClr val="333333"/>
                </a:solidFill>
              </a:rPr>
              <a:t>byProperty</a:t>
            </a:r>
            <a:r>
              <a:rPr lang="en-GB" sz="1200" b="1" dirty="0"/>
              <a:t>(</a:t>
            </a:r>
            <a:r>
              <a:rPr lang="en-GB" sz="1200" dirty="0" err="1">
                <a:solidFill>
                  <a:srgbClr val="333333"/>
                </a:solidFill>
              </a:rPr>
              <a:t>SBOLSystem</a:t>
            </a:r>
            <a:r>
              <a:rPr lang="en-GB" sz="1200" b="1" dirty="0" err="1"/>
              <a:t>.</a:t>
            </a:r>
            <a:r>
              <a:rPr lang="en-GB" sz="1200" dirty="0" err="1">
                <a:solidFill>
                  <a:srgbClr val="008080"/>
                </a:solidFill>
              </a:rPr>
              <a:t>class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DD1144"/>
                </a:solidFill>
              </a:rPr>
              <a:t>"contexts"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 err="1">
                <a:solidFill>
                  <a:srgbClr val="333333"/>
                </a:solidFill>
              </a:rPr>
              <a:t>notNull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333333"/>
                </a:solidFill>
              </a:rPr>
              <a:t>collection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333333"/>
                </a:solidFill>
              </a:rPr>
              <a:t>all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333333"/>
                </a:solidFill>
              </a:rPr>
              <a:t>context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 err="1">
                <a:solidFill>
                  <a:srgbClr val="333333"/>
                </a:solidFill>
              </a:rPr>
              <a:t>walkTo</a:t>
            </a:r>
            <a:r>
              <a:rPr lang="en-GB" sz="1200" b="1" dirty="0"/>
              <a:t>(</a:t>
            </a:r>
            <a:r>
              <a:rPr lang="en-GB" sz="1200" dirty="0" err="1">
                <a:solidFill>
                  <a:srgbClr val="333333"/>
                </a:solidFill>
              </a:rPr>
              <a:t>contextPickler</a:t>
            </a:r>
            <a:r>
              <a:rPr lang="en-GB" sz="1200" b="1" dirty="0"/>
              <a:t>))))),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                                 </a:t>
            </a:r>
            <a:r>
              <a:rPr lang="en-GB" sz="1200" dirty="0" err="1">
                <a:solidFill>
                  <a:srgbClr val="333333"/>
                </a:solidFill>
              </a:rPr>
              <a:t>byProperty</a:t>
            </a:r>
            <a:r>
              <a:rPr lang="en-GB" sz="1200" b="1" dirty="0"/>
              <a:t>(</a:t>
            </a:r>
            <a:r>
              <a:rPr lang="en-GB" sz="1200" dirty="0" err="1">
                <a:solidFill>
                  <a:srgbClr val="333333"/>
                </a:solidFill>
              </a:rPr>
              <a:t>SBOLSystem</a:t>
            </a:r>
            <a:r>
              <a:rPr lang="en-GB" sz="1200" b="1" dirty="0" err="1"/>
              <a:t>.</a:t>
            </a:r>
            <a:r>
              <a:rPr lang="en-GB" sz="1200" dirty="0" err="1">
                <a:solidFill>
                  <a:srgbClr val="008080"/>
                </a:solidFill>
              </a:rPr>
              <a:t>class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DD1144"/>
                </a:solidFill>
              </a:rPr>
              <a:t>"devices"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 err="1">
                <a:solidFill>
                  <a:srgbClr val="333333"/>
                </a:solidFill>
              </a:rPr>
              <a:t>notNull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333333"/>
                </a:solidFill>
              </a:rPr>
              <a:t>collection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333333"/>
                </a:solidFill>
              </a:rPr>
              <a:t>all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333333"/>
                </a:solidFill>
              </a:rPr>
              <a:t>device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 err="1">
                <a:solidFill>
                  <a:srgbClr val="333333"/>
                </a:solidFill>
              </a:rPr>
              <a:t>walkTo</a:t>
            </a:r>
            <a:r>
              <a:rPr lang="en-GB" sz="1200" b="1" dirty="0"/>
              <a:t>(</a:t>
            </a:r>
            <a:r>
              <a:rPr lang="en-GB" sz="1200" dirty="0" err="1">
                <a:solidFill>
                  <a:srgbClr val="333333"/>
                </a:solidFill>
              </a:rPr>
              <a:t>devicePickler</a:t>
            </a:r>
            <a:r>
              <a:rPr lang="en-GB" sz="1200" b="1" dirty="0"/>
              <a:t>))))),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                                 </a:t>
            </a:r>
            <a:r>
              <a:rPr lang="en-GB" sz="1200" dirty="0" err="1">
                <a:solidFill>
                  <a:srgbClr val="333333"/>
                </a:solidFill>
              </a:rPr>
              <a:t>sbolNamedObjectPickler</a:t>
            </a:r>
            <a:r>
              <a:rPr lang="en-GB" sz="1200" b="1" dirty="0"/>
              <a:t>,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                                 </a:t>
            </a:r>
            <a:r>
              <a:rPr lang="en-GB" sz="1200" dirty="0">
                <a:solidFill>
                  <a:srgbClr val="333333"/>
                </a:solidFill>
              </a:rPr>
              <a:t>type</a:t>
            </a:r>
            <a:r>
              <a:rPr lang="en-GB" sz="1200" b="1" dirty="0"/>
              <a:t>(</a:t>
            </a:r>
            <a:r>
              <a:rPr lang="en-GB" sz="1200" dirty="0" err="1">
                <a:solidFill>
                  <a:srgbClr val="333333"/>
                </a:solidFill>
              </a:rPr>
              <a:t>baseURI</a:t>
            </a:r>
            <a:r>
              <a:rPr lang="en-GB" sz="1200" dirty="0"/>
              <a:t> </a:t>
            </a:r>
            <a:r>
              <a:rPr lang="en-GB" sz="1200" b="1" dirty="0"/>
              <a:t>+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DD1144"/>
                </a:solidFill>
              </a:rPr>
              <a:t>"System"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identity</a:t>
            </a:r>
            <a:r>
              <a:rPr lang="en-GB" sz="1200" b="1" dirty="0"/>
              <a:t>)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                                 </a:t>
            </a:r>
            <a:r>
              <a:rPr lang="en-GB" sz="1200" b="1" dirty="0"/>
              <a:t>);</a:t>
            </a:r>
            <a:r>
              <a:rPr lang="en-GB" sz="1200" dirty="0"/>
              <a:t>                  </a:t>
            </a:r>
          </a:p>
          <a:p>
            <a:pPr marL="0" indent="0">
              <a:buNone/>
            </a:pPr>
            <a:r>
              <a:rPr lang="en-GB" sz="1200" dirty="0"/>
              <a:t>         </a:t>
            </a:r>
            <a:r>
              <a:rPr lang="en-GB" sz="1200" b="1" dirty="0"/>
              <a:t>}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         </a:t>
            </a:r>
          </a:p>
          <a:p>
            <a:pPr marL="0" indent="0">
              <a:buNone/>
            </a:pPr>
            <a:r>
              <a:rPr lang="en-GB" sz="1200" dirty="0"/>
              <a:t>         </a:t>
            </a:r>
            <a:r>
              <a:rPr lang="en-GB" sz="1200" b="1" dirty="0"/>
              <a:t>private</a:t>
            </a:r>
            <a:r>
              <a:rPr lang="en-GB" sz="1200" dirty="0"/>
              <a:t> </a:t>
            </a:r>
            <a:r>
              <a:rPr lang="en-GB" sz="1200" dirty="0" err="1">
                <a:solidFill>
                  <a:srgbClr val="333333"/>
                </a:solidFill>
              </a:rPr>
              <a:t>RdfEntityPickler</a:t>
            </a:r>
            <a:r>
              <a:rPr lang="en-GB" sz="1200" b="1" dirty="0"/>
              <a:t>&lt;</a:t>
            </a:r>
            <a:r>
              <a:rPr lang="en-GB" sz="1200" dirty="0">
                <a:solidFill>
                  <a:srgbClr val="333333"/>
                </a:solidFill>
              </a:rPr>
              <a:t>Context</a:t>
            </a:r>
            <a:r>
              <a:rPr lang="en-GB" sz="1200" b="1" dirty="0"/>
              <a:t>&gt;</a:t>
            </a:r>
            <a:r>
              <a:rPr lang="en-GB" sz="1200" dirty="0"/>
              <a:t> </a:t>
            </a:r>
            <a:r>
              <a:rPr lang="en-GB" sz="1200" b="1" dirty="0" err="1">
                <a:solidFill>
                  <a:srgbClr val="990000"/>
                </a:solidFill>
              </a:rPr>
              <a:t>mkContextPickler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333333"/>
                </a:solidFill>
              </a:rPr>
              <a:t>Properties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props</a:t>
            </a:r>
            <a:r>
              <a:rPr lang="en-GB" sz="1200" b="1" dirty="0"/>
              <a:t>)</a:t>
            </a:r>
            <a:r>
              <a:rPr lang="en-GB" sz="1200" dirty="0"/>
              <a:t> </a:t>
            </a:r>
            <a:r>
              <a:rPr lang="en-GB" sz="1200" b="1" dirty="0"/>
              <a:t>throws</a:t>
            </a:r>
            <a:r>
              <a:rPr lang="en-GB" sz="1200" dirty="0"/>
              <a:t> </a:t>
            </a:r>
            <a:r>
              <a:rPr lang="en-GB" sz="1200" dirty="0" err="1">
                <a:solidFill>
                  <a:srgbClr val="333333"/>
                </a:solidFill>
              </a:rPr>
              <a:t>IntrospectionException</a:t>
            </a:r>
            <a:r>
              <a:rPr lang="en-GB" sz="1200" dirty="0"/>
              <a:t> </a:t>
            </a:r>
            <a:r>
              <a:rPr lang="en-GB" sz="1200" b="1" dirty="0"/>
              <a:t>{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                 </a:t>
            </a:r>
            <a:r>
              <a:rPr lang="en-GB" sz="1200" dirty="0" err="1">
                <a:solidFill>
                  <a:srgbClr val="333333"/>
                </a:solidFill>
              </a:rPr>
              <a:t>RdfPropertyPickler</a:t>
            </a:r>
            <a:r>
              <a:rPr lang="en-GB" sz="1200" b="1" dirty="0"/>
              <a:t>&lt;</a:t>
            </a:r>
            <a:r>
              <a:rPr lang="en-GB" sz="1200" dirty="0">
                <a:solidFill>
                  <a:srgbClr val="333333"/>
                </a:solidFill>
              </a:rPr>
              <a:t>Context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String</a:t>
            </a:r>
            <a:r>
              <a:rPr lang="en-GB" sz="1200" b="1" dirty="0"/>
              <a:t>&gt;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name</a:t>
            </a:r>
            <a:r>
              <a:rPr lang="en-GB" sz="1200" b="1" dirty="0"/>
              <a:t>=</a:t>
            </a:r>
            <a:r>
              <a:rPr lang="en-GB" sz="1200" dirty="0">
                <a:solidFill>
                  <a:srgbClr val="333333"/>
                </a:solidFill>
              </a:rPr>
              <a:t>value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333333"/>
                </a:solidFill>
              </a:rPr>
              <a:t>identity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property</a:t>
            </a:r>
            <a:r>
              <a:rPr lang="en-GB" sz="1200" b="1" dirty="0"/>
              <a:t>(</a:t>
            </a:r>
            <a:r>
              <a:rPr lang="en-GB" sz="1200" dirty="0">
                <a:solidFill>
                  <a:srgbClr val="DD1144"/>
                </a:solidFill>
              </a:rPr>
              <a:t>"http://sbols.org/v1#name"</a:t>
            </a:r>
            <a:r>
              <a:rPr lang="en-GB" sz="1200" b="1" dirty="0"/>
              <a:t>));</a:t>
            </a:r>
            <a:r>
              <a:rPr lang="en-GB" sz="1200" dirty="0"/>
              <a:t>                 </a:t>
            </a:r>
          </a:p>
          <a:p>
            <a:pPr marL="0" indent="0">
              <a:buNone/>
            </a:pPr>
            <a:r>
              <a:rPr lang="en-GB" sz="1200" dirty="0"/>
              <a:t>                 </a:t>
            </a:r>
            <a:r>
              <a:rPr lang="en-GB" sz="1200" b="1" dirty="0"/>
              <a:t>return</a:t>
            </a:r>
            <a:r>
              <a:rPr lang="en-GB" sz="1200" dirty="0"/>
              <a:t> </a:t>
            </a:r>
            <a:r>
              <a:rPr lang="en-GB" sz="1200" b="1" dirty="0">
                <a:solidFill>
                  <a:srgbClr val="990000"/>
                </a:solidFill>
              </a:rPr>
              <a:t>all</a:t>
            </a:r>
            <a:r>
              <a:rPr lang="en-GB" sz="1200" b="1" dirty="0"/>
              <a:t>(</a:t>
            </a:r>
            <a:r>
              <a:rPr lang="en-GB" sz="1200" dirty="0"/>
              <a:t>                                                    </a:t>
            </a:r>
          </a:p>
          <a:p>
            <a:pPr marL="0" indent="0">
              <a:buNone/>
            </a:pPr>
            <a:r>
              <a:rPr lang="en-GB" sz="1200" dirty="0"/>
              <a:t>                                 </a:t>
            </a:r>
            <a:r>
              <a:rPr lang="en-GB" sz="1200" dirty="0">
                <a:solidFill>
                  <a:srgbClr val="333333"/>
                </a:solidFill>
              </a:rPr>
              <a:t>type</a:t>
            </a:r>
            <a:r>
              <a:rPr lang="en-GB" sz="1200" b="1" dirty="0"/>
              <a:t>(</a:t>
            </a:r>
            <a:r>
              <a:rPr lang="en-GB" sz="1200" dirty="0" err="1">
                <a:solidFill>
                  <a:srgbClr val="333333"/>
                </a:solidFill>
              </a:rPr>
              <a:t>baseURI</a:t>
            </a:r>
            <a:r>
              <a:rPr lang="en-GB" sz="1200" dirty="0"/>
              <a:t> </a:t>
            </a:r>
            <a:r>
              <a:rPr lang="en-GB" sz="1200" b="1" dirty="0"/>
              <a:t>+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DD1144"/>
                </a:solidFill>
              </a:rPr>
              <a:t>"Context"</a:t>
            </a:r>
            <a:r>
              <a:rPr lang="en-GB" sz="1200" b="1" dirty="0"/>
              <a:t>,</a:t>
            </a:r>
            <a:r>
              <a:rPr lang="en-GB" sz="1200" dirty="0"/>
              <a:t> </a:t>
            </a:r>
            <a:r>
              <a:rPr lang="en-GB" sz="1200" dirty="0">
                <a:solidFill>
                  <a:srgbClr val="333333"/>
                </a:solidFill>
              </a:rPr>
              <a:t>identity</a:t>
            </a:r>
            <a:r>
              <a:rPr lang="en-GB" sz="1200" b="1" dirty="0"/>
              <a:t>),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                 </a:t>
            </a:r>
            <a:r>
              <a:rPr lang="en-GB" sz="1200" dirty="0" smtClean="0"/>
              <a:t>	      </a:t>
            </a:r>
            <a:r>
              <a:rPr lang="en-GB" sz="1200" dirty="0" err="1" smtClean="0">
                <a:solidFill>
                  <a:srgbClr val="333333"/>
                </a:solidFill>
              </a:rPr>
              <a:t>sbolNamedObjectPickler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                 </a:t>
            </a:r>
            <a:r>
              <a:rPr lang="en-GB" sz="1200" b="1" dirty="0"/>
              <a:t>);</a:t>
            </a:r>
            <a:r>
              <a:rPr lang="en-GB" sz="1200" dirty="0"/>
              <a:t>                 </a:t>
            </a:r>
          </a:p>
          <a:p>
            <a:pPr marL="0" indent="0">
              <a:buNone/>
            </a:pPr>
            <a:r>
              <a:rPr lang="en-GB" sz="1200" dirty="0"/>
              <a:t>                 </a:t>
            </a:r>
            <a:r>
              <a:rPr lang="en-GB" sz="1200" b="1" dirty="0" smtClean="0"/>
              <a:t>}</a:t>
            </a:r>
          </a:p>
          <a:p>
            <a:pPr marL="0" indent="0">
              <a:buNone/>
            </a:pPr>
            <a:r>
              <a:rPr lang="en-GB" sz="1200" dirty="0">
                <a:hlinkClick r:id="rId2"/>
              </a:rPr>
              <a:t>https://github.com/SynBioDex/libSBOLj/blob/feature/system/system/src/main/java/org/sbolstandard/system/impl/SystemRdfPickler.java</a:t>
            </a:r>
            <a:endParaRPr lang="en-GB" sz="1200" dirty="0"/>
          </a:p>
          <a:p>
            <a:pPr marL="0" indent="0">
              <a:buNone/>
            </a:pPr>
            <a:endParaRPr lang="en-GB" sz="1200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the extension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4302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2042" y="1341967"/>
            <a:ext cx="7408333" cy="64780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 err="1">
                <a:latin typeface="Courier" pitchFamily="49" charset="0"/>
              </a:rPr>
              <a:t>SBOLSystem</a:t>
            </a:r>
            <a:r>
              <a:rPr lang="en-GB" sz="1200" dirty="0">
                <a:latin typeface="Courier" pitchFamily="49" charset="0"/>
              </a:rPr>
              <a:t> system=</a:t>
            </a:r>
            <a:r>
              <a:rPr lang="en-GB" sz="1200" dirty="0">
                <a:solidFill>
                  <a:srgbClr val="004080"/>
                </a:solidFill>
                <a:latin typeface="Courier" pitchFamily="49" charset="0"/>
              </a:rPr>
              <a:t>new</a:t>
            </a:r>
            <a:r>
              <a:rPr lang="en-GB" sz="1200" dirty="0">
                <a:latin typeface="Courier" pitchFamily="49" charset="0"/>
              </a:rPr>
              <a:t> </a:t>
            </a:r>
            <a:r>
              <a:rPr lang="en-GB" sz="1200" dirty="0" err="1">
                <a:latin typeface="Courier" pitchFamily="49" charset="0"/>
              </a:rPr>
              <a:t>SBOLSystemImpl</a:t>
            </a:r>
            <a:r>
              <a:rPr lang="en-GB" sz="1200" dirty="0">
                <a:latin typeface="Courier" pitchFamily="49" charset="0"/>
              </a:rPr>
              <a:t>(); </a:t>
            </a:r>
            <a:endParaRPr lang="en-GB" sz="12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GB" sz="1200" dirty="0" err="1" smtClean="0">
                <a:latin typeface="Courier" pitchFamily="49" charset="0"/>
              </a:rPr>
              <a:t>system.</a:t>
            </a:r>
            <a:r>
              <a:rPr lang="en-GB" sz="1200" dirty="0" err="1" smtClean="0">
                <a:solidFill>
                  <a:srgbClr val="008080"/>
                </a:solidFill>
                <a:latin typeface="Courier" pitchFamily="49" charset="0"/>
              </a:rPr>
              <a:t>setURI</a:t>
            </a:r>
            <a:r>
              <a:rPr lang="en-GB" sz="1200" dirty="0" smtClean="0">
                <a:latin typeface="Courier" pitchFamily="49" charset="0"/>
              </a:rPr>
              <a:t>(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new</a:t>
            </a:r>
            <a:r>
              <a:rPr lang="en-GB" sz="1200" dirty="0" smtClean="0">
                <a:latin typeface="Courier" pitchFamily="49" charset="0"/>
              </a:rPr>
              <a:t> </a:t>
            </a:r>
            <a:r>
              <a:rPr lang="en-GB" sz="1200" dirty="0">
                <a:latin typeface="Courier" pitchFamily="49" charset="0"/>
              </a:rPr>
              <a:t>URI(</a:t>
            </a:r>
            <a:r>
              <a:rPr lang="en-GB" sz="1200" dirty="0" err="1">
                <a:latin typeface="Courier" pitchFamily="49" charset="0"/>
              </a:rPr>
              <a:t>String.</a:t>
            </a:r>
            <a:r>
              <a:rPr lang="en-GB" sz="1200" dirty="0" err="1">
                <a:solidFill>
                  <a:srgbClr val="008080"/>
                </a:solidFill>
                <a:latin typeface="Courier" pitchFamily="49" charset="0"/>
              </a:rPr>
              <a:t>format</a:t>
            </a:r>
            <a:r>
              <a:rPr lang="en-GB" sz="1200" dirty="0">
                <a:latin typeface="Courier" pitchFamily="49" charset="0"/>
              </a:rPr>
              <a:t>(</a:t>
            </a:r>
            <a:r>
              <a:rPr lang="en-GB" sz="1200" dirty="0">
                <a:solidFill>
                  <a:srgbClr val="BB8844"/>
                </a:solidFill>
                <a:latin typeface="Courier" pitchFamily="49" charset="0"/>
              </a:rPr>
              <a:t>"%s/part/%s/system"</a:t>
            </a:r>
            <a:r>
              <a:rPr lang="en-GB" sz="1200" dirty="0">
                <a:latin typeface="Courier" pitchFamily="49" charset="0"/>
              </a:rPr>
              <a:t>, </a:t>
            </a:r>
            <a:r>
              <a:rPr lang="en-GB" sz="1200" dirty="0" err="1">
                <a:latin typeface="Courier" pitchFamily="49" charset="0"/>
              </a:rPr>
              <a:t>baseURL,part.</a:t>
            </a:r>
            <a:r>
              <a:rPr lang="en-GB" sz="1200" dirty="0" err="1">
                <a:solidFill>
                  <a:srgbClr val="008080"/>
                </a:solidFill>
                <a:latin typeface="Courier" pitchFamily="49" charset="0"/>
              </a:rPr>
              <a:t>getName</a:t>
            </a:r>
            <a:r>
              <a:rPr lang="en-GB" sz="1200" dirty="0">
                <a:latin typeface="Courier" pitchFamily="49" charset="0"/>
              </a:rPr>
              <a:t>()))); </a:t>
            </a:r>
            <a:r>
              <a:rPr lang="en-GB" sz="1200" dirty="0" err="1">
                <a:latin typeface="Courier" pitchFamily="49" charset="0"/>
              </a:rPr>
              <a:t>system.</a:t>
            </a:r>
            <a:r>
              <a:rPr lang="en-GB" sz="1200" dirty="0" err="1">
                <a:solidFill>
                  <a:srgbClr val="008080"/>
                </a:solidFill>
                <a:latin typeface="Courier" pitchFamily="49" charset="0"/>
              </a:rPr>
              <a:t>setName</a:t>
            </a:r>
            <a:r>
              <a:rPr lang="en-GB" sz="1200" dirty="0">
                <a:latin typeface="Courier" pitchFamily="49" charset="0"/>
              </a:rPr>
              <a:t>(</a:t>
            </a:r>
            <a:r>
              <a:rPr lang="en-GB" sz="1200" dirty="0" err="1">
                <a:latin typeface="Courier" pitchFamily="49" charset="0"/>
              </a:rPr>
              <a:t>String.</a:t>
            </a:r>
            <a:r>
              <a:rPr lang="en-GB" sz="1200" dirty="0" err="1">
                <a:solidFill>
                  <a:srgbClr val="008080"/>
                </a:solidFill>
                <a:latin typeface="Courier" pitchFamily="49" charset="0"/>
              </a:rPr>
              <a:t>format</a:t>
            </a:r>
            <a:r>
              <a:rPr lang="en-GB" sz="1200" dirty="0">
                <a:latin typeface="Courier" pitchFamily="49" charset="0"/>
              </a:rPr>
              <a:t>(</a:t>
            </a:r>
            <a:r>
              <a:rPr lang="en-GB" sz="1200" dirty="0">
                <a:solidFill>
                  <a:srgbClr val="BB8844"/>
                </a:solidFill>
                <a:latin typeface="Courier" pitchFamily="49" charset="0"/>
              </a:rPr>
              <a:t>"%s system"</a:t>
            </a:r>
            <a:r>
              <a:rPr lang="en-GB" sz="1200" dirty="0">
                <a:latin typeface="Courier" pitchFamily="49" charset="0"/>
              </a:rPr>
              <a:t>, </a:t>
            </a:r>
            <a:r>
              <a:rPr lang="en-GB" sz="1200" dirty="0" err="1">
                <a:latin typeface="Courier" pitchFamily="49" charset="0"/>
              </a:rPr>
              <a:t>part.</a:t>
            </a:r>
            <a:r>
              <a:rPr lang="en-GB" sz="1200" dirty="0" err="1">
                <a:solidFill>
                  <a:srgbClr val="008080"/>
                </a:solidFill>
                <a:latin typeface="Courier" pitchFamily="49" charset="0"/>
              </a:rPr>
              <a:t>getName</a:t>
            </a:r>
            <a:r>
              <a:rPr lang="en-GB" sz="1200" dirty="0">
                <a:latin typeface="Courier" pitchFamily="49" charset="0"/>
              </a:rPr>
              <a:t>())); </a:t>
            </a:r>
            <a:endParaRPr lang="en-GB" sz="12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GB" sz="1200" dirty="0" err="1" smtClean="0">
                <a:latin typeface="Courier" pitchFamily="49" charset="0"/>
              </a:rPr>
              <a:t>system.</a:t>
            </a:r>
            <a:r>
              <a:rPr lang="en-GB" sz="1200" dirty="0" err="1" smtClean="0">
                <a:solidFill>
                  <a:srgbClr val="008080"/>
                </a:solidFill>
                <a:latin typeface="Courier" pitchFamily="49" charset="0"/>
              </a:rPr>
              <a:t>setDescription</a:t>
            </a:r>
            <a:r>
              <a:rPr lang="en-GB" sz="1200" dirty="0" smtClean="0">
                <a:latin typeface="Courier" pitchFamily="49" charset="0"/>
              </a:rPr>
              <a:t>(</a:t>
            </a:r>
            <a:r>
              <a:rPr lang="en-GB" sz="1200" dirty="0" err="1" smtClean="0">
                <a:latin typeface="Courier" pitchFamily="49" charset="0"/>
              </a:rPr>
              <a:t>String.</a:t>
            </a:r>
            <a:r>
              <a:rPr lang="en-GB" sz="1200" dirty="0" err="1" smtClean="0">
                <a:solidFill>
                  <a:srgbClr val="008080"/>
                </a:solidFill>
                <a:latin typeface="Courier" pitchFamily="49" charset="0"/>
              </a:rPr>
              <a:t>format</a:t>
            </a:r>
            <a:r>
              <a:rPr lang="en-GB" sz="1200" dirty="0">
                <a:latin typeface="Courier" pitchFamily="49" charset="0"/>
              </a:rPr>
              <a:t>(</a:t>
            </a:r>
            <a:r>
              <a:rPr lang="en-GB" sz="1200" dirty="0">
                <a:solidFill>
                  <a:srgbClr val="BB8844"/>
                </a:solidFill>
                <a:latin typeface="Courier" pitchFamily="49" charset="0"/>
              </a:rPr>
              <a:t>"System representation for the %s part"</a:t>
            </a:r>
            <a:r>
              <a:rPr lang="en-GB" sz="1200" dirty="0">
                <a:latin typeface="Courier" pitchFamily="49" charset="0"/>
              </a:rPr>
              <a:t>,</a:t>
            </a:r>
            <a:r>
              <a:rPr lang="en-GB" sz="1200" dirty="0" err="1">
                <a:latin typeface="Courier" pitchFamily="49" charset="0"/>
              </a:rPr>
              <a:t>part.</a:t>
            </a:r>
            <a:r>
              <a:rPr lang="en-GB" sz="1200" dirty="0" err="1">
                <a:solidFill>
                  <a:srgbClr val="008080"/>
                </a:solidFill>
                <a:latin typeface="Courier" pitchFamily="49" charset="0"/>
              </a:rPr>
              <a:t>getName</a:t>
            </a:r>
            <a:r>
              <a:rPr lang="en-GB" sz="1200" dirty="0">
                <a:latin typeface="Courier" pitchFamily="49" charset="0"/>
              </a:rPr>
              <a:t>())); </a:t>
            </a:r>
            <a:r>
              <a:rPr lang="en-GB" sz="1200" dirty="0" err="1">
                <a:latin typeface="Courier" pitchFamily="49" charset="0"/>
              </a:rPr>
              <a:t>system.</a:t>
            </a:r>
            <a:r>
              <a:rPr lang="en-GB" sz="1200" dirty="0" err="1">
                <a:solidFill>
                  <a:srgbClr val="008080"/>
                </a:solidFill>
                <a:latin typeface="Courier" pitchFamily="49" charset="0"/>
              </a:rPr>
              <a:t>setDisplayId</a:t>
            </a:r>
            <a:r>
              <a:rPr lang="en-GB" sz="1200" dirty="0">
                <a:latin typeface="Courier" pitchFamily="49" charset="0"/>
              </a:rPr>
              <a:t>(</a:t>
            </a:r>
            <a:r>
              <a:rPr lang="en-GB" sz="1200" dirty="0" err="1">
                <a:latin typeface="Courier" pitchFamily="49" charset="0"/>
              </a:rPr>
              <a:t>String.</a:t>
            </a:r>
            <a:r>
              <a:rPr lang="en-GB" sz="1200" dirty="0" err="1">
                <a:solidFill>
                  <a:srgbClr val="008080"/>
                </a:solidFill>
                <a:latin typeface="Courier" pitchFamily="49" charset="0"/>
              </a:rPr>
              <a:t>format</a:t>
            </a:r>
            <a:r>
              <a:rPr lang="en-GB" sz="1200" dirty="0">
                <a:latin typeface="Courier" pitchFamily="49" charset="0"/>
              </a:rPr>
              <a:t>(</a:t>
            </a:r>
            <a:r>
              <a:rPr lang="en-GB" sz="1200" dirty="0">
                <a:solidFill>
                  <a:srgbClr val="BB8844"/>
                </a:solidFill>
                <a:latin typeface="Courier" pitchFamily="49" charset="0"/>
              </a:rPr>
              <a:t>"%s_system"</a:t>
            </a:r>
            <a:r>
              <a:rPr lang="en-GB" sz="1200" dirty="0">
                <a:latin typeface="Courier" pitchFamily="49" charset="0"/>
              </a:rPr>
              <a:t>,</a:t>
            </a:r>
            <a:r>
              <a:rPr lang="en-GB" sz="1200" dirty="0" err="1">
                <a:latin typeface="Courier" pitchFamily="49" charset="0"/>
              </a:rPr>
              <a:t>part.</a:t>
            </a:r>
            <a:r>
              <a:rPr lang="en-GB" sz="1200" dirty="0" err="1">
                <a:solidFill>
                  <a:srgbClr val="008080"/>
                </a:solidFill>
                <a:latin typeface="Courier" pitchFamily="49" charset="0"/>
              </a:rPr>
              <a:t>getName</a:t>
            </a:r>
            <a:r>
              <a:rPr lang="en-GB" sz="1200" dirty="0">
                <a:latin typeface="Courier" pitchFamily="49" charset="0"/>
              </a:rPr>
              <a:t>())); </a:t>
            </a:r>
            <a:endParaRPr lang="en-GB" sz="12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GB" sz="1200" i="1" dirty="0" smtClean="0">
                <a:solidFill>
                  <a:srgbClr val="999988"/>
                </a:solidFill>
                <a:latin typeface="Courier" pitchFamily="49" charset="0"/>
              </a:rPr>
              <a:t>//</a:t>
            </a:r>
            <a:r>
              <a:rPr lang="en-GB" sz="1200" i="1" dirty="0">
                <a:solidFill>
                  <a:srgbClr val="999988"/>
                </a:solidFill>
                <a:latin typeface="Courier" pitchFamily="49" charset="0"/>
              </a:rPr>
              <a:t>Add the contexts</a:t>
            </a:r>
            <a:r>
              <a:rPr lang="en-GB" sz="1200" dirty="0">
                <a:latin typeface="Courier" pitchFamily="49" charset="0"/>
              </a:rPr>
              <a:t> </a:t>
            </a:r>
            <a:endParaRPr lang="en-GB" sz="12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GB" sz="1200" dirty="0" err="1" smtClean="0">
                <a:latin typeface="Courier" pitchFamily="49" charset="0"/>
              </a:rPr>
              <a:t>system.</a:t>
            </a:r>
            <a:r>
              <a:rPr lang="en-GB" sz="1200" dirty="0" err="1" smtClean="0">
                <a:solidFill>
                  <a:srgbClr val="008080"/>
                </a:solidFill>
                <a:latin typeface="Courier" pitchFamily="49" charset="0"/>
              </a:rPr>
              <a:t>addContext</a:t>
            </a:r>
            <a:r>
              <a:rPr lang="en-GB" sz="1200" dirty="0" smtClean="0">
                <a:latin typeface="Courier" pitchFamily="49" charset="0"/>
              </a:rPr>
              <a:t>(</a:t>
            </a:r>
            <a:r>
              <a:rPr lang="en-GB" sz="1200" dirty="0" err="1" smtClean="0">
                <a:latin typeface="Courier" pitchFamily="49" charset="0"/>
              </a:rPr>
              <a:t>GetBioenvironmentContext</a:t>
            </a:r>
            <a:r>
              <a:rPr lang="en-GB" sz="1200" dirty="0" smtClean="0">
                <a:latin typeface="Courier" pitchFamily="49" charset="0"/>
              </a:rPr>
              <a:t>(</a:t>
            </a:r>
            <a:r>
              <a:rPr lang="en-GB" sz="1200" dirty="0" err="1" smtClean="0">
                <a:latin typeface="Courier" pitchFamily="49" charset="0"/>
              </a:rPr>
              <a:t>baseURL,part</a:t>
            </a:r>
            <a:r>
              <a:rPr lang="en-GB" sz="1200" dirty="0">
                <a:latin typeface="Courier" pitchFamily="49" charset="0"/>
              </a:rPr>
              <a:t>)); </a:t>
            </a:r>
            <a:endParaRPr lang="en-GB" sz="12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GB" sz="1200" dirty="0" err="1" smtClean="0">
                <a:latin typeface="Courier" pitchFamily="49" charset="0"/>
              </a:rPr>
              <a:t>system.</a:t>
            </a:r>
            <a:r>
              <a:rPr lang="en-GB" sz="1200" dirty="0" err="1" smtClean="0">
                <a:solidFill>
                  <a:srgbClr val="008080"/>
                </a:solidFill>
                <a:latin typeface="Courier" pitchFamily="49" charset="0"/>
              </a:rPr>
              <a:t>addContext</a:t>
            </a:r>
            <a:r>
              <a:rPr lang="en-GB" sz="1200" dirty="0" smtClean="0">
                <a:latin typeface="Courier" pitchFamily="49" charset="0"/>
              </a:rPr>
              <a:t>(</a:t>
            </a:r>
            <a:r>
              <a:rPr lang="en-GB" sz="1200" dirty="0" err="1" smtClean="0">
                <a:latin typeface="Courier" pitchFamily="49" charset="0"/>
              </a:rPr>
              <a:t>GetCellContext</a:t>
            </a:r>
            <a:r>
              <a:rPr lang="en-GB" sz="1200" dirty="0" smtClean="0">
                <a:latin typeface="Courier" pitchFamily="49" charset="0"/>
              </a:rPr>
              <a:t>(</a:t>
            </a:r>
            <a:r>
              <a:rPr lang="en-GB" sz="1200" dirty="0" err="1" smtClean="0">
                <a:latin typeface="Courier" pitchFamily="49" charset="0"/>
              </a:rPr>
              <a:t>baseURL</a:t>
            </a:r>
            <a:r>
              <a:rPr lang="en-GB" sz="1200" dirty="0">
                <a:latin typeface="Courier" pitchFamily="49" charset="0"/>
              </a:rPr>
              <a:t>, part, </a:t>
            </a:r>
            <a:r>
              <a:rPr lang="en-GB" sz="1200" dirty="0" err="1">
                <a:latin typeface="Courier" pitchFamily="49" charset="0"/>
              </a:rPr>
              <a:t>organismCode</a:t>
            </a:r>
            <a:r>
              <a:rPr lang="en-GB" sz="1200" dirty="0">
                <a:latin typeface="Courier" pitchFamily="49" charset="0"/>
              </a:rPr>
              <a:t>)); </a:t>
            </a:r>
            <a:r>
              <a:rPr lang="en-GB" sz="1200" dirty="0" smtClean="0">
                <a:latin typeface="Courier" pitchFamily="49" charset="0"/>
              </a:rPr>
              <a:t>}</a:t>
            </a:r>
          </a:p>
          <a:p>
            <a:pPr marL="0" indent="0">
              <a:buNone/>
            </a:pPr>
            <a:r>
              <a:rPr lang="en-GB" sz="1200" i="1" dirty="0" smtClean="0">
                <a:solidFill>
                  <a:srgbClr val="999988"/>
                </a:solidFill>
                <a:latin typeface="Courier" pitchFamily="49" charset="0"/>
              </a:rPr>
              <a:t>//</a:t>
            </a:r>
            <a:r>
              <a:rPr lang="en-GB" sz="1200" i="1" dirty="0">
                <a:solidFill>
                  <a:srgbClr val="999988"/>
                </a:solidFill>
                <a:latin typeface="Courier" pitchFamily="49" charset="0"/>
              </a:rPr>
              <a:t>Add the device</a:t>
            </a:r>
            <a:r>
              <a:rPr lang="en-GB" sz="1200" dirty="0">
                <a:latin typeface="Courier" pitchFamily="49" charset="0"/>
              </a:rPr>
              <a:t> </a:t>
            </a:r>
            <a:endParaRPr lang="en-GB" sz="12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GB" sz="1200" dirty="0" smtClean="0">
                <a:latin typeface="Courier" pitchFamily="49" charset="0"/>
              </a:rPr>
              <a:t>Device </a:t>
            </a:r>
            <a:r>
              <a:rPr lang="en-GB" sz="1200" dirty="0">
                <a:latin typeface="Courier" pitchFamily="49" charset="0"/>
              </a:rPr>
              <a:t>device=</a:t>
            </a:r>
            <a:r>
              <a:rPr lang="en-GB" sz="1200" dirty="0">
                <a:solidFill>
                  <a:srgbClr val="004080"/>
                </a:solidFill>
                <a:latin typeface="Courier" pitchFamily="49" charset="0"/>
              </a:rPr>
              <a:t>new</a:t>
            </a:r>
            <a:r>
              <a:rPr lang="en-GB" sz="1200" dirty="0">
                <a:latin typeface="Courier" pitchFamily="49" charset="0"/>
              </a:rPr>
              <a:t> </a:t>
            </a:r>
            <a:r>
              <a:rPr lang="en-GB" sz="1200" dirty="0" err="1">
                <a:latin typeface="Courier" pitchFamily="49" charset="0"/>
              </a:rPr>
              <a:t>DeviceImpl</a:t>
            </a:r>
            <a:r>
              <a:rPr lang="en-GB" sz="1200" dirty="0">
                <a:latin typeface="Courier" pitchFamily="49" charset="0"/>
              </a:rPr>
              <a:t>(); </a:t>
            </a:r>
            <a:endParaRPr lang="en-GB" sz="12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GB" sz="1200" dirty="0" err="1" smtClean="0">
                <a:latin typeface="Courier" pitchFamily="49" charset="0"/>
              </a:rPr>
              <a:t>device.</a:t>
            </a:r>
            <a:r>
              <a:rPr lang="en-GB" sz="1200" dirty="0" err="1" smtClean="0">
                <a:solidFill>
                  <a:srgbClr val="008080"/>
                </a:solidFill>
                <a:latin typeface="Courier" pitchFamily="49" charset="0"/>
              </a:rPr>
              <a:t>setURI</a:t>
            </a:r>
            <a:r>
              <a:rPr lang="en-GB" sz="1200" dirty="0" smtClean="0">
                <a:latin typeface="Courier" pitchFamily="49" charset="0"/>
              </a:rPr>
              <a:t>(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new</a:t>
            </a:r>
            <a:r>
              <a:rPr lang="en-GB" sz="1200" dirty="0" smtClean="0">
                <a:latin typeface="Courier" pitchFamily="49" charset="0"/>
              </a:rPr>
              <a:t> </a:t>
            </a:r>
            <a:r>
              <a:rPr lang="en-GB" sz="1200" dirty="0">
                <a:latin typeface="Courier" pitchFamily="49" charset="0"/>
              </a:rPr>
              <a:t>URI(</a:t>
            </a:r>
            <a:r>
              <a:rPr lang="en-GB" sz="1200" dirty="0" err="1">
                <a:latin typeface="Courier" pitchFamily="49" charset="0"/>
              </a:rPr>
              <a:t>String.</a:t>
            </a:r>
            <a:r>
              <a:rPr lang="en-GB" sz="1200" dirty="0" err="1">
                <a:solidFill>
                  <a:srgbClr val="008080"/>
                </a:solidFill>
                <a:latin typeface="Courier" pitchFamily="49" charset="0"/>
              </a:rPr>
              <a:t>format</a:t>
            </a:r>
            <a:r>
              <a:rPr lang="en-GB" sz="1200" dirty="0">
                <a:latin typeface="Courier" pitchFamily="49" charset="0"/>
              </a:rPr>
              <a:t>(</a:t>
            </a:r>
            <a:r>
              <a:rPr lang="en-GB" sz="1200" dirty="0">
                <a:solidFill>
                  <a:srgbClr val="BB8844"/>
                </a:solidFill>
                <a:latin typeface="Courier" pitchFamily="49" charset="0"/>
              </a:rPr>
              <a:t>"%s/part/%s/device"</a:t>
            </a:r>
            <a:r>
              <a:rPr lang="en-GB" sz="1200" dirty="0">
                <a:latin typeface="Courier" pitchFamily="49" charset="0"/>
              </a:rPr>
              <a:t>, </a:t>
            </a:r>
            <a:r>
              <a:rPr lang="en-GB" sz="1200" dirty="0" err="1">
                <a:latin typeface="Courier" pitchFamily="49" charset="0"/>
              </a:rPr>
              <a:t>baseURL,part.</a:t>
            </a:r>
            <a:r>
              <a:rPr lang="en-GB" sz="1200" dirty="0" err="1">
                <a:solidFill>
                  <a:srgbClr val="008080"/>
                </a:solidFill>
                <a:latin typeface="Courier" pitchFamily="49" charset="0"/>
              </a:rPr>
              <a:t>getName</a:t>
            </a:r>
            <a:r>
              <a:rPr lang="en-GB" sz="1200" dirty="0">
                <a:latin typeface="Courier" pitchFamily="49" charset="0"/>
              </a:rPr>
              <a:t>()))); </a:t>
            </a:r>
            <a:endParaRPr lang="en-GB" sz="12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GB" sz="1200" dirty="0" err="1" smtClean="0">
                <a:latin typeface="Courier" pitchFamily="49" charset="0"/>
              </a:rPr>
              <a:t>device.</a:t>
            </a:r>
            <a:r>
              <a:rPr lang="en-GB" sz="1200" dirty="0" err="1" smtClean="0">
                <a:solidFill>
                  <a:srgbClr val="008080"/>
                </a:solidFill>
                <a:latin typeface="Courier" pitchFamily="49" charset="0"/>
              </a:rPr>
              <a:t>setName</a:t>
            </a:r>
            <a:r>
              <a:rPr lang="en-GB" sz="1200" dirty="0" smtClean="0">
                <a:latin typeface="Courier" pitchFamily="49" charset="0"/>
              </a:rPr>
              <a:t>(</a:t>
            </a:r>
            <a:r>
              <a:rPr lang="en-GB" sz="1200" dirty="0" err="1" smtClean="0">
                <a:latin typeface="Courier" pitchFamily="49" charset="0"/>
              </a:rPr>
              <a:t>String.</a:t>
            </a:r>
            <a:r>
              <a:rPr lang="en-GB" sz="1200" dirty="0" err="1" smtClean="0">
                <a:solidFill>
                  <a:srgbClr val="008080"/>
                </a:solidFill>
                <a:latin typeface="Courier" pitchFamily="49" charset="0"/>
              </a:rPr>
              <a:t>format</a:t>
            </a:r>
            <a:r>
              <a:rPr lang="en-GB" sz="1200" dirty="0">
                <a:latin typeface="Courier" pitchFamily="49" charset="0"/>
              </a:rPr>
              <a:t>(</a:t>
            </a:r>
            <a:r>
              <a:rPr lang="en-GB" sz="1200" dirty="0">
                <a:solidFill>
                  <a:srgbClr val="BB8844"/>
                </a:solidFill>
                <a:latin typeface="Courier" pitchFamily="49" charset="0"/>
              </a:rPr>
              <a:t>"%s device"</a:t>
            </a:r>
            <a:r>
              <a:rPr lang="en-GB" sz="1200" dirty="0">
                <a:latin typeface="Courier" pitchFamily="49" charset="0"/>
              </a:rPr>
              <a:t>, </a:t>
            </a:r>
            <a:r>
              <a:rPr lang="en-GB" sz="1200" dirty="0" err="1">
                <a:latin typeface="Courier" pitchFamily="49" charset="0"/>
              </a:rPr>
              <a:t>part.</a:t>
            </a:r>
            <a:r>
              <a:rPr lang="en-GB" sz="1200" dirty="0" err="1">
                <a:solidFill>
                  <a:srgbClr val="008080"/>
                </a:solidFill>
                <a:latin typeface="Courier" pitchFamily="49" charset="0"/>
              </a:rPr>
              <a:t>getName</a:t>
            </a:r>
            <a:r>
              <a:rPr lang="en-GB" sz="1200" dirty="0">
                <a:latin typeface="Courier" pitchFamily="49" charset="0"/>
              </a:rPr>
              <a:t>())); </a:t>
            </a:r>
            <a:endParaRPr lang="en-GB" sz="12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GB" sz="1200" dirty="0" err="1" smtClean="0">
                <a:latin typeface="Courier" pitchFamily="49" charset="0"/>
              </a:rPr>
              <a:t>device.</a:t>
            </a:r>
            <a:r>
              <a:rPr lang="en-GB" sz="1200" dirty="0" err="1" smtClean="0">
                <a:solidFill>
                  <a:srgbClr val="008080"/>
                </a:solidFill>
                <a:latin typeface="Courier" pitchFamily="49" charset="0"/>
              </a:rPr>
              <a:t>setDescription</a:t>
            </a:r>
            <a:r>
              <a:rPr lang="en-GB" sz="1200" dirty="0" smtClean="0">
                <a:latin typeface="Courier" pitchFamily="49" charset="0"/>
              </a:rPr>
              <a:t>(</a:t>
            </a:r>
            <a:r>
              <a:rPr lang="en-GB" sz="1200" dirty="0" err="1" smtClean="0">
                <a:latin typeface="Courier" pitchFamily="49" charset="0"/>
              </a:rPr>
              <a:t>String.</a:t>
            </a:r>
            <a:r>
              <a:rPr lang="en-GB" sz="1200" dirty="0" err="1" smtClean="0">
                <a:solidFill>
                  <a:srgbClr val="008080"/>
                </a:solidFill>
                <a:latin typeface="Courier" pitchFamily="49" charset="0"/>
              </a:rPr>
              <a:t>format</a:t>
            </a:r>
            <a:r>
              <a:rPr lang="en-GB" sz="1200" dirty="0">
                <a:latin typeface="Courier" pitchFamily="49" charset="0"/>
              </a:rPr>
              <a:t>(</a:t>
            </a:r>
            <a:r>
              <a:rPr lang="en-GB" sz="1200" dirty="0">
                <a:solidFill>
                  <a:srgbClr val="BB8844"/>
                </a:solidFill>
                <a:latin typeface="Courier" pitchFamily="49" charset="0"/>
              </a:rPr>
              <a:t>"Device representation for the %s part"</a:t>
            </a:r>
            <a:r>
              <a:rPr lang="en-GB" sz="1200" dirty="0">
                <a:latin typeface="Courier" pitchFamily="49" charset="0"/>
              </a:rPr>
              <a:t>,</a:t>
            </a:r>
            <a:r>
              <a:rPr lang="en-GB" sz="1200" dirty="0" err="1">
                <a:latin typeface="Courier" pitchFamily="49" charset="0"/>
              </a:rPr>
              <a:t>part.</a:t>
            </a:r>
            <a:r>
              <a:rPr lang="en-GB" sz="1200" dirty="0" err="1">
                <a:solidFill>
                  <a:srgbClr val="008080"/>
                </a:solidFill>
                <a:latin typeface="Courier" pitchFamily="49" charset="0"/>
              </a:rPr>
              <a:t>getName</a:t>
            </a:r>
            <a:r>
              <a:rPr lang="en-GB" sz="1200" dirty="0">
                <a:latin typeface="Courier" pitchFamily="49" charset="0"/>
              </a:rPr>
              <a:t>())); </a:t>
            </a:r>
            <a:r>
              <a:rPr lang="en-GB" sz="1200" dirty="0" err="1">
                <a:latin typeface="Courier" pitchFamily="49" charset="0"/>
              </a:rPr>
              <a:t>device.</a:t>
            </a:r>
            <a:r>
              <a:rPr lang="en-GB" sz="1200" dirty="0" err="1">
                <a:solidFill>
                  <a:srgbClr val="008080"/>
                </a:solidFill>
                <a:latin typeface="Courier" pitchFamily="49" charset="0"/>
              </a:rPr>
              <a:t>setDisplayId</a:t>
            </a:r>
            <a:r>
              <a:rPr lang="en-GB" sz="1200" dirty="0">
                <a:latin typeface="Courier" pitchFamily="49" charset="0"/>
              </a:rPr>
              <a:t>(</a:t>
            </a:r>
            <a:r>
              <a:rPr lang="en-GB" sz="1200" dirty="0" err="1">
                <a:latin typeface="Courier" pitchFamily="49" charset="0"/>
              </a:rPr>
              <a:t>String.</a:t>
            </a:r>
            <a:r>
              <a:rPr lang="en-GB" sz="1200" dirty="0" err="1">
                <a:solidFill>
                  <a:srgbClr val="008080"/>
                </a:solidFill>
                <a:latin typeface="Courier" pitchFamily="49" charset="0"/>
              </a:rPr>
              <a:t>format</a:t>
            </a:r>
            <a:r>
              <a:rPr lang="en-GB" sz="1200" dirty="0">
                <a:latin typeface="Courier" pitchFamily="49" charset="0"/>
              </a:rPr>
              <a:t>(</a:t>
            </a:r>
            <a:r>
              <a:rPr lang="en-GB" sz="1200" dirty="0">
                <a:solidFill>
                  <a:srgbClr val="BB8844"/>
                </a:solidFill>
                <a:latin typeface="Courier" pitchFamily="49" charset="0"/>
              </a:rPr>
              <a:t>"%s_device"</a:t>
            </a:r>
            <a:r>
              <a:rPr lang="en-GB" sz="1200" dirty="0">
                <a:latin typeface="Courier" pitchFamily="49" charset="0"/>
              </a:rPr>
              <a:t>,</a:t>
            </a:r>
            <a:r>
              <a:rPr lang="en-GB" sz="1200" dirty="0" err="1">
                <a:latin typeface="Courier" pitchFamily="49" charset="0"/>
              </a:rPr>
              <a:t>part.</a:t>
            </a:r>
            <a:r>
              <a:rPr lang="en-GB" sz="1200" dirty="0" err="1">
                <a:solidFill>
                  <a:srgbClr val="008080"/>
                </a:solidFill>
                <a:latin typeface="Courier" pitchFamily="49" charset="0"/>
              </a:rPr>
              <a:t>getName</a:t>
            </a:r>
            <a:r>
              <a:rPr lang="en-GB" sz="1200" dirty="0">
                <a:latin typeface="Courier" pitchFamily="49" charset="0"/>
              </a:rPr>
              <a:t>())); </a:t>
            </a:r>
            <a:endParaRPr lang="en-GB" sz="12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GB" sz="1200" dirty="0" err="1" smtClean="0">
                <a:latin typeface="Courier" pitchFamily="49" charset="0"/>
              </a:rPr>
              <a:t>device.</a:t>
            </a:r>
            <a:r>
              <a:rPr lang="en-GB" sz="1200" dirty="0" err="1" smtClean="0">
                <a:solidFill>
                  <a:srgbClr val="008080"/>
                </a:solidFill>
                <a:latin typeface="Courier" pitchFamily="49" charset="0"/>
              </a:rPr>
              <a:t>addDnaComponent</a:t>
            </a:r>
            <a:r>
              <a:rPr lang="en-GB" sz="1200" dirty="0" smtClean="0">
                <a:latin typeface="Courier" pitchFamily="49" charset="0"/>
              </a:rPr>
              <a:t>(</a:t>
            </a:r>
            <a:r>
              <a:rPr lang="en-GB" sz="1200" dirty="0" err="1" smtClean="0">
                <a:latin typeface="Courier" pitchFamily="49" charset="0"/>
              </a:rPr>
              <a:t>dnaComponent</a:t>
            </a:r>
            <a:r>
              <a:rPr lang="en-GB" sz="1200" dirty="0">
                <a:latin typeface="Courier" pitchFamily="49" charset="0"/>
              </a:rPr>
              <a:t>); </a:t>
            </a:r>
            <a:endParaRPr lang="en-GB" sz="12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GB" sz="1200" dirty="0" err="1" smtClean="0">
                <a:latin typeface="Courier" pitchFamily="49" charset="0"/>
              </a:rPr>
              <a:t>system.</a:t>
            </a:r>
            <a:r>
              <a:rPr lang="en-GB" sz="1200" dirty="0" err="1" smtClean="0">
                <a:solidFill>
                  <a:srgbClr val="008080"/>
                </a:solidFill>
                <a:latin typeface="Courier" pitchFamily="49" charset="0"/>
              </a:rPr>
              <a:t>addDevice</a:t>
            </a:r>
            <a:r>
              <a:rPr lang="en-GB" sz="1200" dirty="0" smtClean="0">
                <a:latin typeface="Courier" pitchFamily="49" charset="0"/>
              </a:rPr>
              <a:t>(device</a:t>
            </a:r>
            <a:r>
              <a:rPr lang="en-GB" sz="1200" dirty="0">
                <a:latin typeface="Courier" pitchFamily="49" charset="0"/>
              </a:rPr>
              <a:t>); </a:t>
            </a:r>
            <a:endParaRPr lang="en-GB" sz="12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GB" sz="1200" i="1" dirty="0">
                <a:solidFill>
                  <a:srgbClr val="999988"/>
                </a:solidFill>
                <a:latin typeface="Courier" pitchFamily="49" charset="0"/>
              </a:rPr>
              <a:t>//Add the models</a:t>
            </a:r>
          </a:p>
          <a:p>
            <a:pPr marL="0" indent="0">
              <a:buNone/>
            </a:pPr>
            <a:r>
              <a:rPr lang="en-GB" sz="1200" dirty="0" err="1" smtClean="0">
                <a:latin typeface="Courier" pitchFamily="49" charset="0"/>
              </a:rPr>
              <a:t>system.</a:t>
            </a:r>
            <a:r>
              <a:rPr lang="en-GB" sz="1200" dirty="0" err="1" smtClean="0">
                <a:solidFill>
                  <a:srgbClr val="008080"/>
                </a:solidFill>
                <a:latin typeface="Courier" pitchFamily="49" charset="0"/>
              </a:rPr>
              <a:t>AddModel</a:t>
            </a:r>
            <a:r>
              <a:rPr lang="en-GB" sz="1200" dirty="0" smtClean="0">
                <a:latin typeface="Courier" pitchFamily="49" charset="0"/>
              </a:rPr>
              <a:t>(</a:t>
            </a:r>
            <a:r>
              <a:rPr lang="en-GB" sz="1200" dirty="0" err="1" smtClean="0">
                <a:latin typeface="Courier" pitchFamily="49" charset="0"/>
              </a:rPr>
              <a:t>GetModel</a:t>
            </a:r>
            <a:r>
              <a:rPr lang="en-GB" sz="1200" dirty="0" smtClean="0">
                <a:latin typeface="Courier" pitchFamily="49" charset="0"/>
              </a:rPr>
              <a:t>(</a:t>
            </a:r>
            <a:r>
              <a:rPr lang="en-GB" sz="1200" dirty="0" err="1" smtClean="0">
                <a:latin typeface="Courier" pitchFamily="49" charset="0"/>
              </a:rPr>
              <a:t>baseURL</a:t>
            </a:r>
            <a:r>
              <a:rPr lang="en-GB" sz="1200" dirty="0">
                <a:latin typeface="Courier" pitchFamily="49" charset="0"/>
              </a:rPr>
              <a:t>, part, </a:t>
            </a:r>
            <a:r>
              <a:rPr lang="en-GB" sz="1200" dirty="0">
                <a:solidFill>
                  <a:srgbClr val="BB8844"/>
                </a:solidFill>
                <a:latin typeface="Courier" pitchFamily="49" charset="0"/>
              </a:rPr>
              <a:t>"</a:t>
            </a:r>
            <a:r>
              <a:rPr lang="en-GB" sz="1200" dirty="0" err="1">
                <a:solidFill>
                  <a:srgbClr val="BB8844"/>
                </a:solidFill>
                <a:latin typeface="Courier" pitchFamily="49" charset="0"/>
              </a:rPr>
              <a:t>sbml</a:t>
            </a:r>
            <a:r>
              <a:rPr lang="en-GB" sz="1200" dirty="0">
                <a:solidFill>
                  <a:srgbClr val="BB8844"/>
                </a:solidFill>
                <a:latin typeface="Courier" pitchFamily="49" charset="0"/>
              </a:rPr>
              <a:t>"</a:t>
            </a:r>
            <a:r>
              <a:rPr lang="en-GB" sz="1200" dirty="0">
                <a:latin typeface="Courier" pitchFamily="49" charset="0"/>
              </a:rPr>
              <a:t>, </a:t>
            </a:r>
            <a:r>
              <a:rPr lang="en-GB" sz="1200" dirty="0">
                <a:solidFill>
                  <a:srgbClr val="BB8844"/>
                </a:solidFill>
                <a:latin typeface="Courier" pitchFamily="49" charset="0"/>
              </a:rPr>
              <a:t>"ode"</a:t>
            </a:r>
            <a:r>
              <a:rPr lang="en-GB" sz="1200" dirty="0">
                <a:latin typeface="Courier" pitchFamily="49" charset="0"/>
              </a:rPr>
              <a:t>)); </a:t>
            </a:r>
            <a:endParaRPr lang="en-GB" sz="12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GB" sz="1200" dirty="0" err="1" smtClean="0">
                <a:latin typeface="Courier" pitchFamily="49" charset="0"/>
              </a:rPr>
              <a:t>system.</a:t>
            </a:r>
            <a:r>
              <a:rPr lang="en-GB" sz="1200" dirty="0" err="1" smtClean="0">
                <a:solidFill>
                  <a:srgbClr val="008080"/>
                </a:solidFill>
                <a:latin typeface="Courier" pitchFamily="49" charset="0"/>
              </a:rPr>
              <a:t>AddModel</a:t>
            </a:r>
            <a:r>
              <a:rPr lang="en-GB" sz="1200" dirty="0" smtClean="0">
                <a:latin typeface="Courier" pitchFamily="49" charset="0"/>
              </a:rPr>
              <a:t>(</a:t>
            </a:r>
            <a:r>
              <a:rPr lang="en-GB" sz="1200" dirty="0" err="1" smtClean="0">
                <a:latin typeface="Courier" pitchFamily="49" charset="0"/>
              </a:rPr>
              <a:t>GetModel</a:t>
            </a:r>
            <a:r>
              <a:rPr lang="en-GB" sz="1200" dirty="0" smtClean="0">
                <a:latin typeface="Courier" pitchFamily="49" charset="0"/>
              </a:rPr>
              <a:t>(</a:t>
            </a:r>
            <a:r>
              <a:rPr lang="en-GB" sz="1200" dirty="0" err="1" smtClean="0">
                <a:latin typeface="Courier" pitchFamily="49" charset="0"/>
              </a:rPr>
              <a:t>baseURL</a:t>
            </a:r>
            <a:r>
              <a:rPr lang="en-GB" sz="1200" dirty="0">
                <a:latin typeface="Courier" pitchFamily="49" charset="0"/>
              </a:rPr>
              <a:t>, part, </a:t>
            </a:r>
            <a:r>
              <a:rPr lang="en-GB" sz="1200" dirty="0">
                <a:solidFill>
                  <a:srgbClr val="BB8844"/>
                </a:solidFill>
                <a:latin typeface="Courier" pitchFamily="49" charset="0"/>
              </a:rPr>
              <a:t>"kappa"</a:t>
            </a:r>
            <a:r>
              <a:rPr lang="en-GB" sz="1200" dirty="0">
                <a:latin typeface="Courier" pitchFamily="49" charset="0"/>
              </a:rPr>
              <a:t>, </a:t>
            </a:r>
            <a:r>
              <a:rPr lang="en-GB" sz="1200" dirty="0">
                <a:solidFill>
                  <a:srgbClr val="BB8844"/>
                </a:solidFill>
                <a:latin typeface="Courier" pitchFamily="49" charset="0"/>
              </a:rPr>
              <a:t>"</a:t>
            </a:r>
            <a:r>
              <a:rPr lang="en-GB" sz="1200" dirty="0" err="1">
                <a:solidFill>
                  <a:srgbClr val="BB8844"/>
                </a:solidFill>
                <a:latin typeface="Courier" pitchFamily="49" charset="0"/>
              </a:rPr>
              <a:t>rulebased</a:t>
            </a:r>
            <a:r>
              <a:rPr lang="en-GB" sz="1200" dirty="0">
                <a:solidFill>
                  <a:srgbClr val="BB8844"/>
                </a:solidFill>
                <a:latin typeface="Courier" pitchFamily="49" charset="0"/>
              </a:rPr>
              <a:t>"</a:t>
            </a:r>
            <a:r>
              <a:rPr lang="en-GB" sz="1200" dirty="0">
                <a:latin typeface="Courier" pitchFamily="49" charset="0"/>
              </a:rPr>
              <a:t>)); </a:t>
            </a:r>
            <a:endParaRPr lang="en-GB" sz="12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GB" sz="1200" dirty="0" err="1" smtClean="0">
                <a:latin typeface="Courier" pitchFamily="49" charset="0"/>
              </a:rPr>
              <a:t>document.</a:t>
            </a:r>
            <a:r>
              <a:rPr lang="en-GB" sz="1200" dirty="0" err="1" smtClean="0">
                <a:solidFill>
                  <a:srgbClr val="008080"/>
                </a:solidFill>
                <a:latin typeface="Courier" pitchFamily="49" charset="0"/>
              </a:rPr>
              <a:t>addContent</a:t>
            </a:r>
            <a:r>
              <a:rPr lang="en-GB" sz="1200" dirty="0" smtClean="0">
                <a:latin typeface="Courier" pitchFamily="49" charset="0"/>
              </a:rPr>
              <a:t>(system</a:t>
            </a:r>
            <a:r>
              <a:rPr lang="en-GB" sz="1200" dirty="0">
                <a:latin typeface="Courier" pitchFamily="49" charset="0"/>
              </a:rPr>
              <a:t>); </a:t>
            </a:r>
            <a:endParaRPr lang="en-GB" sz="1200" dirty="0" smtClean="0">
              <a:latin typeface="Courier" pitchFamily="49" charset="0"/>
            </a:endParaRPr>
          </a:p>
          <a:p>
            <a:pPr marL="0" indent="0">
              <a:buNone/>
            </a:pPr>
            <a:endParaRPr lang="en-GB" sz="1200" dirty="0" smtClean="0">
              <a:latin typeface="Courier" pitchFamily="49" charset="0"/>
            </a:endParaRPr>
          </a:p>
          <a:p>
            <a:pPr marL="0" indent="0">
              <a:buNone/>
            </a:pPr>
            <a:r>
              <a:rPr lang="en-GB" sz="1200" dirty="0" err="1" smtClean="0">
                <a:latin typeface="Courier" pitchFamily="49" charset="0"/>
              </a:rPr>
              <a:t>SystemRdfPickler.</a:t>
            </a:r>
            <a:r>
              <a:rPr lang="en-GB" sz="1200" dirty="0" err="1" smtClean="0">
                <a:solidFill>
                  <a:srgbClr val="008080"/>
                </a:solidFill>
                <a:latin typeface="Courier" pitchFamily="49" charset="0"/>
              </a:rPr>
              <a:t>instance</a:t>
            </a:r>
            <a:r>
              <a:rPr lang="en-GB" sz="1200" dirty="0">
                <a:latin typeface="Courier" pitchFamily="49" charset="0"/>
              </a:rPr>
              <a:t>().</a:t>
            </a:r>
            <a:r>
              <a:rPr lang="en-GB" sz="1200" dirty="0" err="1">
                <a:solidFill>
                  <a:srgbClr val="008080"/>
                </a:solidFill>
                <a:latin typeface="Courier" pitchFamily="49" charset="0"/>
              </a:rPr>
              <a:t>getIO</a:t>
            </a:r>
            <a:r>
              <a:rPr lang="en-GB" sz="1200" dirty="0">
                <a:latin typeface="Courier" pitchFamily="49" charset="0"/>
              </a:rPr>
              <a:t>().</a:t>
            </a:r>
            <a:r>
              <a:rPr lang="en-GB" sz="1200" dirty="0">
                <a:solidFill>
                  <a:srgbClr val="008080"/>
                </a:solidFill>
                <a:latin typeface="Courier" pitchFamily="49" charset="0"/>
              </a:rPr>
              <a:t>write</a:t>
            </a:r>
            <a:r>
              <a:rPr lang="en-GB" sz="1200" dirty="0">
                <a:latin typeface="Courier" pitchFamily="49" charset="0"/>
              </a:rPr>
              <a:t>(document, writer); </a:t>
            </a:r>
            <a:endParaRPr lang="en-GB" sz="1200" dirty="0" smtClean="0">
              <a:latin typeface="Courier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an SBOL System object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4454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Adding extensions is easier</a:t>
            </a:r>
          </a:p>
          <a:p>
            <a:r>
              <a:rPr lang="en-GB" dirty="0" smtClean="0"/>
              <a:t>Implementation of  extensions is straightforward</a:t>
            </a:r>
          </a:p>
          <a:p>
            <a:r>
              <a:rPr lang="en-GB" dirty="0" smtClean="0"/>
              <a:t>The output is fully RDF</a:t>
            </a:r>
          </a:p>
          <a:p>
            <a:pPr lvl="1"/>
            <a:r>
              <a:rPr lang="en-GB" dirty="0" smtClean="0"/>
              <a:t>Any RDF tool can read SBOL data</a:t>
            </a:r>
          </a:p>
          <a:p>
            <a:pPr lvl="1"/>
            <a:r>
              <a:rPr lang="en-GB" dirty="0" smtClean="0"/>
              <a:t>RDF-turtle format can be suitable for human-display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With the new serialisation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2300492"/>
            <a:ext cx="7408333" cy="2709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Acknowledgements:</a:t>
            </a:r>
          </a:p>
          <a:p>
            <a:r>
              <a:rPr lang="en-GB" dirty="0" err="1" smtClean="0"/>
              <a:t>Prof.</a:t>
            </a:r>
            <a:r>
              <a:rPr lang="en-GB" dirty="0" smtClean="0"/>
              <a:t> Anil Wipat</a:t>
            </a:r>
          </a:p>
          <a:p>
            <a:r>
              <a:rPr lang="en-GB" dirty="0" err="1" smtClean="0"/>
              <a:t>Dr.</a:t>
            </a:r>
            <a:r>
              <a:rPr lang="en-GB" dirty="0" smtClean="0"/>
              <a:t> Jennifer Hallinan</a:t>
            </a:r>
          </a:p>
          <a:p>
            <a:r>
              <a:rPr lang="en-GB" dirty="0" err="1" smtClean="0"/>
              <a:t>Dr.</a:t>
            </a:r>
            <a:r>
              <a:rPr lang="en-GB" dirty="0" smtClean="0"/>
              <a:t> Mathew Pocock</a:t>
            </a:r>
          </a:p>
          <a:p>
            <a:r>
              <a:rPr lang="en-GB" smtClean="0"/>
              <a:t>The </a:t>
            </a:r>
            <a:r>
              <a:rPr lang="en-GB" dirty="0" smtClean="0"/>
              <a:t>Flowers consortium </a:t>
            </a:r>
          </a:p>
          <a:p>
            <a:r>
              <a:rPr lang="en-GB" dirty="0" smtClean="0"/>
              <a:t>SBOL developers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Thanks</a:t>
            </a:r>
            <a:endParaRPr lang="en-GB" dirty="0"/>
          </a:p>
        </p:txBody>
      </p:sp>
      <p:pic>
        <p:nvPicPr>
          <p:cNvPr id="5" name="Picture 12" descr="http://www.epsrc.ac.uk/SiteCollectionImages/epsrc-logos/sponsor-hires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20980" y="5306907"/>
            <a:ext cx="1704940" cy="68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86209" y="5142498"/>
            <a:ext cx="1591549" cy="1009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50786" y="5314313"/>
            <a:ext cx="1535548" cy="66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2005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Creating an SBOL document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838325"/>
            <a:ext cx="66484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059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repository of SVPs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7330440" cy="694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98698" y="4102617"/>
            <a:ext cx="266422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600" b="1" dirty="0" smtClean="0"/>
              <a:t>http://www.virtualparts.org</a:t>
            </a:r>
            <a:endParaRPr lang="en-GB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592" y="1608667"/>
            <a:ext cx="8900583" cy="43635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solidFill>
                  <a:srgbClr val="0000FF"/>
                </a:solidFill>
                <a:latin typeface="Consolas"/>
              </a:rPr>
              <a:t>&lt;?</a:t>
            </a:r>
            <a:r>
              <a:rPr lang="en-GB" sz="1000" dirty="0">
                <a:solidFill>
                  <a:srgbClr val="A31515"/>
                </a:solidFill>
                <a:latin typeface="Consolas"/>
              </a:rPr>
              <a:t>xml</a:t>
            </a:r>
            <a:r>
              <a:rPr lang="en-GB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000" dirty="0">
                <a:solidFill>
                  <a:srgbClr val="FF0000"/>
                </a:solidFill>
                <a:latin typeface="Consolas"/>
              </a:rPr>
              <a:t>version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="1.0"</a:t>
            </a:r>
            <a:r>
              <a:rPr lang="en-GB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000" dirty="0">
                <a:solidFill>
                  <a:srgbClr val="FF0000"/>
                </a:solidFill>
                <a:latin typeface="Consolas"/>
              </a:rPr>
              <a:t>encoding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="UTF-8"</a:t>
            </a:r>
            <a:r>
              <a:rPr lang="en-GB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000" dirty="0">
                <a:solidFill>
                  <a:srgbClr val="FF0000"/>
                </a:solidFill>
                <a:latin typeface="Consolas"/>
              </a:rPr>
              <a:t>standalone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="yes"?&gt;</a:t>
            </a:r>
            <a:endParaRPr lang="en-GB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nn-NO" sz="1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nn-NO" sz="1000" dirty="0">
                <a:solidFill>
                  <a:srgbClr val="A31515"/>
                </a:solidFill>
                <a:latin typeface="Consolas"/>
              </a:rPr>
              <a:t>ns2</a:t>
            </a:r>
            <a:r>
              <a:rPr lang="nn-NO" sz="10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nn-NO" sz="1000" dirty="0">
                <a:solidFill>
                  <a:srgbClr val="A31515"/>
                </a:solidFill>
                <a:latin typeface="Consolas"/>
              </a:rPr>
              <a:t>RDF</a:t>
            </a:r>
            <a:r>
              <a:rPr lang="nn-NO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000" dirty="0">
                <a:solidFill>
                  <a:srgbClr val="FF0000"/>
                </a:solidFill>
                <a:latin typeface="Consolas"/>
              </a:rPr>
              <a:t>xmlns</a:t>
            </a:r>
            <a:r>
              <a:rPr lang="nn-NO" sz="1000" dirty="0">
                <a:solidFill>
                  <a:srgbClr val="0000FF"/>
                </a:solidFill>
                <a:latin typeface="Consolas"/>
              </a:rPr>
              <a:t>="http://sbols.org/v1#"</a:t>
            </a:r>
            <a:r>
              <a:rPr lang="nn-NO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nn-NO" sz="1000" dirty="0">
                <a:solidFill>
                  <a:srgbClr val="FF0000"/>
                </a:solidFill>
                <a:latin typeface="Consolas"/>
              </a:rPr>
              <a:t>xmlns</a:t>
            </a:r>
            <a:r>
              <a:rPr lang="nn-NO" sz="10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nn-NO" sz="1000" dirty="0">
                <a:solidFill>
                  <a:srgbClr val="FF0000"/>
                </a:solidFill>
                <a:latin typeface="Consolas"/>
              </a:rPr>
              <a:t>ns2</a:t>
            </a:r>
            <a:r>
              <a:rPr lang="nn-NO" sz="1000" dirty="0">
                <a:solidFill>
                  <a:srgbClr val="0000FF"/>
                </a:solidFill>
                <a:latin typeface="Consolas"/>
              </a:rPr>
              <a:t>="http://www.w3.org/1999/02/22-rdf-syntax-ns#"&gt;</a:t>
            </a:r>
            <a:endParaRPr lang="nn-NO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0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sz="1000" dirty="0">
                <a:solidFill>
                  <a:srgbClr val="A31515"/>
                </a:solidFill>
                <a:latin typeface="Consolas"/>
              </a:rPr>
              <a:t>Collection</a:t>
            </a:r>
            <a:r>
              <a:rPr lang="en-GB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000" dirty="0">
                <a:solidFill>
                  <a:srgbClr val="FF0000"/>
                </a:solidFill>
                <a:latin typeface="Consolas"/>
              </a:rPr>
              <a:t>ns2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GB" sz="1000" dirty="0">
                <a:solidFill>
                  <a:srgbClr val="FF0000"/>
                </a:solidFill>
                <a:latin typeface="Consolas"/>
              </a:rPr>
              <a:t>about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="http://sbol.ncl.ac.uk:8081/collection/pIKE_Toggle_1"&gt;</a:t>
            </a:r>
            <a:endParaRPr lang="en-GB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latin typeface="Consolas"/>
              </a:rPr>
              <a:t>displayId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GB" sz="1000" dirty="0">
                <a:solidFill>
                  <a:prstClr val="black"/>
                </a:solidFill>
                <a:latin typeface="Consolas"/>
              </a:rPr>
              <a:t>pIKE_Toggle_1 collection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GB" sz="1000" dirty="0" err="1">
                <a:solidFill>
                  <a:srgbClr val="A31515"/>
                </a:solidFill>
                <a:latin typeface="Consolas"/>
              </a:rPr>
              <a:t>displayId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&gt;</a:t>
            </a:r>
            <a:endParaRPr lang="en-GB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0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sz="1000" dirty="0">
                <a:solidFill>
                  <a:srgbClr val="A31515"/>
                </a:solidFill>
                <a:latin typeface="Consolas"/>
              </a:rPr>
              <a:t>component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&gt;</a:t>
            </a:r>
            <a:endParaRPr lang="en-GB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latin typeface="Consolas"/>
              </a:rPr>
              <a:t>DnaComponent</a:t>
            </a:r>
            <a:r>
              <a:rPr lang="en-GB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000" dirty="0">
                <a:solidFill>
                  <a:srgbClr val="FF0000"/>
                </a:solidFill>
                <a:latin typeface="Consolas"/>
              </a:rPr>
              <a:t>ns2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GB" sz="1000" dirty="0">
                <a:solidFill>
                  <a:srgbClr val="FF0000"/>
                </a:solidFill>
                <a:latin typeface="Consolas"/>
              </a:rPr>
              <a:t>about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="http://sbol.ncl.ac.uk:8081/part/pIKE_Toggle_1"&gt;</a:t>
            </a:r>
            <a:endParaRPr lang="en-GB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0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sz="1000" dirty="0">
                <a:solidFill>
                  <a:srgbClr val="A31515"/>
                </a:solidFill>
                <a:latin typeface="Consolas"/>
              </a:rPr>
              <a:t>ns2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GB" sz="1000" dirty="0">
                <a:solidFill>
                  <a:srgbClr val="A31515"/>
                </a:solidFill>
                <a:latin typeface="Consolas"/>
              </a:rPr>
              <a:t>type</a:t>
            </a:r>
            <a:r>
              <a:rPr lang="en-GB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000" dirty="0">
                <a:solidFill>
                  <a:srgbClr val="FF0000"/>
                </a:solidFill>
                <a:latin typeface="Consolas"/>
              </a:rPr>
              <a:t>ns2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GB" sz="1000" dirty="0">
                <a:solidFill>
                  <a:srgbClr val="FF0000"/>
                </a:solidFill>
                <a:latin typeface="Consolas"/>
              </a:rPr>
              <a:t>resource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="http://purl.org/obo/owl/SO#SO_0000804"/&gt;</a:t>
            </a:r>
            <a:endParaRPr lang="en-GB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0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latin typeface="Consolas"/>
              </a:rPr>
              <a:t>displayId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GB" sz="1000" dirty="0">
                <a:solidFill>
                  <a:prstClr val="black"/>
                </a:solidFill>
                <a:latin typeface="Consolas"/>
              </a:rPr>
              <a:t>pIKE_Toggle_1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GB" sz="1000" dirty="0" err="1">
                <a:solidFill>
                  <a:srgbClr val="A31515"/>
                </a:solidFill>
                <a:latin typeface="Consolas"/>
              </a:rPr>
              <a:t>displayId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&gt;</a:t>
            </a:r>
            <a:endParaRPr lang="en-GB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0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sz="1000" dirty="0">
                <a:solidFill>
                  <a:srgbClr val="A31515"/>
                </a:solidFill>
                <a:latin typeface="Consolas"/>
              </a:rPr>
              <a:t>name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GB" sz="1000" dirty="0" err="1">
                <a:solidFill>
                  <a:prstClr val="black"/>
                </a:solidFill>
                <a:latin typeface="Consolas"/>
              </a:rPr>
              <a:t>pIKE</a:t>
            </a:r>
            <a:r>
              <a:rPr lang="en-GB" sz="1000" dirty="0">
                <a:solidFill>
                  <a:prstClr val="black"/>
                </a:solidFill>
                <a:latin typeface="Consolas"/>
              </a:rPr>
              <a:t> Toggle Switch 1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GB" sz="1000" dirty="0">
                <a:solidFill>
                  <a:srgbClr val="A31515"/>
                </a:solidFill>
                <a:latin typeface="Consolas"/>
              </a:rPr>
              <a:t>name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&gt;</a:t>
            </a:r>
            <a:endParaRPr lang="en-GB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0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sz="1000" dirty="0">
                <a:solidFill>
                  <a:srgbClr val="A31515"/>
                </a:solidFill>
                <a:latin typeface="Consolas"/>
              </a:rPr>
              <a:t>description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&gt;</a:t>
            </a:r>
            <a:r>
              <a:rPr lang="en-GB" sz="1000" dirty="0">
                <a:solidFill>
                  <a:prstClr val="black"/>
                </a:solidFill>
                <a:latin typeface="Consolas"/>
              </a:rPr>
              <a:t>This is a </a:t>
            </a:r>
            <a:r>
              <a:rPr lang="en-GB" sz="1000" dirty="0" err="1">
                <a:solidFill>
                  <a:prstClr val="black"/>
                </a:solidFill>
                <a:latin typeface="Consolas"/>
              </a:rPr>
              <a:t>pIKE</a:t>
            </a:r>
            <a:r>
              <a:rPr lang="en-GB" sz="1000" dirty="0">
                <a:solidFill>
                  <a:prstClr val="black"/>
                </a:solidFill>
                <a:latin typeface="Consolas"/>
              </a:rPr>
              <a:t> class toggle switch similar to those constructed by Gardner et al.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GB" sz="1000" dirty="0">
                <a:solidFill>
                  <a:srgbClr val="A31515"/>
                </a:solidFill>
                <a:latin typeface="Consolas"/>
              </a:rPr>
              <a:t>description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&gt;</a:t>
            </a:r>
            <a:endParaRPr lang="en-GB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0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latin typeface="Consolas"/>
              </a:rPr>
              <a:t>dnaSequence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&gt;</a:t>
            </a:r>
            <a:endParaRPr lang="en-GB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0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latin typeface="Consolas"/>
              </a:rPr>
              <a:t>DnaSequence</a:t>
            </a:r>
            <a:r>
              <a:rPr lang="en-GB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000" dirty="0">
                <a:solidFill>
                  <a:srgbClr val="FF0000"/>
                </a:solidFill>
                <a:latin typeface="Consolas"/>
              </a:rPr>
              <a:t>ns2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GB" sz="1000" dirty="0">
                <a:solidFill>
                  <a:srgbClr val="FF0000"/>
                </a:solidFill>
                <a:latin typeface="Consolas"/>
              </a:rPr>
              <a:t>about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="http://sbol.ncl.ac.uk:8081/part/pIKE_Toggle_1/NA"&gt;</a:t>
            </a:r>
            <a:endParaRPr lang="en-GB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000" dirty="0">
                <a:solidFill>
                  <a:prstClr val="black"/>
                </a:solidFill>
                <a:latin typeface="Consolas"/>
              </a:rPr>
              <a:t>                        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sz="1000" dirty="0" smtClean="0">
                <a:solidFill>
                  <a:srgbClr val="A31515"/>
                </a:solidFill>
                <a:latin typeface="Consolas"/>
              </a:rPr>
              <a:t>nucleotides</a:t>
            </a:r>
            <a:r>
              <a:rPr lang="en-GB" sz="1000" dirty="0" smtClean="0">
                <a:solidFill>
                  <a:srgbClr val="0000FF"/>
                </a:solidFill>
                <a:latin typeface="Consolas"/>
              </a:rPr>
              <a:t>&gt;</a:t>
            </a:r>
            <a:r>
              <a:rPr lang="en-GB" sz="1000" dirty="0" err="1" smtClean="0">
                <a:solidFill>
                  <a:prstClr val="black"/>
                </a:solidFill>
                <a:latin typeface="Consolas"/>
              </a:rPr>
              <a:t>ttg</a:t>
            </a:r>
            <a:r>
              <a:rPr lang="en-GB" sz="1000" dirty="0" smtClean="0">
                <a:solidFill>
                  <a:prstClr val="black"/>
                </a:solidFill>
                <a:latin typeface="Consolas"/>
              </a:rPr>
              <a:t>…</a:t>
            </a:r>
            <a:r>
              <a:rPr lang="en-GB" sz="1000" dirty="0" err="1" smtClean="0">
                <a:solidFill>
                  <a:prstClr val="black"/>
                </a:solidFill>
                <a:latin typeface="Consolas"/>
              </a:rPr>
              <a:t>cgc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GB" sz="1000" dirty="0">
                <a:solidFill>
                  <a:srgbClr val="A31515"/>
                </a:solidFill>
                <a:latin typeface="Consolas"/>
              </a:rPr>
              <a:t>nucleotides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&gt;</a:t>
            </a:r>
            <a:endParaRPr lang="en-GB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0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GB" sz="1000" dirty="0" err="1">
                <a:solidFill>
                  <a:srgbClr val="A31515"/>
                </a:solidFill>
                <a:latin typeface="Consolas"/>
              </a:rPr>
              <a:t>DnaSequence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&gt;</a:t>
            </a:r>
            <a:endParaRPr lang="en-GB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0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&lt;/</a:t>
            </a:r>
            <a:r>
              <a:rPr lang="en-GB" sz="1000" dirty="0" err="1">
                <a:solidFill>
                  <a:srgbClr val="A31515"/>
                </a:solidFill>
                <a:latin typeface="Consolas"/>
              </a:rPr>
              <a:t>dnaSequence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&gt;</a:t>
            </a:r>
            <a:endParaRPr lang="en-GB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000" dirty="0">
                <a:solidFill>
                  <a:prstClr val="black"/>
                </a:solidFill>
                <a:latin typeface="Consolas"/>
              </a:rPr>
              <a:t>                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sz="1000" dirty="0">
                <a:solidFill>
                  <a:srgbClr val="A31515"/>
                </a:solidFill>
                <a:latin typeface="Consolas"/>
              </a:rPr>
              <a:t>annotation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&gt;</a:t>
            </a:r>
            <a:endParaRPr lang="en-GB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000" dirty="0">
                <a:solidFill>
                  <a:prstClr val="black"/>
                </a:solidFill>
                <a:latin typeface="Consolas"/>
              </a:rPr>
              <a:t>                    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latin typeface="Consolas"/>
              </a:rPr>
              <a:t>SequenceAnnotation</a:t>
            </a:r>
            <a:r>
              <a:rPr lang="en-GB" sz="1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000" dirty="0">
                <a:solidFill>
                  <a:srgbClr val="FF0000"/>
                </a:solidFill>
                <a:latin typeface="Consolas"/>
              </a:rPr>
              <a:t>ns2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:</a:t>
            </a:r>
            <a:r>
              <a:rPr lang="en-GB" sz="1000" dirty="0">
                <a:solidFill>
                  <a:srgbClr val="FF0000"/>
                </a:solidFill>
                <a:latin typeface="Consolas"/>
              </a:rPr>
              <a:t>about</a:t>
            </a:r>
            <a:r>
              <a:rPr lang="en-GB" sz="1000" dirty="0">
                <a:solidFill>
                  <a:srgbClr val="0000FF"/>
                </a:solidFill>
                <a:latin typeface="Consolas"/>
              </a:rPr>
              <a:t>="http://sbol.ncl.ac.uk:8081/part/pIKE_Toggle_1/annotation/1_1284_pIKELeftCassette_1"&gt;</a:t>
            </a:r>
            <a:endParaRPr lang="en-GB" sz="10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GB" sz="1000" dirty="0">
                <a:solidFill>
                  <a:prstClr val="black"/>
                </a:solidFill>
                <a:latin typeface="Consolas"/>
              </a:rPr>
              <a:t>                      </a:t>
            </a:r>
            <a:r>
              <a:rPr lang="en-GB" sz="1000" dirty="0" smtClean="0">
                <a:solidFill>
                  <a:prstClr val="black"/>
                </a:solidFill>
                <a:latin typeface="Consolas"/>
              </a:rPr>
              <a:t>.............................</a:t>
            </a:r>
            <a:endParaRPr lang="en-GB" sz="1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SBOL to exchange data </a:t>
            </a:r>
            <a:endParaRPr lang="en-GB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875" y="5567363"/>
            <a:ext cx="7867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2387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All </a:t>
            </a:r>
            <a:r>
              <a:rPr lang="en-GB" sz="2000" dirty="0"/>
              <a:t>the resources are accessed using REST-based URLs</a:t>
            </a:r>
            <a:endParaRPr lang="en-GB" sz="2000" dirty="0">
              <a:hlinkClick r:id="rId3"/>
            </a:endParaRPr>
          </a:p>
          <a:p>
            <a:pPr lvl="1"/>
            <a:r>
              <a:rPr lang="en-GB" sz="2000" dirty="0"/>
              <a:t>http://sbol.ncl.ac.uk:8081/part/pIKE_Toggle_1/sbol</a:t>
            </a:r>
          </a:p>
          <a:p>
            <a:r>
              <a:rPr lang="en-GB" sz="2000" dirty="0"/>
              <a:t>SBOL also identifies resources via URLs</a:t>
            </a:r>
          </a:p>
          <a:p>
            <a:r>
              <a:rPr lang="en-GB" sz="2000" dirty="0"/>
              <a:t>The repository uses URLs to access more information </a:t>
            </a:r>
            <a:r>
              <a:rPr lang="en-GB" sz="2000"/>
              <a:t>rather </a:t>
            </a:r>
            <a:r>
              <a:rPr lang="en-GB" sz="2000" smtClean="0"/>
              <a:t>than </a:t>
            </a:r>
            <a:r>
              <a:rPr lang="en-GB" sz="2000" dirty="0"/>
              <a:t>including all the </a:t>
            </a:r>
            <a:r>
              <a:rPr lang="en-GB" sz="2000" dirty="0" smtClean="0"/>
              <a:t>details</a:t>
            </a:r>
          </a:p>
          <a:p>
            <a:pPr lvl="1"/>
            <a:r>
              <a:rPr lang="en-GB" sz="1800" dirty="0" smtClean="0"/>
              <a:t>Only the two sub devices are included for the below design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54830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VirtualParts</a:t>
            </a:r>
            <a:r>
              <a:rPr lang="en-GB" dirty="0" smtClean="0"/>
              <a:t>  repository is REST based</a:t>
            </a:r>
            <a:endParaRPr lang="en-GB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875" y="5567363"/>
            <a:ext cx="78676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6674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1051" y="2161117"/>
            <a:ext cx="8010524" cy="4134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4080"/>
                </a:solidFill>
              </a:rPr>
              <a:t>public</a:t>
            </a:r>
            <a:r>
              <a:rPr lang="en-GB" sz="1600" dirty="0"/>
              <a:t> </a:t>
            </a:r>
            <a:r>
              <a:rPr lang="en-GB" sz="1600" dirty="0" err="1" smtClean="0"/>
              <a:t>SBOLDocument</a:t>
            </a:r>
            <a:r>
              <a:rPr lang="en-GB" sz="1600" dirty="0" smtClean="0"/>
              <a:t> </a:t>
            </a:r>
            <a:r>
              <a:rPr lang="en-GB" sz="1600" dirty="0" err="1">
                <a:solidFill>
                  <a:srgbClr val="990000"/>
                </a:solidFill>
              </a:rPr>
              <a:t>GetSBOL</a:t>
            </a:r>
            <a:r>
              <a:rPr lang="en-GB" sz="1600" dirty="0"/>
              <a:t>(List&lt;Part&gt; </a:t>
            </a:r>
            <a:r>
              <a:rPr lang="en-GB" sz="1600" dirty="0" err="1"/>
              <a:t>parts,String</a:t>
            </a:r>
            <a:r>
              <a:rPr lang="en-GB" sz="1600" dirty="0"/>
              <a:t> </a:t>
            </a:r>
            <a:r>
              <a:rPr lang="en-GB" sz="1600" dirty="0" err="1"/>
              <a:t>baseURL</a:t>
            </a:r>
            <a:r>
              <a:rPr lang="en-GB" sz="1600" dirty="0" smtClean="0"/>
              <a:t>, String </a:t>
            </a:r>
            <a:r>
              <a:rPr lang="en-GB" sz="1600" dirty="0" err="1" smtClean="0"/>
              <a:t>collectionURL</a:t>
            </a:r>
            <a:r>
              <a:rPr lang="en-GB" sz="1600" dirty="0" smtClean="0"/>
              <a:t>, String </a:t>
            </a:r>
            <a:r>
              <a:rPr lang="en-GB" sz="1600" dirty="0" err="1" smtClean="0"/>
              <a:t>collectionDisplayId</a:t>
            </a:r>
            <a:r>
              <a:rPr lang="en-GB" sz="1600" dirty="0" smtClean="0"/>
              <a:t>) </a:t>
            </a:r>
          </a:p>
          <a:p>
            <a:pPr marL="0" indent="0">
              <a:buNone/>
            </a:pPr>
            <a:r>
              <a:rPr lang="en-GB" sz="1600" dirty="0" smtClean="0"/>
              <a:t>{ </a:t>
            </a:r>
          </a:p>
          <a:p>
            <a:pPr marL="301943" lvl="1" indent="0">
              <a:buNone/>
            </a:pPr>
            <a:r>
              <a:rPr lang="en-GB" sz="1600" dirty="0" err="1" smtClean="0"/>
              <a:t>SBOLDocument</a:t>
            </a:r>
            <a:r>
              <a:rPr lang="en-GB" sz="1600" dirty="0" smtClean="0"/>
              <a:t> </a:t>
            </a:r>
            <a:r>
              <a:rPr lang="en-GB" sz="1600" dirty="0"/>
              <a:t>document=</a:t>
            </a:r>
            <a:r>
              <a:rPr lang="en-GB" sz="1600" dirty="0" err="1"/>
              <a:t>SBOLFactory.</a:t>
            </a:r>
            <a:r>
              <a:rPr lang="en-GB" sz="1600" dirty="0" err="1">
                <a:solidFill>
                  <a:srgbClr val="008080"/>
                </a:solidFill>
              </a:rPr>
              <a:t>createDocument</a:t>
            </a:r>
            <a:r>
              <a:rPr lang="en-GB" sz="1600" dirty="0"/>
              <a:t>(); </a:t>
            </a:r>
            <a:endParaRPr lang="en-GB" sz="1600" dirty="0" smtClean="0"/>
          </a:p>
          <a:p>
            <a:pPr marL="301943" lvl="1" indent="0">
              <a:buNone/>
            </a:pPr>
            <a:r>
              <a:rPr lang="en-GB" sz="1600" dirty="0" smtClean="0"/>
              <a:t>Collection </a:t>
            </a:r>
            <a:r>
              <a:rPr lang="en-GB" sz="1600" dirty="0"/>
              <a:t>collection=</a:t>
            </a:r>
            <a:r>
              <a:rPr lang="en-GB" sz="1600" dirty="0" err="1"/>
              <a:t>SBOLFactory.</a:t>
            </a:r>
            <a:r>
              <a:rPr lang="en-GB" sz="1600" dirty="0" err="1">
                <a:solidFill>
                  <a:srgbClr val="008080"/>
                </a:solidFill>
              </a:rPr>
              <a:t>createCollection</a:t>
            </a:r>
            <a:r>
              <a:rPr lang="en-GB" sz="1600" dirty="0"/>
              <a:t>(); </a:t>
            </a:r>
            <a:endParaRPr lang="en-GB" sz="1600" dirty="0" smtClean="0"/>
          </a:p>
          <a:p>
            <a:pPr marL="301943" lvl="1" indent="0">
              <a:buNone/>
            </a:pPr>
            <a:r>
              <a:rPr lang="en-GB" sz="1600" dirty="0" err="1" smtClean="0"/>
              <a:t>collection.</a:t>
            </a:r>
            <a:r>
              <a:rPr lang="en-GB" sz="1600" dirty="0" err="1" smtClean="0">
                <a:solidFill>
                  <a:srgbClr val="008080"/>
                </a:solidFill>
              </a:rPr>
              <a:t>setURI</a:t>
            </a:r>
            <a:r>
              <a:rPr lang="en-GB" sz="1600" dirty="0" smtClean="0"/>
              <a:t>(</a:t>
            </a:r>
            <a:r>
              <a:rPr lang="en-GB" sz="1600" dirty="0" smtClean="0">
                <a:solidFill>
                  <a:srgbClr val="004080"/>
                </a:solidFill>
              </a:rPr>
              <a:t>new</a:t>
            </a:r>
            <a:r>
              <a:rPr lang="en-GB" sz="1600" dirty="0" smtClean="0"/>
              <a:t> </a:t>
            </a:r>
            <a:r>
              <a:rPr lang="en-GB" sz="1600" dirty="0"/>
              <a:t>URI(</a:t>
            </a:r>
            <a:r>
              <a:rPr lang="en-GB" sz="1600" dirty="0" err="1"/>
              <a:t>collectionURL</a:t>
            </a:r>
            <a:r>
              <a:rPr lang="en-GB" sz="1600" dirty="0"/>
              <a:t>)); </a:t>
            </a:r>
            <a:endParaRPr lang="en-GB" sz="1600" dirty="0" smtClean="0"/>
          </a:p>
          <a:p>
            <a:pPr marL="301943" lvl="1" indent="0">
              <a:buNone/>
            </a:pPr>
            <a:r>
              <a:rPr lang="en-GB" sz="1600" dirty="0" err="1" smtClean="0"/>
              <a:t>collection.</a:t>
            </a:r>
            <a:r>
              <a:rPr lang="en-GB" sz="1600" dirty="0" err="1" smtClean="0">
                <a:solidFill>
                  <a:srgbClr val="008080"/>
                </a:solidFill>
              </a:rPr>
              <a:t>setDisplayId</a:t>
            </a:r>
            <a:r>
              <a:rPr lang="en-GB" sz="1600" dirty="0" smtClean="0"/>
              <a:t>(</a:t>
            </a:r>
            <a:r>
              <a:rPr lang="en-GB" sz="1600" dirty="0" err="1" smtClean="0"/>
              <a:t>collectionDisplayId</a:t>
            </a:r>
            <a:r>
              <a:rPr lang="en-GB" sz="1600" dirty="0" smtClean="0"/>
              <a:t>); </a:t>
            </a:r>
          </a:p>
          <a:p>
            <a:pPr marL="301943" lvl="1" indent="0">
              <a:buNone/>
            </a:pPr>
            <a:r>
              <a:rPr lang="en-GB" sz="1600" dirty="0" smtClean="0">
                <a:solidFill>
                  <a:srgbClr val="004080"/>
                </a:solidFill>
              </a:rPr>
              <a:t>for</a:t>
            </a:r>
            <a:r>
              <a:rPr lang="en-GB" sz="1600" dirty="0" smtClean="0"/>
              <a:t> </a:t>
            </a:r>
            <a:r>
              <a:rPr lang="en-GB" sz="1600" dirty="0"/>
              <a:t>(Part </a:t>
            </a:r>
            <a:r>
              <a:rPr lang="en-GB" sz="1600" dirty="0" err="1"/>
              <a:t>part</a:t>
            </a:r>
            <a:r>
              <a:rPr lang="en-GB" sz="1600" dirty="0"/>
              <a:t> : parts) </a:t>
            </a:r>
            <a:endParaRPr lang="en-GB" sz="1600" dirty="0" smtClean="0"/>
          </a:p>
          <a:p>
            <a:pPr marL="301943" lvl="1" indent="0">
              <a:buNone/>
            </a:pPr>
            <a:r>
              <a:rPr lang="en-GB" sz="1600" dirty="0" smtClean="0"/>
              <a:t>{ </a:t>
            </a:r>
          </a:p>
          <a:p>
            <a:pPr marL="581343" lvl="2" indent="0">
              <a:buNone/>
            </a:pPr>
            <a:r>
              <a:rPr lang="en-GB" sz="1600" dirty="0" err="1" smtClean="0"/>
              <a:t>DnaComponent</a:t>
            </a:r>
            <a:r>
              <a:rPr lang="en-GB" sz="1600" dirty="0" smtClean="0"/>
              <a:t> </a:t>
            </a:r>
            <a:r>
              <a:rPr lang="en-GB" sz="1600" dirty="0" err="1"/>
              <a:t>dnaComponent</a:t>
            </a:r>
            <a:r>
              <a:rPr lang="en-GB" sz="1600" dirty="0"/>
              <a:t> = </a:t>
            </a:r>
            <a:r>
              <a:rPr lang="en-GB" sz="1600" dirty="0" err="1"/>
              <a:t>GetSBOLDnaComponent</a:t>
            </a:r>
            <a:r>
              <a:rPr lang="en-GB" sz="1600" dirty="0"/>
              <a:t>(</a:t>
            </a:r>
            <a:r>
              <a:rPr lang="en-GB" sz="1600" dirty="0" err="1"/>
              <a:t>part,baseURL</a:t>
            </a:r>
            <a:r>
              <a:rPr lang="en-GB" sz="1600" dirty="0"/>
              <a:t>); </a:t>
            </a:r>
            <a:r>
              <a:rPr lang="en-GB" sz="1600" dirty="0" err="1"/>
              <a:t>collection.</a:t>
            </a:r>
            <a:r>
              <a:rPr lang="en-GB" sz="1600" dirty="0" err="1">
                <a:solidFill>
                  <a:srgbClr val="008080"/>
                </a:solidFill>
              </a:rPr>
              <a:t>addComponent</a:t>
            </a:r>
            <a:r>
              <a:rPr lang="en-GB" sz="1600" dirty="0"/>
              <a:t>(</a:t>
            </a:r>
            <a:r>
              <a:rPr lang="en-GB" sz="1600" dirty="0" err="1"/>
              <a:t>dnaComponent</a:t>
            </a:r>
            <a:r>
              <a:rPr lang="en-GB" sz="1600" dirty="0"/>
              <a:t>); </a:t>
            </a:r>
            <a:endParaRPr lang="en-GB" sz="1600" dirty="0" smtClean="0"/>
          </a:p>
          <a:p>
            <a:pPr marL="301943" lvl="1" indent="0">
              <a:buNone/>
            </a:pPr>
            <a:r>
              <a:rPr lang="en-GB" sz="1600" dirty="0" smtClean="0"/>
              <a:t>} </a:t>
            </a:r>
          </a:p>
          <a:p>
            <a:pPr marL="301943" lvl="1" indent="0">
              <a:buNone/>
            </a:pPr>
            <a:r>
              <a:rPr lang="en-GB" sz="1600" dirty="0" err="1" smtClean="0"/>
              <a:t>document.</a:t>
            </a:r>
            <a:r>
              <a:rPr lang="en-GB" sz="1600" dirty="0" err="1" smtClean="0">
                <a:solidFill>
                  <a:srgbClr val="008080"/>
                </a:solidFill>
              </a:rPr>
              <a:t>addContent</a:t>
            </a:r>
            <a:r>
              <a:rPr lang="en-GB" sz="1600" dirty="0" smtClean="0"/>
              <a:t>(collection</a:t>
            </a:r>
            <a:r>
              <a:rPr lang="en-GB" sz="1600" dirty="0"/>
              <a:t>); </a:t>
            </a:r>
            <a:endParaRPr lang="en-GB" sz="1600" dirty="0" smtClean="0"/>
          </a:p>
          <a:p>
            <a:pPr marL="301943" lvl="1" indent="0">
              <a:buNone/>
            </a:pPr>
            <a:r>
              <a:rPr lang="en-GB" sz="1600" dirty="0" smtClean="0">
                <a:solidFill>
                  <a:srgbClr val="004080"/>
                </a:solidFill>
              </a:rPr>
              <a:t>return</a:t>
            </a:r>
            <a:r>
              <a:rPr lang="en-GB" sz="1600" dirty="0" smtClean="0"/>
              <a:t> </a:t>
            </a:r>
            <a:r>
              <a:rPr lang="en-GB" sz="1600" dirty="0"/>
              <a:t>document;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} </a:t>
            </a:r>
            <a:endParaRPr lang="en-GB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an SBOL document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9179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4417" y="1722967"/>
            <a:ext cx="7408333" cy="50302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04080"/>
                </a:solidFill>
              </a:rPr>
              <a:t>private</a:t>
            </a:r>
            <a:r>
              <a:rPr lang="en-GB" sz="1600" dirty="0"/>
              <a:t> </a:t>
            </a:r>
            <a:r>
              <a:rPr lang="en-GB" sz="1600" dirty="0" err="1"/>
              <a:t>DnaComponent</a:t>
            </a:r>
            <a:r>
              <a:rPr lang="en-GB" sz="1600" dirty="0"/>
              <a:t> </a:t>
            </a:r>
            <a:r>
              <a:rPr lang="en-GB" sz="1600" dirty="0" err="1">
                <a:solidFill>
                  <a:srgbClr val="990000"/>
                </a:solidFill>
              </a:rPr>
              <a:t>GetDnaComponent</a:t>
            </a:r>
            <a:r>
              <a:rPr lang="en-GB" sz="1600" dirty="0"/>
              <a:t>(String </a:t>
            </a:r>
            <a:r>
              <a:rPr lang="en-GB" sz="1600" dirty="0" err="1"/>
              <a:t>uri</a:t>
            </a:r>
            <a:r>
              <a:rPr lang="en-GB" sz="1600" dirty="0"/>
              <a:t>, String </a:t>
            </a:r>
            <a:r>
              <a:rPr lang="en-GB" sz="1600" dirty="0" err="1"/>
              <a:t>displayId</a:t>
            </a:r>
            <a:r>
              <a:rPr lang="en-GB" sz="1600" dirty="0"/>
              <a:t>, String name</a:t>
            </a:r>
            <a:r>
              <a:rPr lang="en-GB" sz="1600" dirty="0" smtClean="0"/>
              <a:t>, String </a:t>
            </a:r>
            <a:r>
              <a:rPr lang="en-GB" sz="1600" dirty="0"/>
              <a:t>description, String </a:t>
            </a:r>
            <a:r>
              <a:rPr lang="en-GB" sz="1600" dirty="0" smtClean="0"/>
              <a:t>type, String </a:t>
            </a:r>
            <a:r>
              <a:rPr lang="en-GB" sz="1600" dirty="0" err="1" smtClean="0"/>
              <a:t>sequenceData</a:t>
            </a:r>
            <a:r>
              <a:rPr lang="en-GB" sz="1600" dirty="0" smtClean="0"/>
              <a:t>) </a:t>
            </a:r>
            <a:r>
              <a:rPr lang="en-GB" sz="1600" dirty="0">
                <a:solidFill>
                  <a:srgbClr val="004080"/>
                </a:solidFill>
              </a:rPr>
              <a:t>throws</a:t>
            </a:r>
            <a:r>
              <a:rPr lang="en-GB" sz="1600" dirty="0"/>
              <a:t> Exception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{</a:t>
            </a:r>
          </a:p>
          <a:p>
            <a:pPr marL="301943" lvl="1" indent="0">
              <a:buNone/>
            </a:pPr>
            <a:r>
              <a:rPr lang="en-GB" sz="1600" dirty="0" smtClean="0"/>
              <a:t>//Create the component</a:t>
            </a:r>
          </a:p>
          <a:p>
            <a:pPr marL="301943" lvl="1" indent="0">
              <a:buNone/>
            </a:pPr>
            <a:r>
              <a:rPr lang="en-GB" sz="1600" dirty="0" err="1" smtClean="0"/>
              <a:t>DnaComponent</a:t>
            </a:r>
            <a:r>
              <a:rPr lang="en-GB" sz="1600" dirty="0" smtClean="0"/>
              <a:t> </a:t>
            </a:r>
            <a:r>
              <a:rPr lang="en-GB" sz="1600" dirty="0" err="1"/>
              <a:t>dnaComponent</a:t>
            </a:r>
            <a:r>
              <a:rPr lang="en-GB" sz="1600" dirty="0"/>
              <a:t> = </a:t>
            </a:r>
            <a:r>
              <a:rPr lang="en-GB" sz="1600" dirty="0" err="1"/>
              <a:t>SBOLFactory.</a:t>
            </a:r>
            <a:r>
              <a:rPr lang="en-GB" sz="1600" dirty="0" err="1">
                <a:solidFill>
                  <a:srgbClr val="008080"/>
                </a:solidFill>
              </a:rPr>
              <a:t>createDnaComponent</a:t>
            </a:r>
            <a:r>
              <a:rPr lang="en-GB" sz="1600" dirty="0"/>
              <a:t>(); </a:t>
            </a:r>
            <a:r>
              <a:rPr lang="en-GB" sz="1600" dirty="0" err="1"/>
              <a:t>dnaComponent.</a:t>
            </a:r>
            <a:r>
              <a:rPr lang="en-GB" sz="1600" dirty="0" err="1">
                <a:solidFill>
                  <a:srgbClr val="008080"/>
                </a:solidFill>
              </a:rPr>
              <a:t>setName</a:t>
            </a:r>
            <a:r>
              <a:rPr lang="en-GB" sz="1600" dirty="0"/>
              <a:t>(name); </a:t>
            </a:r>
            <a:endParaRPr lang="en-GB" sz="1600" dirty="0" smtClean="0"/>
          </a:p>
          <a:p>
            <a:pPr marL="301943" lvl="1" indent="0">
              <a:buNone/>
            </a:pPr>
            <a:r>
              <a:rPr lang="en-GB" sz="1600" dirty="0" err="1" smtClean="0"/>
              <a:t>dnaComponent.</a:t>
            </a:r>
            <a:r>
              <a:rPr lang="en-GB" sz="1600" dirty="0" err="1" smtClean="0">
                <a:solidFill>
                  <a:srgbClr val="008080"/>
                </a:solidFill>
              </a:rPr>
              <a:t>setDescription</a:t>
            </a:r>
            <a:r>
              <a:rPr lang="en-GB" sz="1600" dirty="0" smtClean="0"/>
              <a:t>(description</a:t>
            </a:r>
            <a:r>
              <a:rPr lang="en-GB" sz="1600" dirty="0"/>
              <a:t>); </a:t>
            </a:r>
            <a:r>
              <a:rPr lang="en-GB" sz="1600" dirty="0" err="1"/>
              <a:t>dnaComponent.</a:t>
            </a:r>
            <a:r>
              <a:rPr lang="en-GB" sz="1600" dirty="0" err="1">
                <a:solidFill>
                  <a:srgbClr val="008080"/>
                </a:solidFill>
              </a:rPr>
              <a:t>setDisplayId</a:t>
            </a:r>
            <a:r>
              <a:rPr lang="en-GB" sz="1600" dirty="0"/>
              <a:t>(</a:t>
            </a:r>
            <a:r>
              <a:rPr lang="en-GB" sz="1600" dirty="0" err="1"/>
              <a:t>displayId</a:t>
            </a:r>
            <a:r>
              <a:rPr lang="en-GB" sz="1600" dirty="0"/>
              <a:t>); </a:t>
            </a:r>
            <a:endParaRPr lang="en-GB" sz="1600" dirty="0" smtClean="0"/>
          </a:p>
          <a:p>
            <a:pPr marL="301943" lvl="1" indent="0">
              <a:buNone/>
            </a:pPr>
            <a:r>
              <a:rPr lang="en-GB" sz="1600" dirty="0" err="1" smtClean="0"/>
              <a:t>dnaComponent.</a:t>
            </a:r>
            <a:r>
              <a:rPr lang="en-GB" sz="1600" dirty="0" err="1" smtClean="0">
                <a:solidFill>
                  <a:srgbClr val="008080"/>
                </a:solidFill>
              </a:rPr>
              <a:t>setURI</a:t>
            </a:r>
            <a:r>
              <a:rPr lang="en-GB" sz="1600" dirty="0" smtClean="0"/>
              <a:t>(</a:t>
            </a:r>
            <a:r>
              <a:rPr lang="en-GB" sz="1600" dirty="0" smtClean="0">
                <a:solidFill>
                  <a:srgbClr val="004080"/>
                </a:solidFill>
              </a:rPr>
              <a:t>new</a:t>
            </a:r>
            <a:r>
              <a:rPr lang="en-GB" sz="1600" dirty="0" smtClean="0"/>
              <a:t> </a:t>
            </a:r>
            <a:r>
              <a:rPr lang="en-GB" sz="1600" dirty="0"/>
              <a:t>URI(</a:t>
            </a:r>
            <a:r>
              <a:rPr lang="en-GB" sz="1600" dirty="0" err="1"/>
              <a:t>uri</a:t>
            </a:r>
            <a:r>
              <a:rPr lang="en-GB" sz="1600" dirty="0"/>
              <a:t>)); </a:t>
            </a:r>
            <a:endParaRPr lang="en-GB" sz="1600" dirty="0" smtClean="0"/>
          </a:p>
          <a:p>
            <a:pPr marL="301943" lvl="1" indent="0">
              <a:buNone/>
            </a:pPr>
            <a:r>
              <a:rPr lang="en-GB" sz="1600" dirty="0" err="1" smtClean="0"/>
              <a:t>dnaComponent.</a:t>
            </a:r>
            <a:r>
              <a:rPr lang="en-GB" sz="1600" dirty="0" err="1" smtClean="0">
                <a:solidFill>
                  <a:srgbClr val="008080"/>
                </a:solidFill>
              </a:rPr>
              <a:t>addType</a:t>
            </a:r>
            <a:r>
              <a:rPr lang="en-GB" sz="1600" dirty="0" smtClean="0"/>
              <a:t>(</a:t>
            </a:r>
            <a:r>
              <a:rPr lang="en-GB" sz="1600" dirty="0" smtClean="0">
                <a:solidFill>
                  <a:srgbClr val="004080"/>
                </a:solidFill>
              </a:rPr>
              <a:t>new</a:t>
            </a:r>
            <a:r>
              <a:rPr lang="en-GB" sz="1600" dirty="0" smtClean="0"/>
              <a:t> </a:t>
            </a:r>
            <a:r>
              <a:rPr lang="en-GB" sz="1600" dirty="0"/>
              <a:t>URI(</a:t>
            </a:r>
            <a:r>
              <a:rPr lang="en-GB" sz="1600" dirty="0" err="1"/>
              <a:t>GetTypeURI</a:t>
            </a:r>
            <a:r>
              <a:rPr lang="en-GB" sz="1600" dirty="0"/>
              <a:t>(type</a:t>
            </a:r>
            <a:r>
              <a:rPr lang="en-GB" sz="1600" dirty="0" smtClean="0"/>
              <a:t>)));</a:t>
            </a:r>
          </a:p>
          <a:p>
            <a:pPr marL="301943" lvl="1" indent="0">
              <a:buNone/>
            </a:pPr>
            <a:endParaRPr lang="en-GB" sz="1600" dirty="0" smtClean="0"/>
          </a:p>
          <a:p>
            <a:pPr marL="301943" lvl="1" indent="0">
              <a:buNone/>
            </a:pPr>
            <a:r>
              <a:rPr lang="en-GB" sz="1600" dirty="0" smtClean="0"/>
              <a:t>//Add the DNA sequence information</a:t>
            </a:r>
          </a:p>
          <a:p>
            <a:pPr marL="301943" lvl="1" indent="0">
              <a:buNone/>
            </a:pPr>
            <a:r>
              <a:rPr lang="en-GB" sz="1600" dirty="0" err="1" smtClean="0"/>
              <a:t>DnaSequence</a:t>
            </a:r>
            <a:r>
              <a:rPr lang="en-GB" sz="1600" dirty="0" smtClean="0"/>
              <a:t> </a:t>
            </a:r>
            <a:r>
              <a:rPr lang="en-GB" sz="1600" dirty="0"/>
              <a:t>sequence=</a:t>
            </a:r>
            <a:r>
              <a:rPr lang="en-GB" sz="1600" dirty="0" err="1"/>
              <a:t>SBOLFactory.</a:t>
            </a:r>
            <a:r>
              <a:rPr lang="en-GB" sz="1600" dirty="0" err="1">
                <a:solidFill>
                  <a:srgbClr val="008080"/>
                </a:solidFill>
              </a:rPr>
              <a:t>createDnaSequence</a:t>
            </a:r>
            <a:r>
              <a:rPr lang="en-GB" sz="1600" dirty="0" smtClean="0"/>
              <a:t>(); </a:t>
            </a:r>
            <a:r>
              <a:rPr lang="en-GB" sz="1600" dirty="0" err="1" smtClean="0"/>
              <a:t>sequence.</a:t>
            </a:r>
            <a:r>
              <a:rPr lang="en-GB" sz="1600" dirty="0" err="1" smtClean="0">
                <a:solidFill>
                  <a:srgbClr val="008080"/>
                </a:solidFill>
              </a:rPr>
              <a:t>setNucleotides</a:t>
            </a:r>
            <a:r>
              <a:rPr lang="en-GB" sz="1600" dirty="0" smtClean="0"/>
              <a:t>(</a:t>
            </a:r>
            <a:r>
              <a:rPr lang="en-GB" sz="1600" dirty="0" err="1" smtClean="0"/>
              <a:t>sequenceData</a:t>
            </a:r>
            <a:r>
              <a:rPr lang="en-GB" sz="1600" dirty="0" smtClean="0"/>
              <a:t>)); </a:t>
            </a:r>
          </a:p>
          <a:p>
            <a:pPr marL="301943" lvl="1" indent="0">
              <a:buNone/>
            </a:pPr>
            <a:r>
              <a:rPr lang="en-GB" sz="1600" dirty="0" err="1" smtClean="0"/>
              <a:t>sequence.</a:t>
            </a:r>
            <a:r>
              <a:rPr lang="en-GB" sz="1600" dirty="0" err="1" smtClean="0">
                <a:solidFill>
                  <a:srgbClr val="008080"/>
                </a:solidFill>
              </a:rPr>
              <a:t>setURI</a:t>
            </a:r>
            <a:r>
              <a:rPr lang="en-GB" sz="1600" dirty="0" smtClean="0"/>
              <a:t>(</a:t>
            </a:r>
            <a:r>
              <a:rPr lang="en-GB" sz="1600" dirty="0" smtClean="0">
                <a:solidFill>
                  <a:srgbClr val="004080"/>
                </a:solidFill>
              </a:rPr>
              <a:t>new</a:t>
            </a:r>
            <a:r>
              <a:rPr lang="en-GB" sz="1600" dirty="0" smtClean="0"/>
              <a:t> </a:t>
            </a:r>
            <a:r>
              <a:rPr lang="en-GB" sz="1600" dirty="0"/>
              <a:t>URI(</a:t>
            </a:r>
            <a:r>
              <a:rPr lang="en-GB" sz="1600" dirty="0" err="1"/>
              <a:t>dnaComponent.</a:t>
            </a:r>
            <a:r>
              <a:rPr lang="en-GB" sz="1600" dirty="0" err="1">
                <a:solidFill>
                  <a:srgbClr val="008080"/>
                </a:solidFill>
              </a:rPr>
              <a:t>getURI</a:t>
            </a:r>
            <a:r>
              <a:rPr lang="en-GB" sz="1600" dirty="0"/>
              <a:t>().</a:t>
            </a:r>
            <a:r>
              <a:rPr lang="en-GB" sz="1600" dirty="0" err="1">
                <a:solidFill>
                  <a:srgbClr val="008080"/>
                </a:solidFill>
              </a:rPr>
              <a:t>toString</a:t>
            </a:r>
            <a:r>
              <a:rPr lang="en-GB" sz="1600" dirty="0"/>
              <a:t>() + </a:t>
            </a:r>
            <a:r>
              <a:rPr lang="en-GB" sz="1600" dirty="0">
                <a:solidFill>
                  <a:srgbClr val="BB8844"/>
                </a:solidFill>
              </a:rPr>
              <a:t>"/"</a:t>
            </a:r>
            <a:r>
              <a:rPr lang="en-GB" sz="1600" dirty="0"/>
              <a:t> + </a:t>
            </a:r>
            <a:r>
              <a:rPr lang="en-GB" sz="1600" dirty="0">
                <a:solidFill>
                  <a:srgbClr val="BB8844"/>
                </a:solidFill>
              </a:rPr>
              <a:t>"NA"</a:t>
            </a:r>
            <a:r>
              <a:rPr lang="en-GB" sz="1600" dirty="0"/>
              <a:t>)); </a:t>
            </a:r>
            <a:r>
              <a:rPr lang="en-GB" sz="1600" dirty="0" err="1"/>
              <a:t>dnaComponent.</a:t>
            </a:r>
            <a:r>
              <a:rPr lang="en-GB" sz="1600" dirty="0" err="1">
                <a:solidFill>
                  <a:srgbClr val="008080"/>
                </a:solidFill>
              </a:rPr>
              <a:t>setDnaSequence</a:t>
            </a:r>
            <a:r>
              <a:rPr lang="en-GB" sz="1600" dirty="0"/>
              <a:t>(sequence</a:t>
            </a:r>
            <a:r>
              <a:rPr lang="en-GB" sz="1600" dirty="0" smtClean="0"/>
              <a:t>);</a:t>
            </a:r>
          </a:p>
          <a:p>
            <a:pPr marL="301943" lvl="1" indent="0">
              <a:buNone/>
            </a:pPr>
            <a:endParaRPr lang="en-GB" sz="1600" dirty="0" smtClean="0"/>
          </a:p>
          <a:p>
            <a:pPr marL="301943" lvl="1" indent="0">
              <a:buNone/>
            </a:pPr>
            <a:r>
              <a:rPr lang="en-GB" sz="1600" dirty="0" smtClean="0">
                <a:solidFill>
                  <a:srgbClr val="004080"/>
                </a:solidFill>
              </a:rPr>
              <a:t>return</a:t>
            </a:r>
            <a:r>
              <a:rPr lang="en-GB" sz="1600" dirty="0" smtClean="0"/>
              <a:t> </a:t>
            </a:r>
            <a:r>
              <a:rPr lang="en-GB" sz="1600" dirty="0" err="1"/>
              <a:t>dnaComponent</a:t>
            </a:r>
            <a:r>
              <a:rPr lang="en-GB" sz="1600" dirty="0"/>
              <a:t>; 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dirty="0" smtClean="0"/>
              <a:t>}</a:t>
            </a:r>
            <a:endParaRPr lang="en-GB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</a:t>
            </a:r>
            <a:r>
              <a:rPr lang="en-GB" dirty="0" err="1" smtClean="0"/>
              <a:t>DnaComponent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3859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1700" dirty="0">
                <a:solidFill>
                  <a:srgbClr val="004080"/>
                </a:solidFill>
              </a:rPr>
              <a:t>private</a:t>
            </a:r>
            <a:r>
              <a:rPr lang="en-GB" sz="1700" dirty="0"/>
              <a:t> </a:t>
            </a:r>
            <a:r>
              <a:rPr lang="en-GB" sz="1700" dirty="0" err="1"/>
              <a:t>SequenceAnnotation</a:t>
            </a:r>
            <a:r>
              <a:rPr lang="en-GB" sz="1700" dirty="0"/>
              <a:t> </a:t>
            </a:r>
            <a:r>
              <a:rPr lang="en-GB" sz="1700" dirty="0" err="1">
                <a:solidFill>
                  <a:srgbClr val="990000"/>
                </a:solidFill>
              </a:rPr>
              <a:t>GetSequenceAnnotation</a:t>
            </a:r>
            <a:r>
              <a:rPr lang="en-GB" sz="1700" dirty="0"/>
              <a:t>(String </a:t>
            </a:r>
            <a:r>
              <a:rPr lang="en-GB" sz="1700" dirty="0" err="1"/>
              <a:t>uri,</a:t>
            </a:r>
            <a:r>
              <a:rPr lang="en-GB" sz="1700" dirty="0" err="1">
                <a:solidFill>
                  <a:srgbClr val="445588"/>
                </a:solidFill>
              </a:rPr>
              <a:t>int</a:t>
            </a:r>
            <a:r>
              <a:rPr lang="en-GB" sz="1700" dirty="0"/>
              <a:t> </a:t>
            </a:r>
            <a:r>
              <a:rPr lang="en-GB" sz="1700" dirty="0" err="1"/>
              <a:t>start,</a:t>
            </a:r>
            <a:r>
              <a:rPr lang="en-GB" sz="1700" dirty="0" err="1">
                <a:solidFill>
                  <a:srgbClr val="445588"/>
                </a:solidFill>
              </a:rPr>
              <a:t>int</a:t>
            </a:r>
            <a:r>
              <a:rPr lang="en-GB" sz="1700" dirty="0"/>
              <a:t> end, </a:t>
            </a:r>
            <a:r>
              <a:rPr lang="en-GB" sz="1700" dirty="0" err="1"/>
              <a:t>StrandType</a:t>
            </a:r>
            <a:r>
              <a:rPr lang="en-GB" sz="1700" dirty="0"/>
              <a:t> </a:t>
            </a:r>
            <a:r>
              <a:rPr lang="en-GB" sz="1700" dirty="0" err="1"/>
              <a:t>strandType,DnaComponent</a:t>
            </a:r>
            <a:r>
              <a:rPr lang="en-GB" sz="1700" dirty="0"/>
              <a:t> </a:t>
            </a:r>
            <a:r>
              <a:rPr lang="en-GB" sz="1700" dirty="0" err="1"/>
              <a:t>dnaComponent</a:t>
            </a:r>
            <a:r>
              <a:rPr lang="en-GB" sz="1700" dirty="0"/>
              <a:t>) </a:t>
            </a:r>
            <a:r>
              <a:rPr lang="en-GB" sz="1700" dirty="0">
                <a:solidFill>
                  <a:srgbClr val="004080"/>
                </a:solidFill>
              </a:rPr>
              <a:t>throws</a:t>
            </a:r>
            <a:r>
              <a:rPr lang="en-GB" sz="1700" dirty="0"/>
              <a:t> </a:t>
            </a:r>
            <a:r>
              <a:rPr lang="en-GB" sz="1700" dirty="0" smtClean="0"/>
              <a:t>Exception</a:t>
            </a:r>
          </a:p>
          <a:p>
            <a:pPr marL="0" indent="0">
              <a:buNone/>
            </a:pPr>
            <a:r>
              <a:rPr lang="en-GB" sz="1700" dirty="0" smtClean="0"/>
              <a:t>{</a:t>
            </a:r>
          </a:p>
          <a:p>
            <a:pPr marL="301943" lvl="1" indent="0">
              <a:buNone/>
            </a:pPr>
            <a:r>
              <a:rPr lang="en-GB" sz="1700" dirty="0" err="1" smtClean="0"/>
              <a:t>SequenceAnnotation</a:t>
            </a:r>
            <a:r>
              <a:rPr lang="en-GB" sz="1700" dirty="0" smtClean="0"/>
              <a:t> </a:t>
            </a:r>
            <a:r>
              <a:rPr lang="en-GB" sz="1700" dirty="0"/>
              <a:t>annotation=</a:t>
            </a:r>
            <a:r>
              <a:rPr lang="en-GB" sz="1700" dirty="0" err="1"/>
              <a:t>SBOLFactory.</a:t>
            </a:r>
            <a:r>
              <a:rPr lang="en-GB" sz="1700" dirty="0" err="1">
                <a:solidFill>
                  <a:srgbClr val="008080"/>
                </a:solidFill>
              </a:rPr>
              <a:t>createSequenceAnnotation</a:t>
            </a:r>
            <a:r>
              <a:rPr lang="en-GB" sz="1700" dirty="0"/>
              <a:t>(); </a:t>
            </a:r>
            <a:r>
              <a:rPr lang="en-GB" sz="1700" dirty="0" err="1"/>
              <a:t>annotation.</a:t>
            </a:r>
            <a:r>
              <a:rPr lang="en-GB" sz="1700" dirty="0" err="1">
                <a:solidFill>
                  <a:srgbClr val="008080"/>
                </a:solidFill>
              </a:rPr>
              <a:t>setURI</a:t>
            </a:r>
            <a:r>
              <a:rPr lang="en-GB" sz="1700" dirty="0"/>
              <a:t>(</a:t>
            </a:r>
            <a:r>
              <a:rPr lang="en-GB" sz="1700" dirty="0">
                <a:solidFill>
                  <a:srgbClr val="004080"/>
                </a:solidFill>
              </a:rPr>
              <a:t>new</a:t>
            </a:r>
            <a:r>
              <a:rPr lang="en-GB" sz="1700" dirty="0"/>
              <a:t> URI(</a:t>
            </a:r>
            <a:r>
              <a:rPr lang="en-GB" sz="1700" dirty="0" err="1"/>
              <a:t>uri</a:t>
            </a:r>
            <a:r>
              <a:rPr lang="en-GB" sz="1700" dirty="0"/>
              <a:t>)); </a:t>
            </a:r>
            <a:endParaRPr lang="en-GB" sz="1700" dirty="0" smtClean="0"/>
          </a:p>
          <a:p>
            <a:pPr marL="301943" lvl="1" indent="0">
              <a:buNone/>
            </a:pPr>
            <a:r>
              <a:rPr lang="en-GB" sz="1700" dirty="0" err="1" smtClean="0"/>
              <a:t>annotation.</a:t>
            </a:r>
            <a:r>
              <a:rPr lang="en-GB" sz="1700" dirty="0" err="1" smtClean="0">
                <a:solidFill>
                  <a:srgbClr val="008080"/>
                </a:solidFill>
              </a:rPr>
              <a:t>setBioStart</a:t>
            </a:r>
            <a:r>
              <a:rPr lang="en-GB" sz="1700" dirty="0" smtClean="0"/>
              <a:t>(start</a:t>
            </a:r>
            <a:r>
              <a:rPr lang="en-GB" sz="1700" dirty="0"/>
              <a:t>); </a:t>
            </a:r>
            <a:endParaRPr lang="en-GB" sz="1700" dirty="0" smtClean="0"/>
          </a:p>
          <a:p>
            <a:pPr marL="301943" lvl="1" indent="0">
              <a:buNone/>
            </a:pPr>
            <a:r>
              <a:rPr lang="en-GB" sz="1700" dirty="0" err="1" smtClean="0"/>
              <a:t>annotation.</a:t>
            </a:r>
            <a:r>
              <a:rPr lang="en-GB" sz="1700" dirty="0" err="1" smtClean="0">
                <a:solidFill>
                  <a:srgbClr val="008080"/>
                </a:solidFill>
              </a:rPr>
              <a:t>setBioEnd</a:t>
            </a:r>
            <a:r>
              <a:rPr lang="en-GB" sz="1700" dirty="0" smtClean="0"/>
              <a:t>(end</a:t>
            </a:r>
            <a:r>
              <a:rPr lang="en-GB" sz="1700" dirty="0"/>
              <a:t>); </a:t>
            </a:r>
            <a:endParaRPr lang="en-GB" sz="1700" dirty="0" smtClean="0"/>
          </a:p>
          <a:p>
            <a:pPr marL="301943" lvl="1" indent="0">
              <a:buNone/>
            </a:pPr>
            <a:r>
              <a:rPr lang="en-GB" sz="1700" dirty="0" err="1" smtClean="0"/>
              <a:t>annotation.</a:t>
            </a:r>
            <a:r>
              <a:rPr lang="en-GB" sz="1700" dirty="0" err="1" smtClean="0">
                <a:solidFill>
                  <a:srgbClr val="008080"/>
                </a:solidFill>
              </a:rPr>
              <a:t>setStrand</a:t>
            </a:r>
            <a:r>
              <a:rPr lang="en-GB" sz="1700" dirty="0" smtClean="0"/>
              <a:t>(</a:t>
            </a:r>
            <a:r>
              <a:rPr lang="en-GB" sz="1700" dirty="0" err="1" smtClean="0"/>
              <a:t>strandType</a:t>
            </a:r>
            <a:r>
              <a:rPr lang="en-GB" sz="1700" dirty="0"/>
              <a:t>); </a:t>
            </a:r>
            <a:endParaRPr lang="en-GB" sz="1700" dirty="0" smtClean="0"/>
          </a:p>
          <a:p>
            <a:pPr marL="301943" lvl="1" indent="0">
              <a:buNone/>
            </a:pPr>
            <a:r>
              <a:rPr lang="en-GB" sz="1700" dirty="0" err="1" smtClean="0"/>
              <a:t>annotation.</a:t>
            </a:r>
            <a:r>
              <a:rPr lang="en-GB" sz="1700" dirty="0" err="1" smtClean="0">
                <a:solidFill>
                  <a:srgbClr val="008080"/>
                </a:solidFill>
              </a:rPr>
              <a:t>setSubComponent</a:t>
            </a:r>
            <a:r>
              <a:rPr lang="en-GB" sz="1700" dirty="0" smtClean="0"/>
              <a:t>(</a:t>
            </a:r>
            <a:r>
              <a:rPr lang="en-GB" sz="1700" dirty="0" err="1" smtClean="0"/>
              <a:t>dnaComponent</a:t>
            </a:r>
            <a:r>
              <a:rPr lang="en-GB" sz="1700" dirty="0" smtClean="0"/>
              <a:t>);</a:t>
            </a:r>
          </a:p>
          <a:p>
            <a:pPr marL="301943" lvl="1" indent="0">
              <a:buNone/>
            </a:pPr>
            <a:r>
              <a:rPr lang="en-GB" sz="1700" dirty="0" smtClean="0">
                <a:solidFill>
                  <a:srgbClr val="004080"/>
                </a:solidFill>
              </a:rPr>
              <a:t>return</a:t>
            </a:r>
            <a:r>
              <a:rPr lang="en-GB" sz="1700" dirty="0" smtClean="0"/>
              <a:t> </a:t>
            </a:r>
            <a:r>
              <a:rPr lang="en-GB" sz="1700" dirty="0"/>
              <a:t>annotation; </a:t>
            </a:r>
            <a:endParaRPr lang="en-GB" sz="1700" dirty="0" smtClean="0"/>
          </a:p>
          <a:p>
            <a:pPr marL="0" indent="0">
              <a:buNone/>
            </a:pPr>
            <a:r>
              <a:rPr lang="en-GB" sz="1700" dirty="0" smtClean="0"/>
              <a:t>}</a:t>
            </a:r>
          </a:p>
          <a:p>
            <a:pPr marL="0" indent="0">
              <a:buNone/>
            </a:pPr>
            <a:endParaRPr lang="en-GB" sz="1700" dirty="0" smtClean="0"/>
          </a:p>
          <a:p>
            <a:pPr marL="0" indent="0">
              <a:buNone/>
            </a:pPr>
            <a:r>
              <a:rPr lang="en-GB" sz="1700" dirty="0" smtClean="0"/>
              <a:t>//Adding the sequence annotations</a:t>
            </a:r>
            <a:endParaRPr lang="en-GB" sz="1700" dirty="0"/>
          </a:p>
          <a:p>
            <a:pPr marL="0" lvl="1" indent="0">
              <a:buNone/>
            </a:pPr>
            <a:r>
              <a:rPr lang="en-GB" sz="1700" dirty="0" err="1"/>
              <a:t>dnaComponent.addAnnotation</a:t>
            </a:r>
            <a:r>
              <a:rPr lang="en-GB" sz="1700" dirty="0"/>
              <a:t>(annotation);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Creating a </a:t>
            </a:r>
            <a:r>
              <a:rPr lang="en-GB" dirty="0" err="1" smtClean="0"/>
              <a:t>SequenceAnnotation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3499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788" y="2675467"/>
            <a:ext cx="8785412" cy="3450696"/>
          </a:xfrm>
        </p:spPr>
        <p:txBody>
          <a:bodyPr/>
          <a:lstStyle/>
          <a:p>
            <a:pPr>
              <a:buNone/>
            </a:pPr>
            <a:r>
              <a:rPr lang="en-GB" b="1" dirty="0" smtClean="0"/>
              <a:t>Serialising:</a:t>
            </a:r>
          </a:p>
          <a:p>
            <a:pPr>
              <a:buNone/>
            </a:pP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ByteArrayOutputStream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 buffer=new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ByteArrayOutputStream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SBOLFactory.write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(document, buffer); </a:t>
            </a:r>
          </a:p>
          <a:p>
            <a:pPr>
              <a:buNone/>
            </a:pP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String xml=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buffer.toString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>
              <a:buNone/>
            </a:pPr>
            <a:endParaRPr lang="en-GB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 err="1" smtClean="0"/>
              <a:t>Deserialising</a:t>
            </a:r>
            <a:r>
              <a:rPr lang="en-GB" b="1" dirty="0" smtClean="0"/>
              <a:t>:</a:t>
            </a:r>
          </a:p>
          <a:p>
            <a:pPr>
              <a:buNone/>
            </a:pP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sbolDocument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SBOLFactory.read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ByteArrayInputStream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dirty="0" err="1" smtClean="0">
                <a:latin typeface="Courier New" pitchFamily="49" charset="0"/>
                <a:cs typeface="Courier New" pitchFamily="49" charset="0"/>
              </a:rPr>
              <a:t>sbolData.getBytes</a:t>
            </a:r>
            <a:r>
              <a:rPr lang="en-GB" sz="1800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Serialising/</a:t>
            </a:r>
            <a:r>
              <a:rPr lang="en-GB" dirty="0" err="1" smtClean="0"/>
              <a:t>Deserialising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7292" y="1961092"/>
            <a:ext cx="7408333" cy="345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>
                <a:hlinkClick r:id="rId2"/>
              </a:rPr>
              <a:t>http://pigeoncad.org</a:t>
            </a:r>
            <a:r>
              <a:rPr lang="en-GB" sz="1600" dirty="0" smtClean="0">
                <a:hlinkClick r:id="rId2"/>
              </a:rPr>
              <a:t>/</a:t>
            </a:r>
            <a:endParaRPr lang="en-GB" sz="1600" dirty="0" smtClean="0"/>
          </a:p>
          <a:p>
            <a:pPr marL="0" indent="0">
              <a:buNone/>
            </a:pPr>
            <a:r>
              <a:rPr lang="en-GB" sz="1600" b="1" dirty="0" smtClean="0"/>
              <a:t>Format</a:t>
            </a:r>
            <a:r>
              <a:rPr lang="en-GB" sz="1600" dirty="0" smtClean="0"/>
              <a:t>: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&lt;Strand&gt; &lt;part type&gt; &lt;part name&gt; &lt;colour code&gt;</a:t>
            </a:r>
          </a:p>
          <a:p>
            <a:pPr marL="0" indent="0">
              <a:buNone/>
            </a:pP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#Arcs</a:t>
            </a:r>
          </a:p>
          <a:p>
            <a:endParaRPr lang="en-GB" sz="1600" dirty="0" smtClean="0"/>
          </a:p>
          <a:p>
            <a:pPr marL="0" indent="0">
              <a:buNone/>
            </a:pPr>
            <a:r>
              <a:rPr lang="en-GB" sz="1600" b="1" dirty="0" smtClean="0"/>
              <a:t>Example</a:t>
            </a:r>
            <a:r>
              <a:rPr lang="en-GB" sz="1600" dirty="0" smtClean="0"/>
              <a:t>: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&lt;t ter1 6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&lt;c cds1 2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&lt;r rbs1 8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&lt;p prom1 4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p prom2 4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r rbs2 8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c cds2 2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t ter2 6</a:t>
            </a:r>
          </a:p>
          <a:p>
            <a:pPr marL="0" indent="0">
              <a:buNone/>
            </a:pPr>
            <a:r>
              <a:rPr lang="pt-BR" sz="1600" dirty="0">
                <a:latin typeface="Courier New" pitchFamily="49" charset="0"/>
                <a:cs typeface="Courier New" pitchFamily="49" charset="0"/>
              </a:rPr>
              <a:t># Arcs</a:t>
            </a:r>
          </a:p>
          <a:p>
            <a:endParaRPr lang="pt-BR" sz="1600" dirty="0"/>
          </a:p>
          <a:p>
            <a:endParaRPr lang="en-GB" sz="1600" dirty="0" smtClean="0"/>
          </a:p>
          <a:p>
            <a:endParaRPr lang="en-GB" sz="16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Visualising using </a:t>
            </a:r>
            <a:r>
              <a:rPr lang="en-GB" dirty="0" err="1" smtClean="0"/>
              <a:t>PigeonCAD</a:t>
            </a:r>
            <a:endParaRPr lang="en-GB" dirty="0"/>
          </a:p>
        </p:txBody>
      </p:sp>
      <p:pic>
        <p:nvPicPr>
          <p:cNvPr id="5122" name="Picture 2" descr="Weyekin outpu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84275" y="4581524"/>
            <a:ext cx="8667750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8180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9034" y="1870875"/>
            <a:ext cx="8767233" cy="5049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private List&lt;String&gt; 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GetPigeonDataDetailed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(List&lt;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SequenceAnnotation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&gt; annotations, List&lt;String&gt; 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data,StrandType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parentCalculatedStrandType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if (annotations!=null &amp;&amp; 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annotations.size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()&gt;0){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   for (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SequenceAnnotation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annotation:annotations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){				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      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StrandType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innerComponentStrand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=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GetStrandType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(annotation, 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parentCalculatedStrandType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);	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      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DnaComponent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component=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annotation.getSubComponent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      if (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component.getAnnotations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()!=null &amp;&amp; 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component.getAnnotations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().size()&gt;0){	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         List&lt;String&gt; 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annotationsData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=new 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ArrayList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         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annotationsData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=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GetPigeonDataDetailed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(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component.getAnnotations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(), 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annotationsData,innerComponentStrand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         String text=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FormatAnnotationData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(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annotationsData,text,innerComponentStrand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         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data.add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(text);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      }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      else {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         String code=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GetPigeonCode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(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component.getTypes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());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         code=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FormatPigeonCode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(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annotation,parentCalculatedStrandType,component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)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         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data.add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(code + 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System.getProperty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("</a:t>
            </a:r>
            <a:r>
              <a:rPr lang="en-GB" sz="1200" dirty="0" err="1" smtClean="0">
                <a:solidFill>
                  <a:srgbClr val="004080"/>
                </a:solidFill>
                <a:latin typeface="Courier" pitchFamily="49" charset="0"/>
              </a:rPr>
              <a:t>line.separator</a:t>
            </a: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"));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      }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   }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   return data;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rgbClr val="004080"/>
                </a:solidFill>
                <a:latin typeface="Courier" pitchFamily="49" charset="0"/>
              </a:rPr>
              <a:t>}</a:t>
            </a:r>
            <a:endParaRPr lang="en-GB" sz="1200" dirty="0">
              <a:latin typeface="Courier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Visualising using </a:t>
            </a:r>
            <a:r>
              <a:rPr lang="en-GB" dirty="0" err="1" smtClean="0"/>
              <a:t>PigeonCAD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6571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NewcastleBiomedicine_GM">
  <a:themeElements>
    <a:clrScheme name="Newcastle Biomedic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ewcastle Biomedici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wcastle Biomedic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castle Biomedic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castle Biomedic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castle Biomedic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castle Biomedic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castle Biomedic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castle Biomedic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castle Biomedic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castle Biomedic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castle Biomedic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castle Biomedic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castle Biomedic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NewcastleBiomedicine_GM</Template>
  <TotalTime>3652</TotalTime>
  <Words>860</Words>
  <Application>Microsoft Office PowerPoint</Application>
  <PresentationFormat>On-screen Show (4:3)</PresentationFormat>
  <Paragraphs>242</Paragraphs>
  <Slides>20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NewcastleBiomedicine_GM</vt:lpstr>
      <vt:lpstr>Custom Design</vt:lpstr>
      <vt:lpstr>2_Custom Design</vt:lpstr>
      <vt:lpstr>Waveform</vt:lpstr>
      <vt:lpstr>2_Waveform</vt:lpstr>
      <vt:lpstr>libSBOLj in Virtual Parts</vt:lpstr>
      <vt:lpstr>A repository of SVPs</vt:lpstr>
      <vt:lpstr>The VirtualParts  repository is REST based</vt:lpstr>
      <vt:lpstr>Creating an SBOL document</vt:lpstr>
      <vt:lpstr>Creating a DnaComponent</vt:lpstr>
      <vt:lpstr>Creating a SequenceAnnotation</vt:lpstr>
      <vt:lpstr>Serialising/Deserialising</vt:lpstr>
      <vt:lpstr>Visualising using PigeonCAD</vt:lpstr>
      <vt:lpstr>Visualising using PigeonCAD</vt:lpstr>
      <vt:lpstr>Downloading the image</vt:lpstr>
      <vt:lpstr>SBOL compliance</vt:lpstr>
      <vt:lpstr>SBOL extensions</vt:lpstr>
      <vt:lpstr>SBOL System extension</vt:lpstr>
      <vt:lpstr>Writing the extension</vt:lpstr>
      <vt:lpstr>Writing the extension</vt:lpstr>
      <vt:lpstr>Creating an SBOL System object</vt:lpstr>
      <vt:lpstr>With the new serialisation</vt:lpstr>
      <vt:lpstr>Thanks</vt:lpstr>
      <vt:lpstr>Creating an SBOL document</vt:lpstr>
      <vt:lpstr>SBOL to exchange data </vt:lpstr>
    </vt:vector>
  </TitlesOfParts>
  <Company>Newcastle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Goksel Misirli</dc:creator>
  <cp:lastModifiedBy>Goksel</cp:lastModifiedBy>
  <cp:revision>495</cp:revision>
  <cp:lastPrinted>2013-11-12T13:11:03Z</cp:lastPrinted>
  <dcterms:created xsi:type="dcterms:W3CDTF">2013-03-15T12:13:19Z</dcterms:created>
  <dcterms:modified xsi:type="dcterms:W3CDTF">2014-01-07T15:14:08Z</dcterms:modified>
</cp:coreProperties>
</file>