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8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9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CFE9-8A2E-F64E-BFE6-C66822C55DF3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8998-2C06-3340-B667-10A911079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6357"/>
            <a:ext cx="7772400" cy="2124094"/>
          </a:xfrm>
        </p:spPr>
        <p:txBody>
          <a:bodyPr>
            <a:normAutofit/>
          </a:bodyPr>
          <a:lstStyle/>
          <a:p>
            <a:r>
              <a:rPr lang="en-US" dirty="0" smtClean="0"/>
              <a:t>Best practice for </a:t>
            </a:r>
            <a:br>
              <a:rPr lang="en-US" dirty="0" smtClean="0"/>
            </a:br>
            <a:r>
              <a:rPr lang="en-US" dirty="0" smtClean="0"/>
              <a:t>experimental data</a:t>
            </a:r>
            <a:br>
              <a:rPr lang="en-US" dirty="0" smtClean="0"/>
            </a:br>
            <a:r>
              <a:rPr lang="en-US" dirty="0" smtClean="0"/>
              <a:t>in SBOL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Ernst Oberortner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Definition:</a:t>
            </a:r>
            <a:r>
              <a:rPr lang="en-US" dirty="0" smtClean="0"/>
              <a:t> Host Context						  </a:t>
            </a:r>
            <a:r>
              <a:rPr lang="en-US" b="1" dirty="0" smtClean="0"/>
              <a:t>45min</a:t>
            </a:r>
          </a:p>
          <a:p>
            <a:endParaRPr lang="en-US" dirty="0"/>
          </a:p>
          <a:p>
            <a:r>
              <a:rPr lang="en-US" b="1" u="sng" dirty="0" smtClean="0"/>
              <a:t>Exercises:</a:t>
            </a:r>
            <a:r>
              <a:rPr lang="en-US" b="1" dirty="0" smtClean="0"/>
              <a:t>											  90min</a:t>
            </a:r>
            <a:endParaRPr lang="en-US" b="1" u="sng" dirty="0" smtClean="0"/>
          </a:p>
          <a:p>
            <a:pPr lvl="1"/>
            <a:r>
              <a:rPr lang="en-US" dirty="0" smtClean="0"/>
              <a:t>Different types of experimental data (ED)</a:t>
            </a:r>
          </a:p>
          <a:p>
            <a:pPr lvl="1"/>
            <a:r>
              <a:rPr lang="en-US" dirty="0" smtClean="0"/>
              <a:t>Examples</a:t>
            </a:r>
          </a:p>
          <a:p>
            <a:endParaRPr lang="en-US" dirty="0"/>
          </a:p>
          <a:p>
            <a:r>
              <a:rPr lang="en-US" b="1" u="sng" dirty="0" smtClean="0"/>
              <a:t>Library Support</a:t>
            </a:r>
            <a:r>
              <a:rPr lang="en-US" b="1" dirty="0" smtClean="0"/>
              <a:t>									  30min</a:t>
            </a:r>
            <a:endParaRPr lang="en-US" b="1" u="sng" dirty="0" smtClean="0"/>
          </a:p>
          <a:p>
            <a:pPr lvl="1"/>
            <a:r>
              <a:rPr lang="en-US" dirty="0" smtClean="0"/>
              <a:t>Linking designed constructs (</a:t>
            </a:r>
            <a:r>
              <a:rPr lang="en-US" dirty="0" err="1" smtClean="0"/>
              <a:t>ComponentDefinition</a:t>
            </a:r>
            <a:r>
              <a:rPr lang="en-US" dirty="0" smtClean="0"/>
              <a:t>) with built constructs (Implementation) with ED (</a:t>
            </a:r>
            <a:r>
              <a:rPr lang="en-US" dirty="0" err="1" smtClean="0"/>
              <a:t>ExperimentalData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39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Host 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information of the host needs to be captured?</a:t>
            </a:r>
          </a:p>
          <a:p>
            <a:endParaRPr lang="en-US" dirty="0" smtClean="0"/>
          </a:p>
          <a:p>
            <a:r>
              <a:rPr lang="en-US" dirty="0" smtClean="0"/>
              <a:t>Do we need new classes in the SBOL data model?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i="1" dirty="0" smtClean="0"/>
              <a:t>yes</a:t>
            </a:r>
            <a:r>
              <a:rPr lang="en-US" dirty="0" smtClean="0"/>
              <a:t>, what classes do we need, what are their properties, and how do the classes link to existing SBOL classes?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no</a:t>
            </a:r>
            <a:r>
              <a:rPr lang="en-US" dirty="0" smtClean="0"/>
              <a:t>, how can host context be represented in the SBOL data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71002"/>
          </a:xfrm>
        </p:spPr>
        <p:txBody>
          <a:bodyPr/>
          <a:lstStyle/>
          <a:p>
            <a:r>
              <a:rPr lang="en-US" b="1" dirty="0" smtClean="0"/>
              <a:t>State-of-the-art technologies</a:t>
            </a:r>
          </a:p>
          <a:p>
            <a:pPr lvl="1"/>
            <a:r>
              <a:rPr lang="en-US" dirty="0" smtClean="0"/>
              <a:t>Next-Generation Sequencing</a:t>
            </a:r>
          </a:p>
          <a:p>
            <a:pPr lvl="1"/>
            <a:r>
              <a:rPr lang="en-US" dirty="0" smtClean="0"/>
              <a:t>*-</a:t>
            </a:r>
            <a:r>
              <a:rPr lang="en-US" dirty="0" err="1" smtClean="0"/>
              <a:t>omics</a:t>
            </a:r>
            <a:r>
              <a:rPr lang="en-US" dirty="0" smtClean="0"/>
              <a:t> (</a:t>
            </a:r>
            <a:r>
              <a:rPr lang="en-US" dirty="0" err="1" smtClean="0"/>
              <a:t>transcipts</a:t>
            </a:r>
            <a:r>
              <a:rPr lang="en-US" dirty="0" smtClean="0"/>
              <a:t>, metabolites, ...) </a:t>
            </a:r>
          </a:p>
          <a:p>
            <a:pPr lvl="1"/>
            <a:r>
              <a:rPr lang="en-US" dirty="0" smtClean="0"/>
              <a:t>Flow-</a:t>
            </a:r>
            <a:r>
              <a:rPr lang="en-US" dirty="0" err="1" smtClean="0"/>
              <a:t>Cytometry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Data sets</a:t>
            </a:r>
          </a:p>
          <a:p>
            <a:pPr lvl="1"/>
            <a:r>
              <a:rPr lang="en-US" dirty="0" smtClean="0"/>
              <a:t>Publicly available</a:t>
            </a:r>
          </a:p>
          <a:p>
            <a:pPr lvl="1"/>
            <a:r>
              <a:rPr lang="en-US" dirty="0" smtClean="0"/>
              <a:t>Institutional (BBN, LBNL, Newcastle, ...)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941" y="5598960"/>
            <a:ext cx="848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0000"/>
                </a:solidFill>
              </a:rPr>
              <a:t>TASK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Let’s collect some data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7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Here are our collected data sets!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1</a:t>
            </a:r>
          </a:p>
          <a:p>
            <a:r>
              <a:rPr lang="en-US" dirty="0" smtClean="0"/>
              <a:t>Data Set 2</a:t>
            </a:r>
          </a:p>
          <a:p>
            <a:endParaRPr lang="en-US" dirty="0"/>
          </a:p>
          <a:p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 smtClean="0"/>
              <a:t>Data Set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8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17646"/>
          </a:xfrm>
        </p:spPr>
        <p:txBody>
          <a:bodyPr/>
          <a:lstStyle/>
          <a:p>
            <a:r>
              <a:rPr lang="en-US" dirty="0" smtClean="0"/>
              <a:t>SEP 020</a:t>
            </a:r>
            <a:endParaRPr lang="en-US" dirty="0"/>
          </a:p>
          <a:p>
            <a:r>
              <a:rPr lang="en-US" dirty="0" smtClean="0"/>
              <a:t>SEP 021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941" y="3612401"/>
            <a:ext cx="848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0000"/>
                </a:solidFill>
              </a:rPr>
              <a:t>Task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Let’s attach the collected data to SBOL.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5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Here are our example data sets attached to SBOL.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1</a:t>
            </a:r>
          </a:p>
          <a:p>
            <a:r>
              <a:rPr lang="en-US" dirty="0" smtClean="0"/>
              <a:t>Data Set 2</a:t>
            </a:r>
          </a:p>
          <a:p>
            <a:endParaRPr lang="en-US" dirty="0"/>
          </a:p>
          <a:p>
            <a:r>
              <a:rPr lang="en-US" dirty="0" smtClean="0"/>
              <a:t>... </a:t>
            </a:r>
          </a:p>
          <a:p>
            <a:endParaRPr lang="en-US" dirty="0"/>
          </a:p>
          <a:p>
            <a:r>
              <a:rPr lang="en-US" dirty="0" smtClean="0"/>
              <a:t>Data Set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 Support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7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182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Best practice for  experimental data in SBOL</vt:lpstr>
      <vt:lpstr>OUTLINE</vt:lpstr>
      <vt:lpstr>Host Context</vt:lpstr>
      <vt:lpstr>Exercises</vt:lpstr>
      <vt:lpstr>Here are our collected data sets!</vt:lpstr>
      <vt:lpstr>SEPs</vt:lpstr>
      <vt:lpstr>Here are our example data sets attached to SBOL.</vt:lpstr>
      <vt:lpstr>Library Support</vt:lpstr>
    </vt:vector>
  </TitlesOfParts>
  <Company>JGI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 for  experimental data in SBOL</dc:title>
  <dc:creator>Ernst Oberortner</dc:creator>
  <cp:lastModifiedBy>Ernst Oberortner</cp:lastModifiedBy>
  <cp:revision>45</cp:revision>
  <dcterms:created xsi:type="dcterms:W3CDTF">2018-06-18T13:52:23Z</dcterms:created>
  <dcterms:modified xsi:type="dcterms:W3CDTF">2018-06-19T11:42:30Z</dcterms:modified>
</cp:coreProperties>
</file>