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33" r:id="rId2"/>
    <p:sldId id="326" r:id="rId3"/>
    <p:sldId id="327" r:id="rId4"/>
    <p:sldId id="328" r:id="rId5"/>
    <p:sldId id="329" r:id="rId6"/>
    <p:sldId id="334" r:id="rId7"/>
    <p:sldId id="33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7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3AF7-E0BC-914D-8377-E3908ABC4C05}" type="datetime1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8B0C6-4CC6-ED40-910B-593CD1FC02E9}" type="datetime1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49CB-B77C-2C4C-A531-3C4ADEF1BD6C}" type="datetime1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F2883-DCAB-7A4A-918F-AFD7BE9129F1}" type="datetime1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09FF6-2158-C945-92F6-DF78D6FE5D9D}" type="datetime1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C5B9-0143-C64D-8C8E-2E68337ADBDF}" type="datetime1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73F0F-5504-2E46-99C0-11C2EC79E87F}" type="datetime1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9A7E4-D188-6846-AD8B-5C95D5E47901}" type="datetime1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52E5C-C1BB-CB4B-BFC2-B91530A87B75}" type="datetime1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DB4D4-BAED-E942-BF44-35004602D142}" type="datetime1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A02B4-AC6A-9546-96C7-FF3AA91276F7}" type="datetime1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6012A7-E06D-D641-831C-11C838AF7F7B}" type="datetime1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98871" y="207963"/>
            <a:ext cx="1658557" cy="588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dl.handle.net/1721.1/78249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emf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igeoncad.org/" TargetMode="External"/><Relationship Id="rId4" Type="http://schemas.openxmlformats.org/officeDocument/2006/relationships/hyperlink" Target="http://visbol.org/design/" TargetMode="External"/><Relationship Id="rId5" Type="http://schemas.openxmlformats.org/officeDocument/2006/relationships/hyperlink" Target="http://www.graphviz.org/" TargetMode="External"/><Relationship Id="rId6" Type="http://schemas.openxmlformats.org/officeDocument/2006/relationships/hyperlink" Target="https://github.com/VoigtLab/dnaplotli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bolstandard.org/visu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SBOL Visual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SBOL Visual Community</a:t>
            </a:r>
          </a:p>
          <a:p>
            <a:r>
              <a:rPr lang="en-US" dirty="0" smtClean="0"/>
              <a:t>Last revised: January 2016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SBOL Visual: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0" y="5281610"/>
            <a:ext cx="5981700" cy="1300163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Synthetic Biology Open Language - Visual</a:t>
            </a:r>
          </a:p>
          <a:p>
            <a:pPr>
              <a:buNone/>
            </a:pPr>
            <a:r>
              <a:rPr lang="en-US" sz="2000" dirty="0"/>
              <a:t>Community standards in development since 2008</a:t>
            </a:r>
          </a:p>
          <a:p>
            <a:pPr>
              <a:buNone/>
            </a:pPr>
            <a:r>
              <a:rPr lang="en-US" sz="2000" dirty="0"/>
              <a:t>SBOL Visual 1.0: BBF RFC #93 </a:t>
            </a:r>
            <a:r>
              <a:rPr lang="en-US" sz="2000" dirty="0">
                <a:hlinkClick r:id="rId2"/>
              </a:rPr>
              <a:t>doi: 1721.1/78249</a:t>
            </a:r>
            <a:r>
              <a:rPr lang="en-US" sz="20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414960"/>
            <a:ext cx="2542794" cy="901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08000" y="3200400"/>
            <a:ext cx="796290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79700" y="284480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GFP</a:t>
            </a:r>
          </a:p>
        </p:txBody>
      </p:sp>
      <p:sp>
        <p:nvSpPr>
          <p:cNvPr id="9" name="Chord 8"/>
          <p:cNvSpPr/>
          <p:nvPr/>
        </p:nvSpPr>
        <p:spPr>
          <a:xfrm>
            <a:off x="1780794" y="284480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1014189" y="238194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3924300" y="256813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562600" y="320198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6987794" y="291992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200900" y="320198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699000" y="320198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05500" y="31892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TetR</a:t>
            </a:r>
          </a:p>
        </p:txBody>
      </p:sp>
      <p:cxnSp>
        <p:nvCxnSpPr>
          <p:cNvPr id="21" name="Elbow Connector 20"/>
          <p:cNvCxnSpPr/>
          <p:nvPr/>
        </p:nvCxnSpPr>
        <p:spPr>
          <a:xfrm rot="5400000" flipH="1">
            <a:off x="3583535" y="983911"/>
            <a:ext cx="255588" cy="4880847"/>
          </a:xfrm>
          <a:prstGeom prst="bentConnector3">
            <a:avLst>
              <a:gd name="adj1" fmla="val -183851"/>
            </a:avLst>
          </a:prstGeom>
          <a:ln w="38100">
            <a:solidFill>
              <a:srgbClr val="FF0000"/>
            </a:solidFill>
            <a:tailEnd type="oval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270905" y="1136134"/>
            <a:ext cx="6335038" cy="3971045"/>
            <a:chOff x="1270905" y="1136134"/>
            <a:chExt cx="6335038" cy="3971045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4477029" y="1998307"/>
              <a:ext cx="1393746" cy="77739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28316" y="1320800"/>
              <a:ext cx="1123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Backbone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70905" y="1136134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Construct Icons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56057" y="4351469"/>
              <a:ext cx="174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Direction shown</a:t>
              </a:r>
            </a:p>
            <a:p>
              <a:pPr algn="ctr"/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by orientation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49985" y="4522403"/>
              <a:ext cx="241604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Regulatory Interactions</a:t>
              </a:r>
            </a:p>
            <a:p>
              <a:pPr algn="ctr"/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</a:t>
              </a:r>
              <a:r>
                <a:rPr lang="en-US" sz="1400" b="1" i="1">
                  <a:solidFill>
                    <a:schemeClr val="bg1">
                      <a:lumMod val="65000"/>
                    </a:schemeClr>
                  </a:solidFill>
                </a:rPr>
                <a:t>(in progress)</a:t>
              </a:r>
            </a:p>
          </p:txBody>
        </p:sp>
        <p:cxnSp>
          <p:nvCxnSpPr>
            <p:cNvPr id="47" name="Straight Connector 46"/>
            <p:cNvCxnSpPr>
              <a:stCxn id="33" idx="2"/>
            </p:cNvCxnSpPr>
            <p:nvPr/>
          </p:nvCxnSpPr>
          <p:spPr>
            <a:xfrm rot="5400000">
              <a:off x="1305589" y="1591973"/>
              <a:ext cx="881539" cy="70852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3" idx="2"/>
            </p:cNvCxnSpPr>
            <p:nvPr/>
          </p:nvCxnSpPr>
          <p:spPr>
            <a:xfrm rot="5400000">
              <a:off x="1507450" y="2098636"/>
              <a:ext cx="1186341" cy="158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3" idx="2"/>
            </p:cNvCxnSpPr>
            <p:nvPr/>
          </p:nvCxnSpPr>
          <p:spPr>
            <a:xfrm rot="16200000" flipH="1">
              <a:off x="2025589" y="1580496"/>
              <a:ext cx="1186341" cy="103627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33" idx="2"/>
            </p:cNvCxnSpPr>
            <p:nvPr/>
          </p:nvCxnSpPr>
          <p:spPr>
            <a:xfrm rot="10800000">
              <a:off x="2100620" y="1505466"/>
              <a:ext cx="1785582" cy="93293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2247900" y="4152900"/>
              <a:ext cx="457200" cy="38100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34" idx="0"/>
            </p:cNvCxnSpPr>
            <p:nvPr/>
          </p:nvCxnSpPr>
          <p:spPr>
            <a:xfrm rot="16200000" flipH="1">
              <a:off x="6267832" y="3888301"/>
              <a:ext cx="685040" cy="24129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1191946" y="2807734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SBOLv Symbols: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18200"/>
            <a:ext cx="8229600" cy="576263"/>
          </a:xfrm>
        </p:spPr>
        <p:txBody>
          <a:bodyPr/>
          <a:lstStyle/>
          <a:p>
            <a:pPr algn="ctr">
              <a:buNone/>
            </a:pPr>
            <a:r>
              <a:rPr lang="en-US" i="1" dirty="0">
                <a:solidFill>
                  <a:srgbClr val="1F497D"/>
                </a:solidFill>
              </a:rPr>
              <a:t>New symbols added </a:t>
            </a:r>
            <a:r>
              <a:rPr lang="en-US" i="1" dirty="0" smtClean="0">
                <a:solidFill>
                  <a:srgbClr val="1F497D"/>
                </a:solidFill>
              </a:rPr>
              <a:t>by community </a:t>
            </a:r>
            <a:r>
              <a:rPr lang="en-US" i="1" dirty="0">
                <a:solidFill>
                  <a:srgbClr val="1F497D"/>
                </a:solidFill>
              </a:rPr>
              <a:t>consensus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270000"/>
            <a:ext cx="5080000" cy="4648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2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3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96507"/>
            <a:ext cx="8229600" cy="779463"/>
          </a:xfrm>
        </p:spPr>
        <p:txBody>
          <a:bodyPr/>
          <a:lstStyle/>
          <a:p>
            <a:pPr algn="ctr">
              <a:buNone/>
            </a:pPr>
            <a:r>
              <a:rPr lang="en-US" i="1" dirty="0">
                <a:solidFill>
                  <a:schemeClr val="tx2"/>
                </a:solidFill>
              </a:rPr>
              <a:t>Color, Text, Scaling, Strands: 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6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896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anything prohibited?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8837"/>
            <a:ext cx="8229600" cy="728663"/>
          </a:xfrm>
        </p:spPr>
        <p:txBody>
          <a:bodyPr/>
          <a:lstStyle/>
          <a:p>
            <a:pPr algn="ctr">
              <a:buNone/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</a:rPr>
              <a:t>Yes.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65400"/>
            <a:ext cx="7620000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aking SBOL Visual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your favorite graphics editor:</a:t>
            </a:r>
          </a:p>
          <a:p>
            <a:pPr lvl="1"/>
            <a:r>
              <a:rPr lang="en-US" dirty="0" smtClean="0"/>
              <a:t>Many icons can be drawn directly</a:t>
            </a:r>
          </a:p>
          <a:p>
            <a:pPr lvl="1"/>
            <a:r>
              <a:rPr lang="en-US" dirty="0" smtClean="0"/>
              <a:t>Icons </a:t>
            </a:r>
            <a:r>
              <a:rPr lang="en-US" dirty="0"/>
              <a:t>available from: </a:t>
            </a:r>
            <a:r>
              <a:rPr lang="en-US" dirty="0">
                <a:hlinkClick r:id="rId2"/>
              </a:rPr>
              <a:t>http://sbolstandard.org/visual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Specialized visualization tools:</a:t>
            </a:r>
          </a:p>
          <a:p>
            <a:pPr lvl="1"/>
            <a:r>
              <a:rPr lang="en-US" dirty="0"/>
              <a:t>Pigeon: </a:t>
            </a:r>
            <a:r>
              <a:rPr lang="en-US" dirty="0">
                <a:hlinkClick r:id="rId3"/>
              </a:rPr>
              <a:t>http://pigeoncad.org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VisBOL</a:t>
            </a:r>
            <a:r>
              <a:rPr lang="en-US" smtClean="0"/>
              <a:t>:</a:t>
            </a:r>
            <a:r>
              <a:rPr lang="en-US" dirty="0"/>
              <a:t> </a:t>
            </a:r>
            <a:r>
              <a:rPr lang="en-US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://visbol.org/design/</a:t>
            </a:r>
            <a:endParaRPr lang="en-US" dirty="0" smtClean="0"/>
          </a:p>
          <a:p>
            <a:pPr lvl="1"/>
            <a:r>
              <a:rPr lang="en-US" dirty="0" err="1" smtClean="0"/>
              <a:t>GraphViz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http://www.graphviz.org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DNAPlotLib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https://github.com/VoigtLab/</a:t>
            </a:r>
            <a:r>
              <a:rPr lang="en-US" dirty="0" smtClean="0">
                <a:hlinkClick r:id="rId6"/>
              </a:rPr>
              <a:t>dnaplotlib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43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8786"/>
          <a:stretch/>
        </p:blipFill>
        <p:spPr>
          <a:xfrm>
            <a:off x="1244600" y="2263131"/>
            <a:ext cx="692150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18046</TotalTime>
  <Words>267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bbn_template</vt:lpstr>
      <vt:lpstr>Introduction to SBOL Visual</vt:lpstr>
      <vt:lpstr>Elements of SBOL Visual:</vt:lpstr>
      <vt:lpstr>Current SBOLv Symbols:</vt:lpstr>
      <vt:lpstr>Flexibility of Style</vt:lpstr>
      <vt:lpstr>Is anything prohibited?</vt:lpstr>
      <vt:lpstr>Making SBOL Visual Diagrams</vt:lpstr>
      <vt:lpstr>http://sbolstandard.org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55</cp:revision>
  <dcterms:created xsi:type="dcterms:W3CDTF">2014-09-25T19:50:53Z</dcterms:created>
  <dcterms:modified xsi:type="dcterms:W3CDTF">2016-01-07T20:17:20Z</dcterms:modified>
</cp:coreProperties>
</file>