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1372bac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e1372bac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1372bac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1372bac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1e3cf6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1e3cf6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1372bac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1372bac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c44205d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c44205d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c44205d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6c44205d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1372bac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1372bac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1372bac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e1372bac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1372bac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e1372bac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e1372bac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e1372bac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c44205d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c44205d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1372bac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e1372bac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1372bac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1372bac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1372bac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1372bac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e1372bac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e1372bac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e1372bac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e1372bac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1372bac4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e1372bac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e1372bac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e1372bac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e1372bac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e1372bac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c44205d3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c44205d3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c44205d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c44205d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c4b89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c4b89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1372ba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1372ba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c44205d3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c44205d3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c44205d3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c44205d3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c44205d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c44205d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image" Target="../media/image3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6300" y="1103800"/>
            <a:ext cx="81780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N°2: Natural Language      Processing (NLP)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571750"/>
            <a:ext cx="7801500" cy="25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/>
              <a:t>Grupo 5</a:t>
            </a:r>
            <a:endParaRPr b="1"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Integrantes: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Emmanuel Barbero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Leandro Berrier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Gisela Brunetto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Alvaro Martín Navarro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Gonzalo Martin Rodriguez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Fabrizio Noe Sola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00" y="297450"/>
            <a:ext cx="2215200" cy="7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0575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11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Keywords usando los 10 business_id con más comentarios - TOP 30</a:t>
            </a:r>
            <a:endParaRPr sz="2311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005"/>
            <a:ext cx="9144000" cy="327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1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Tópicos</a:t>
            </a:r>
            <a:r>
              <a:rPr lang="es"/>
              <a:t>: </a:t>
            </a:r>
            <a:r>
              <a:rPr lang="es" sz="2244"/>
              <a:t>se encontraron 20 tópicos (tope establecido en el modelo) filtrando el dataset según los 10 primeros negocios con más comentarios.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50" y="992075"/>
            <a:ext cx="3900086" cy="41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86200" y="3973800"/>
            <a:ext cx="2701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highlight>
                  <a:srgbClr val="FFFFFE"/>
                </a:highlight>
              </a:rPr>
              <a:t>El método visualiza_topics nos ayuda a visualizar temas generados con sus tamaños y palabras correspondientes.</a:t>
            </a:r>
            <a:endParaRPr sz="12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311700" y="0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300"/>
              <a:t>Principales palabras por </a:t>
            </a:r>
            <a:r>
              <a:rPr lang="es" sz="3300"/>
              <a:t>tópico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0" y="632100"/>
            <a:ext cx="19621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82400" y="2226925"/>
            <a:ext cx="204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método visualize_barchart mostrará los términos seleccionados para algunos temas mediante la creación de gráficos de barras a partir de las puntuaciones de c-TF-IDF.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 puede comparar las representaciones de temas entre sí y obtener más información del tema generado.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300" y="632100"/>
            <a:ext cx="6612300" cy="4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00" y="157163"/>
            <a:ext cx="497205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72400" y="1364875"/>
            <a:ext cx="3232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Podemos visualizar qué tan similares son ciertos temas entre sí por medio de un heatmap.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 ejemplo podemos ver que el tópico 8 y 12 tienen una puntuación de similaridad de 0.8817436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31025" y="373550"/>
            <a:ext cx="29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Matriz de similaridad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sentimientos: </a:t>
            </a:r>
            <a:r>
              <a:rPr lang="es" sz="3000"/>
              <a:t>TextBlob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0"/>
            <a:ext cx="8520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Cantidad de sentimientos  Positivos, Neutros y Negativos.</a:t>
            </a:r>
            <a:endParaRPr b="1" sz="2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75" y="556188"/>
            <a:ext cx="4970150" cy="3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11125" y="430000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Top 10 de business más nombrados y cantidad de comentarios asociados a sentimientos positivos, neutros y negativos en relación a los 47 negocios involucrados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90538"/>
            <a:ext cx="3762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732750" y="148675"/>
            <a:ext cx="81462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highlight>
                  <a:srgbClr val="FFFFFE"/>
                </a:highlight>
              </a:rPr>
              <a:t>Análisis de sentimientos respecto de los NOUNS (sustantivos)</a:t>
            </a:r>
            <a:endParaRPr b="1" sz="20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75" y="1675225"/>
            <a:ext cx="3971025" cy="33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750" y="1675225"/>
            <a:ext cx="4324250" cy="3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252975" y="976975"/>
            <a:ext cx="8741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E"/>
                </a:highlight>
              </a:rPr>
              <a:t>Veamos cuales son los 10 NOUNS más nombrados asociados a sentimientos positivos y negativos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258600" y="10057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Análisis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 de sentimientos considerando </a:t>
            </a:r>
            <a:r>
              <a:rPr b="1" lang="es" sz="1900">
                <a:latin typeface="Proxima Nova"/>
                <a:ea typeface="Proxima Nova"/>
                <a:cs typeface="Proxima Nova"/>
                <a:sym typeface="Proxima Nova"/>
              </a:rPr>
              <a:t>los 10 negocios con más comentarios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844925"/>
            <a:ext cx="38178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876" y="849688"/>
            <a:ext cx="41273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905400" y="0"/>
            <a:ext cx="733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Análisis</a:t>
            </a: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 de sentimientos para el negocio con más comentarios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500" y="894900"/>
            <a:ext cx="3481700" cy="2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4900"/>
            <a:ext cx="2898500" cy="27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200" y="971851"/>
            <a:ext cx="2763801" cy="26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129300" y="3721125"/>
            <a:ext cx="30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Wordcloud para sentimientos positivos.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6144000" y="3721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Wordcloud para sentimientos negativos.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2979900" y="4461900"/>
            <a:ext cx="3318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business_id == '3Q0QQPnHcJuX1DLCL9G9Cg'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3" name="Google Shape;183;p30"/>
          <p:cNvCxnSpPr>
            <a:stCxn id="177" idx="2"/>
            <a:endCxn id="182" idx="0"/>
          </p:cNvCxnSpPr>
          <p:nvPr/>
        </p:nvCxnSpPr>
        <p:spPr>
          <a:xfrm>
            <a:off x="4639350" y="3595950"/>
            <a:ext cx="0" cy="86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254550" y="0"/>
            <a:ext cx="86349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FFFFE"/>
                </a:highlight>
              </a:rPr>
              <a:t>Evolución de los sentimientos: </a:t>
            </a:r>
            <a:r>
              <a:rPr lang="es" sz="1500">
                <a:highlight>
                  <a:srgbClr val="FFFFFE"/>
                </a:highlight>
              </a:rPr>
              <a:t> a</a:t>
            </a:r>
            <a:r>
              <a:rPr lang="es" sz="1500">
                <a:highlight>
                  <a:srgbClr val="FFFFFE"/>
                </a:highlight>
              </a:rPr>
              <a:t>nalizamos la </a:t>
            </a:r>
            <a:r>
              <a:rPr lang="es" sz="1500">
                <a:highlight>
                  <a:srgbClr val="FFFFFE"/>
                </a:highlight>
              </a:rPr>
              <a:t>evolución</a:t>
            </a:r>
            <a:r>
              <a:rPr lang="es" sz="1500">
                <a:highlight>
                  <a:srgbClr val="FFFFFE"/>
                </a:highlight>
              </a:rPr>
              <a:t> de los SENT de los comentarios durante los años utilizando los 10 business con más comentarios.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875"/>
            <a:ext cx="8839201" cy="23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50" y="3060250"/>
            <a:ext cx="8737051" cy="20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00" y="495600"/>
            <a:ext cx="4600799" cy="40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84225" y="483375"/>
            <a:ext cx="3681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NLP</a:t>
            </a:r>
            <a:endParaRPr b="1" sz="20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Es una rama de la inteligencia artificial que se enfoca en permitirle a las computadoras entender y procesar lenguaje natural.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oxima Nova"/>
                <a:ea typeface="Proxima Nova"/>
                <a:cs typeface="Proxima Nova"/>
                <a:sym typeface="Proxima Nova"/>
              </a:rPr>
              <a:t>La idea es aplicar distintas técnicas de preprocesamiento y modelado para darle "estructura" a un texto.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 </a:t>
            </a:r>
            <a:r>
              <a:rPr lang="es" sz="3300"/>
              <a:t>Análisis de sentimientos usando Word embeddings: KeyBERT y BERTopic</a:t>
            </a:r>
            <a:r>
              <a:rPr lang="es" sz="6000"/>
              <a:t> </a:t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96" name="Google Shape;196;p32"/>
          <p:cNvSpPr txBox="1"/>
          <p:nvPr/>
        </p:nvSpPr>
        <p:spPr>
          <a:xfrm>
            <a:off x="545950" y="2442425"/>
            <a:ext cx="73332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E"/>
                </a:highlight>
              </a:rPr>
              <a:t>Analizamos:</a:t>
            </a:r>
            <a:endParaRPr sz="15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E"/>
              </a:highlight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s" sz="1550">
                <a:highlight>
                  <a:srgbClr val="FFFFFE"/>
                </a:highlight>
              </a:rPr>
              <a:t>Popularidad de las keywords asociadas a sentimientos positivos (negativos) encontradas para los 10 business con más comentarios.</a:t>
            </a:r>
            <a:endParaRPr sz="15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E"/>
              </a:highlight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s" sz="1550">
                <a:highlight>
                  <a:srgbClr val="FFFFFE"/>
                </a:highlight>
              </a:rPr>
              <a:t>Los tópicos asociados a sentimientos positivos (negativos) según los 10 business con más comentarios.</a:t>
            </a:r>
            <a:endParaRPr sz="1550"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4294967295" type="title"/>
          </p:nvPr>
        </p:nvSpPr>
        <p:spPr>
          <a:xfrm>
            <a:off x="311700" y="0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300"/>
              <a:t> KeyBERT</a:t>
            </a:r>
            <a:endParaRPr/>
          </a:p>
        </p:txBody>
      </p:sp>
      <p:sp>
        <p:nvSpPr>
          <p:cNvPr id="202" name="Google Shape;202;p33"/>
          <p:cNvSpPr txBox="1"/>
          <p:nvPr>
            <p:ph idx="4294967295" type="body"/>
          </p:nvPr>
        </p:nvSpPr>
        <p:spPr>
          <a:xfrm>
            <a:off x="71825" y="545950"/>
            <a:ext cx="90723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" y="545950"/>
            <a:ext cx="9144000" cy="2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" y="2787250"/>
            <a:ext cx="9072299" cy="22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4294967295" type="title"/>
          </p:nvPr>
        </p:nvSpPr>
        <p:spPr>
          <a:xfrm>
            <a:off x="311700" y="28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1048800" y="172400"/>
            <a:ext cx="8238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287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BERTopic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0" y="997725"/>
            <a:ext cx="2298792" cy="39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492" y="1127025"/>
            <a:ext cx="25717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3422500" y="2959675"/>
            <a:ext cx="552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Para el análisis de sentimientos positivos se encontraron 20 tópicos (máximo establecido por el modelo) y para los negativos se encontraron 4 tópicos. Los dos análisis presentan tópicos considerados outliers (tópico -1).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129300" y="-71825"/>
            <a:ext cx="9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-71825" y="143675"/>
            <a:ext cx="89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Principales palabras por tópicos asociados a sentimientos positivos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0" y="698450"/>
            <a:ext cx="7566650" cy="3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75" y="333450"/>
            <a:ext cx="51328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1034450" y="16235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0" y="718350"/>
            <a:ext cx="3649300" cy="4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905400" y="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M</a:t>
            </a:r>
            <a:r>
              <a:rPr b="1" lang="es">
                <a:solidFill>
                  <a:schemeClr val="dk1"/>
                </a:solidFill>
              </a:rPr>
              <a:t>atriz de similaridad y Mapa de distancia intertemática para sentimientos positivos</a:t>
            </a:r>
            <a:endParaRPr b="1"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/>
        </p:nvSpPr>
        <p:spPr>
          <a:xfrm>
            <a:off x="0" y="0"/>
            <a:ext cx="897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P</a:t>
            </a:r>
            <a:r>
              <a:rPr b="1" lang="es" sz="1700">
                <a:solidFill>
                  <a:schemeClr val="dk1"/>
                </a:solidFill>
              </a:rPr>
              <a:t>rincipales palabras por tópicos para sentimientos negativos</a:t>
            </a:r>
            <a:endParaRPr sz="1700"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46525"/>
            <a:ext cx="8839225" cy="30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50" y="1451100"/>
            <a:ext cx="1709700" cy="16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373550" y="3850450"/>
            <a:ext cx="84195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highlight>
                  <a:srgbClr val="FFFFFE"/>
                </a:highlight>
              </a:rPr>
              <a:t>En el gráfico se puede ver que las palabras principales en el tema 2  son airport, flight, time, bad y gate. La tabla de la derecha muestra la cantidad de reviews asociadas a cada tópico.</a:t>
            </a:r>
            <a:endParaRPr sz="145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13" y="758000"/>
            <a:ext cx="5282375" cy="4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991325" y="156675"/>
            <a:ext cx="73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Matriz de similaridad para tópicos asociados a sentimientos negativos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Acerca del conjunto de datos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150">
                <a:solidFill>
                  <a:schemeClr val="dk1"/>
                </a:solidFill>
              </a:rPr>
              <a:t>Contexto:</a:t>
            </a:r>
            <a:endParaRPr b="1" sz="6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Yelp Inc. es una empresa estadounidense que desarrolla el sitio web Yelp.com y la aplicación móvil Yelp , que publican reseñas de empresas de fuentes múltiples.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conjunto de datos es un subconjunto de los negocios, reseñas y datos de usuarios de Yelp. Originalmente se elaboró ​​para el Desafío de conjuntos de datos de Yelp, que es una oportunidad para que los estudiantes realicen investigaciones o análisis sobre los datos de Yelp y compartan sus descubrimientos. En el conjunto de datos más reciente, se encontrará información sobre empresas en 8 áreas metropolitanas de EE. UU. y Canadá.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663" y="4090500"/>
            <a:ext cx="23145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48725"/>
            <a:ext cx="8520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 del Dataset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65687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Consta de 27.290 filas y 10 columnas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Variables: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user_id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review_id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text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votes.cool 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business_id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votes.funny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stars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date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type</a:t>
            </a:r>
            <a:endParaRPr/>
          </a:p>
          <a:p>
            <a:pPr indent="148499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votes.useful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-No presenta valores faltantes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-Dropeamos las variables type y review_id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0"/>
            <a:ext cx="8520600" cy="5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400">
                <a:solidFill>
                  <a:schemeClr val="dk1"/>
                </a:solidFill>
              </a:rPr>
              <a:t>Sobre el trabajo</a:t>
            </a:r>
            <a:endParaRPr b="1" sz="8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</a:rPr>
              <a:t>Objetivo general</a:t>
            </a:r>
            <a:r>
              <a:rPr lang="es" sz="6000">
                <a:solidFill>
                  <a:schemeClr val="dk1"/>
                </a:solidFill>
              </a:rPr>
              <a:t>: realizar un análisis de las reviews en Yelp mediante técnicas de NLP.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</a:rPr>
              <a:t>Objetivo particular</a:t>
            </a:r>
            <a:r>
              <a:rPr lang="es" sz="6000">
                <a:solidFill>
                  <a:schemeClr val="dk1"/>
                </a:solidFill>
              </a:rPr>
              <a:t>: analizar los </a:t>
            </a:r>
            <a:r>
              <a:rPr lang="es" sz="6000">
                <a:solidFill>
                  <a:schemeClr val="dk1"/>
                </a:solidFill>
              </a:rPr>
              <a:t>sentimientos de las reviews utilizando distintas técnicas de procesamiento y modelado.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</a:rPr>
              <a:t>Pasos a seguir</a:t>
            </a:r>
            <a:r>
              <a:rPr lang="es" sz="6000">
                <a:solidFill>
                  <a:schemeClr val="dk1"/>
                </a:solidFill>
              </a:rPr>
              <a:t>: </a:t>
            </a:r>
            <a:endParaRPr sz="6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000">
                <a:solidFill>
                  <a:schemeClr val="dk1"/>
                </a:solidFill>
              </a:rPr>
              <a:t>Normalización</a:t>
            </a:r>
            <a:r>
              <a:rPr lang="es" sz="6000">
                <a:solidFill>
                  <a:schemeClr val="dk1"/>
                </a:solidFill>
              </a:rPr>
              <a:t>: eliminar stop words, signos de puntuación y números, convertir todo a minúsculas y lematizar. Tratamiento de contracciones en Inglés.</a:t>
            </a:r>
            <a:endParaRPr sz="6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000">
                <a:solidFill>
                  <a:schemeClr val="dk1"/>
                </a:solidFill>
              </a:rPr>
              <a:t>Extracción de información</a:t>
            </a:r>
            <a:r>
              <a:rPr lang="es" sz="6000">
                <a:solidFill>
                  <a:schemeClr val="dk1"/>
                </a:solidFill>
              </a:rPr>
              <a:t>: </a:t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- NOUNS, NOUNS CHUNKS, NER</a:t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- Word embeddings: KeyBERT y BERTopic</a:t>
            </a:r>
            <a:endParaRPr sz="6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000">
                <a:solidFill>
                  <a:schemeClr val="dk1"/>
                </a:solidFill>
              </a:rPr>
              <a:t>Análisis de sentimientos: </a:t>
            </a:r>
            <a:r>
              <a:rPr lang="es" sz="6000">
                <a:solidFill>
                  <a:schemeClr val="dk1"/>
                </a:solidFill>
              </a:rPr>
              <a:t> TextBlob </a:t>
            </a:r>
            <a:endParaRPr sz="6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- </a:t>
            </a:r>
            <a:r>
              <a:rPr lang="es" sz="6000">
                <a:solidFill>
                  <a:schemeClr val="dk1"/>
                </a:solidFill>
              </a:rPr>
              <a:t>Análisis temporal de sentimientos</a:t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- Keywords y Topics para sentimientos positivos y negativos</a:t>
            </a:r>
            <a:endParaRPr sz="6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000">
                <a:solidFill>
                  <a:schemeClr val="dk1"/>
                </a:solidFill>
              </a:rPr>
              <a:t>Visualización de la información</a:t>
            </a:r>
            <a:r>
              <a:rPr lang="es" sz="6000">
                <a:solidFill>
                  <a:schemeClr val="dk1"/>
                </a:solidFill>
              </a:rPr>
              <a:t>: Wordcloud, gráfico de barra, matriz de similaridad, mapa de distancia intertemática.</a:t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500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Consideraciones antes de comenzar el preprocesamiento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 dataset original tiene 27.290 registros lo cual dificulta en, términos de recursos, el preprocesamiento y la extracción de información de cada review. Por lo que se decidió hacer una reducción bajo el siguiente </a:t>
            </a:r>
            <a:r>
              <a:rPr b="1" lang="es" sz="2000"/>
              <a:t>criterio</a:t>
            </a:r>
            <a:r>
              <a:rPr lang="es" sz="2000"/>
              <a:t>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672325"/>
            <a:ext cx="449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Nos quedaremos con aquellos negocios que tengan más de 100 comentarios. Esta reducción genera un total de 9.099 reviews, abarcando un total de 47 business.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00" y="2384975"/>
            <a:ext cx="4342201" cy="2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reviews: </a:t>
            </a:r>
            <a:r>
              <a:rPr lang="es" sz="3000"/>
              <a:t>visualizaciones usando NOUNS, NOUNS CHUNKS, NER y Word </a:t>
            </a:r>
            <a:r>
              <a:rPr lang="es" sz="3000"/>
              <a:t>embeddings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6075"/>
            <a:ext cx="8520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Análisis NER según las calificaciones de los business</a:t>
            </a:r>
            <a:endParaRPr sz="2211"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Utilizamos la columna NER para analizar las entidades más nombradas para calificaciones (stars) mayores a 3.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825"/>
            <a:ext cx="8839201" cy="35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Nubes de palabras a partir de los textos y de los NOUNS CHUNKS</a:t>
            </a:r>
            <a:endParaRPr sz="22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11575" y="4734500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    Nube de palabras usando la variable “text”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832300" y="4734500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  Nube de palabras usando la variable “NC”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650"/>
            <a:ext cx="3999901" cy="34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00" y="1152475"/>
            <a:ext cx="3999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