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Fira Code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FiraCode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Cod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02ec00de5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02ec00de5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siempre se describe el resultado final deseado, en lugar de mostrar todos los pasos de trabajo.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facil de leer y entender el codigo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02ec00de5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02ec00de5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siempre se describe el resultado final deseado, en lugar de mostrar todos los pasos de trabajo.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facil de leer y entender el codigo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04970157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0497015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04970157a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04970157a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04925e6225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04925e6225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04925e6225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04925e6225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04925e6225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04925e6225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04925e6225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04925e6225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04925e6225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04925e6225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04925e6225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04925e6225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9e6119bb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9e6119bb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04925e6225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04925e6225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04925e6225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04925e6225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04925e6225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04925e6225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04925e6225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04925e622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04970157a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04970157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04925e622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04925e622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04925e622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04925e622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Obtenemos una referencia al objeto del layout, por ejemplo un TextView.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Guardamos dicha referencia en una variable de nuestra Activity.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Le cambiamos los atributos necesarios cuando lo necesitemos: por ejemplo llamamos al método setText(), setBackgroundColor(), etc.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02ec00de5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02ec00de5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Obtenemos una referencia al objeto del layout, por ejemplo un TextView.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Guardamos dicha referencia en una variable de nuestra Activity.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Le cambiamos los atributos necesarios cuando lo necesitemos: por ejemplo llamamos al método setText(), setBackgroundColor(), etc.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04925e622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04925e622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siempre se describe el resultado final deseado, en lugar de mostrar todos los pasos de trabajo.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facil de leer y entender el codigo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72813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a Jetpack Compose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Gonzalo Calvo</a:t>
            </a:r>
            <a:r>
              <a:rPr lang="en"/>
              <a:t>&gt;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Kotlin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lt2"/>
                </a:solidFill>
              </a:rPr>
              <a:t>VallaTech Summit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JetPack_Compose.kt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462" name="Google Shape;4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225" y="2175775"/>
            <a:ext cx="1612601" cy="16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4"/>
          <p:cNvSpPr txBox="1"/>
          <p:nvPr>
            <p:ph type="title"/>
          </p:nvPr>
        </p:nvSpPr>
        <p:spPr>
          <a:xfrm flipH="1">
            <a:off x="10640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04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55" name="Google Shape;555;p34"/>
          <p:cNvSpPr txBox="1"/>
          <p:nvPr>
            <p:ph idx="2" type="title"/>
          </p:nvPr>
        </p:nvSpPr>
        <p:spPr>
          <a:xfrm>
            <a:off x="1546825" y="1313225"/>
            <a:ext cx="7337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[</a:t>
            </a:r>
            <a:r>
              <a:rPr lang="en" sz="2400">
                <a:solidFill>
                  <a:schemeClr val="accent1"/>
                </a:solidFill>
              </a:rPr>
              <a:t>¿Qué es la programación declarativa?</a:t>
            </a:r>
            <a:r>
              <a:rPr lang="en" sz="2400">
                <a:solidFill>
                  <a:schemeClr val="accent6"/>
                </a:solidFill>
              </a:rPr>
              <a:t>]</a:t>
            </a:r>
            <a:r>
              <a:rPr lang="en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556" name="Google Shape;556;p34"/>
          <p:cNvSpPr txBox="1"/>
          <p:nvPr/>
        </p:nvSpPr>
        <p:spPr>
          <a:xfrm>
            <a:off x="11367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57" name="Google Shape;557;p34"/>
          <p:cNvCxnSpPr>
            <a:endCxn id="556" idx="0"/>
          </p:cNvCxnSpPr>
          <p:nvPr/>
        </p:nvCxnSpPr>
        <p:spPr>
          <a:xfrm>
            <a:off x="13760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58" name="Google Shape;5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700" y="2191175"/>
            <a:ext cx="6092084" cy="12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4"/>
          <p:cNvSpPr txBox="1"/>
          <p:nvPr>
            <p:ph idx="4294967295" type="subTitle"/>
          </p:nvPr>
        </p:nvSpPr>
        <p:spPr>
          <a:xfrm>
            <a:off x="710125" y="4694725"/>
            <a:ext cx="6121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VallaTech Summit - Jetpack Compose -  GonzaCS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5"/>
          <p:cNvSpPr txBox="1"/>
          <p:nvPr>
            <p:ph type="title"/>
          </p:nvPr>
        </p:nvSpPr>
        <p:spPr>
          <a:xfrm flipH="1">
            <a:off x="10640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04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65" name="Google Shape;565;p35"/>
          <p:cNvSpPr txBox="1"/>
          <p:nvPr>
            <p:ph idx="2" type="title"/>
          </p:nvPr>
        </p:nvSpPr>
        <p:spPr>
          <a:xfrm>
            <a:off x="1546825" y="1313225"/>
            <a:ext cx="7337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[</a:t>
            </a:r>
            <a:r>
              <a:rPr lang="en" sz="2400">
                <a:solidFill>
                  <a:schemeClr val="accent1"/>
                </a:solidFill>
              </a:rPr>
              <a:t>Interfaz imperativa VS</a:t>
            </a:r>
            <a:r>
              <a:rPr lang="en" sz="2400">
                <a:solidFill>
                  <a:schemeClr val="accent1"/>
                </a:solidFill>
              </a:rPr>
              <a:t> declarativa</a:t>
            </a:r>
            <a:r>
              <a:rPr lang="en" sz="2400">
                <a:solidFill>
                  <a:schemeClr val="accent6"/>
                </a:solidFill>
              </a:rPr>
              <a:t>]</a:t>
            </a:r>
            <a:r>
              <a:rPr lang="en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566" name="Google Shape;566;p35"/>
          <p:cNvSpPr txBox="1"/>
          <p:nvPr>
            <p:ph idx="1" type="subTitle"/>
          </p:nvPr>
        </p:nvSpPr>
        <p:spPr>
          <a:xfrm>
            <a:off x="1958525" y="1698925"/>
            <a:ext cx="6456300" cy="24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mperativas: Las vistas se actualizan en base a instrucciones imperativas desde el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eclarativas: Se crean o se actualizan automáticamente en función del estado.</a:t>
            </a:r>
            <a:endParaRPr/>
          </a:p>
        </p:txBody>
      </p:sp>
      <p:sp>
        <p:nvSpPr>
          <p:cNvPr id="567" name="Google Shape;567;p35"/>
          <p:cNvSpPr txBox="1"/>
          <p:nvPr/>
        </p:nvSpPr>
        <p:spPr>
          <a:xfrm>
            <a:off x="11367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68" name="Google Shape;568;p35"/>
          <p:cNvCxnSpPr>
            <a:endCxn id="567" idx="0"/>
          </p:cNvCxnSpPr>
          <p:nvPr/>
        </p:nvCxnSpPr>
        <p:spPr>
          <a:xfrm>
            <a:off x="13760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35"/>
          <p:cNvSpPr txBox="1"/>
          <p:nvPr>
            <p:ph idx="4294967295" type="subTitle"/>
          </p:nvPr>
        </p:nvSpPr>
        <p:spPr>
          <a:xfrm>
            <a:off x="710125" y="4694725"/>
            <a:ext cx="6121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VallaTech Summit - Jetpack Compose -  GonzaCS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/>
          <p:nvPr>
            <p:ph type="title"/>
          </p:nvPr>
        </p:nvSpPr>
        <p:spPr>
          <a:xfrm flipH="1">
            <a:off x="1387913" y="30452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05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75" name="Google Shape;575;p36"/>
          <p:cNvSpPr txBox="1"/>
          <p:nvPr>
            <p:ph idx="2" type="title"/>
          </p:nvPr>
        </p:nvSpPr>
        <p:spPr>
          <a:xfrm>
            <a:off x="2019725" y="1335575"/>
            <a:ext cx="63258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¿Por qué Jetpack Compose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76" name="Google Shape;576;p36"/>
          <p:cNvSpPr txBox="1"/>
          <p:nvPr>
            <p:ph idx="1" type="subTitle"/>
          </p:nvPr>
        </p:nvSpPr>
        <p:spPr>
          <a:xfrm>
            <a:off x="2447825" y="1937075"/>
            <a:ext cx="4980600" cy="19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Simplificación código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Menos errores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Reutilización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100% Kotlin &gt;</a:t>
            </a:r>
            <a:endParaRPr/>
          </a:p>
        </p:txBody>
      </p:sp>
      <p:sp>
        <p:nvSpPr>
          <p:cNvPr id="577" name="Google Shape;577;p36"/>
          <p:cNvSpPr txBox="1"/>
          <p:nvPr/>
        </p:nvSpPr>
        <p:spPr>
          <a:xfrm>
            <a:off x="1613025" y="383752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78" name="Google Shape;578;p36"/>
          <p:cNvCxnSpPr>
            <a:endCxn id="577" idx="0"/>
          </p:cNvCxnSpPr>
          <p:nvPr/>
        </p:nvCxnSpPr>
        <p:spPr>
          <a:xfrm>
            <a:off x="1852275" y="142732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36"/>
          <p:cNvSpPr txBox="1"/>
          <p:nvPr>
            <p:ph idx="4294967295" type="subTitle"/>
          </p:nvPr>
        </p:nvSpPr>
        <p:spPr>
          <a:xfrm>
            <a:off x="710125" y="4694725"/>
            <a:ext cx="6121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VallaTech Summit - Jetpack Compose -  GonzaCS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7"/>
          <p:cNvSpPr txBox="1"/>
          <p:nvPr>
            <p:ph type="title"/>
          </p:nvPr>
        </p:nvSpPr>
        <p:spPr>
          <a:xfrm flipH="1">
            <a:off x="1002185" y="326550"/>
            <a:ext cx="33027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06 Row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85" name="Google Shape;585;p37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6" name="Google Shape;586;p37"/>
          <p:cNvCxnSpPr>
            <a:endCxn id="585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7" name="Google Shape;587;p37"/>
          <p:cNvPicPr preferRelativeResize="0"/>
          <p:nvPr/>
        </p:nvPicPr>
        <p:blipFill rotWithShape="1">
          <a:blip r:embed="rId3">
            <a:alphaModFix/>
          </a:blip>
          <a:srcRect b="13014" l="10733" r="11147" t="13375"/>
          <a:stretch/>
        </p:blipFill>
        <p:spPr>
          <a:xfrm>
            <a:off x="1802750" y="1303825"/>
            <a:ext cx="3900275" cy="28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6756" y="2159125"/>
            <a:ext cx="2208725" cy="11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7"/>
          <p:cNvSpPr txBox="1"/>
          <p:nvPr>
            <p:ph idx="4294967295" type="subTitle"/>
          </p:nvPr>
        </p:nvSpPr>
        <p:spPr>
          <a:xfrm>
            <a:off x="710125" y="4694725"/>
            <a:ext cx="6121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VallaTech Summit - Jetpack Compose -  GonzaCS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8"/>
          <p:cNvSpPr txBox="1"/>
          <p:nvPr>
            <p:ph type="title"/>
          </p:nvPr>
        </p:nvSpPr>
        <p:spPr>
          <a:xfrm flipH="1">
            <a:off x="1002192" y="326550"/>
            <a:ext cx="58968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07 Column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95" name="Google Shape;595;p38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96" name="Google Shape;596;p38"/>
          <p:cNvCxnSpPr>
            <a:endCxn id="595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7" name="Google Shape;5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425" y="1312525"/>
            <a:ext cx="3262350" cy="274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251" y="1886025"/>
            <a:ext cx="1490525" cy="14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8"/>
          <p:cNvSpPr txBox="1"/>
          <p:nvPr>
            <p:ph idx="4294967295" type="subTitle"/>
          </p:nvPr>
        </p:nvSpPr>
        <p:spPr>
          <a:xfrm>
            <a:off x="710125" y="4694725"/>
            <a:ext cx="6121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VallaTech Summit - Jetpack Compose -  GonzaCS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9"/>
          <p:cNvSpPr txBox="1"/>
          <p:nvPr>
            <p:ph type="title"/>
          </p:nvPr>
        </p:nvSpPr>
        <p:spPr>
          <a:xfrm flipH="1">
            <a:off x="1001948" y="326550"/>
            <a:ext cx="57852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08 LazyColumn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05" name="Google Shape;605;p39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06" name="Google Shape;606;p39"/>
          <p:cNvCxnSpPr>
            <a:endCxn id="605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07" name="Google Shape;607;p39"/>
          <p:cNvPicPr preferRelativeResize="0"/>
          <p:nvPr/>
        </p:nvPicPr>
        <p:blipFill rotWithShape="1">
          <a:blip r:embed="rId3">
            <a:alphaModFix/>
          </a:blip>
          <a:srcRect b="3456" l="0" r="11473" t="0"/>
          <a:stretch/>
        </p:blipFill>
        <p:spPr>
          <a:xfrm>
            <a:off x="7109900" y="859300"/>
            <a:ext cx="1250325" cy="3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025" y="1273300"/>
            <a:ext cx="5341800" cy="26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39"/>
          <p:cNvSpPr txBox="1"/>
          <p:nvPr>
            <p:ph idx="4294967295" type="subTitle"/>
          </p:nvPr>
        </p:nvSpPr>
        <p:spPr>
          <a:xfrm>
            <a:off x="710125" y="4694725"/>
            <a:ext cx="6121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VallaTech Summit - Jetpack Compose -  GonzaCS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"/>
          <p:cNvSpPr txBox="1"/>
          <p:nvPr>
            <p:ph type="title"/>
          </p:nvPr>
        </p:nvSpPr>
        <p:spPr>
          <a:xfrm flipH="1">
            <a:off x="1002106" y="326550"/>
            <a:ext cx="6426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09 Image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15" name="Google Shape;615;p40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16" name="Google Shape;616;p40"/>
          <p:cNvCxnSpPr>
            <a:endCxn id="615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7" name="Google Shape;6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975" y="1407588"/>
            <a:ext cx="5979399" cy="22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03" y="1801800"/>
            <a:ext cx="1242525" cy="15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40"/>
          <p:cNvSpPr txBox="1"/>
          <p:nvPr>
            <p:ph idx="4294967295" type="subTitle"/>
          </p:nvPr>
        </p:nvSpPr>
        <p:spPr>
          <a:xfrm>
            <a:off x="710125" y="4694725"/>
            <a:ext cx="6121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VallaTech Summit - Jetpack Compose -  GonzaCS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1"/>
          <p:cNvSpPr txBox="1"/>
          <p:nvPr>
            <p:ph type="title"/>
          </p:nvPr>
        </p:nvSpPr>
        <p:spPr>
          <a:xfrm flipH="1">
            <a:off x="12926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10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25" name="Google Shape;625;p41"/>
          <p:cNvSpPr txBox="1"/>
          <p:nvPr>
            <p:ph idx="2" type="title"/>
          </p:nvPr>
        </p:nvSpPr>
        <p:spPr>
          <a:xfrm>
            <a:off x="1818288" y="117367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Modifiers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26" name="Google Shape;626;p41"/>
          <p:cNvSpPr txBox="1"/>
          <p:nvPr/>
        </p:nvSpPr>
        <p:spPr>
          <a:xfrm>
            <a:off x="1365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27" name="Google Shape;627;p41"/>
          <p:cNvCxnSpPr>
            <a:endCxn id="626" idx="0"/>
          </p:cNvCxnSpPr>
          <p:nvPr/>
        </p:nvCxnSpPr>
        <p:spPr>
          <a:xfrm>
            <a:off x="1618425" y="1173675"/>
            <a:ext cx="0" cy="2412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41"/>
          <p:cNvSpPr txBox="1"/>
          <p:nvPr/>
        </p:nvSpPr>
        <p:spPr>
          <a:xfrm>
            <a:off x="1974925" y="1797950"/>
            <a:ext cx="6651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Se utilizan para modificar ciertos aspectos de un Composable &gt;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Se pueden concatenar diferentes Modifiers &gt;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Ejemplo: Modifier.width().</a:t>
            </a: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height</a:t>
            </a: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().size().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		fillMaxSize().fillMaxWidth().padding()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Los utilizaremos en los siguientes ejemplos &gt;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9" name="Google Shape;629;p41"/>
          <p:cNvSpPr txBox="1"/>
          <p:nvPr>
            <p:ph idx="4294967295" type="subTitle"/>
          </p:nvPr>
        </p:nvSpPr>
        <p:spPr>
          <a:xfrm>
            <a:off x="710125" y="4694725"/>
            <a:ext cx="6121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VallaTech Summit - Jetpack Compose -  GonzaCS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2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11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35" name="Google Shape;635;p42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36" name="Google Shape;636;p42"/>
          <p:cNvCxnSpPr>
            <a:endCxn id="635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7" name="Google Shape;6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476" y="1270702"/>
            <a:ext cx="4582799" cy="29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525" y="1653575"/>
            <a:ext cx="2222225" cy="21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42"/>
          <p:cNvSpPr txBox="1"/>
          <p:nvPr>
            <p:ph idx="4294967295" type="subTitle"/>
          </p:nvPr>
        </p:nvSpPr>
        <p:spPr>
          <a:xfrm>
            <a:off x="710125" y="4694725"/>
            <a:ext cx="6121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VallaTech Summit - Jetpack Compose -  GonzaCS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3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45" name="Google Shape;645;p43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46" name="Google Shape;646;p43"/>
          <p:cNvCxnSpPr>
            <a:endCxn id="645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7" name="Google Shape;6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138" y="1408913"/>
            <a:ext cx="4656524" cy="24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6372" y="1478472"/>
            <a:ext cx="2115925" cy="2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43"/>
          <p:cNvSpPr txBox="1"/>
          <p:nvPr>
            <p:ph idx="4294967295" type="subTitle"/>
          </p:nvPr>
        </p:nvSpPr>
        <p:spPr>
          <a:xfrm>
            <a:off x="710125" y="4694725"/>
            <a:ext cx="6121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VallaTech Summit - Jetpack Compose -  GonzaCS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/>
          <p:nvPr>
            <p:ph type="title"/>
          </p:nvPr>
        </p:nvSpPr>
        <p:spPr>
          <a:xfrm flipH="1">
            <a:off x="1466474" y="669375"/>
            <a:ext cx="5796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fun whoAmI() </a:t>
            </a:r>
            <a:r>
              <a:rPr lang="en" sz="5000">
                <a:solidFill>
                  <a:schemeClr val="accent6"/>
                </a:solidFill>
              </a:rPr>
              <a:t>=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68" name="Google Shape;468;p26"/>
          <p:cNvSpPr txBox="1"/>
          <p:nvPr>
            <p:ph idx="2" type="title"/>
          </p:nvPr>
        </p:nvSpPr>
        <p:spPr>
          <a:xfrm>
            <a:off x="2203250" y="1682225"/>
            <a:ext cx="6341100" cy="24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User(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	</a:t>
            </a:r>
            <a:r>
              <a:rPr lang="en" sz="2200">
                <a:solidFill>
                  <a:schemeClr val="lt2"/>
                </a:solidFill>
              </a:rPr>
              <a:t>name</a:t>
            </a:r>
            <a:r>
              <a:rPr lang="en" sz="2200">
                <a:solidFill>
                  <a:schemeClr val="accent1"/>
                </a:solidFill>
              </a:rPr>
              <a:t> = </a:t>
            </a:r>
            <a:r>
              <a:rPr lang="en" sz="2200">
                <a:solidFill>
                  <a:schemeClr val="accent2"/>
                </a:solidFill>
              </a:rPr>
              <a:t>“Gonzalo Calvo”</a:t>
            </a:r>
            <a:endParaRPr sz="2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	</a:t>
            </a:r>
            <a:r>
              <a:rPr lang="en" sz="2200">
                <a:solidFill>
                  <a:schemeClr val="lt2"/>
                </a:solidFill>
              </a:rPr>
              <a:t>degree</a:t>
            </a:r>
            <a:r>
              <a:rPr lang="en" sz="2200">
                <a:solidFill>
                  <a:schemeClr val="accent1"/>
                </a:solidFill>
              </a:rPr>
              <a:t> = </a:t>
            </a:r>
            <a:r>
              <a:rPr lang="en" sz="2200">
                <a:solidFill>
                  <a:schemeClr val="accent2"/>
                </a:solidFill>
              </a:rPr>
              <a:t>“Software Engineering”</a:t>
            </a:r>
            <a:endParaRPr sz="2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	</a:t>
            </a:r>
            <a:r>
              <a:rPr lang="en" sz="2200">
                <a:solidFill>
                  <a:schemeClr val="lt2"/>
                </a:solidFill>
              </a:rPr>
              <a:t>job</a:t>
            </a:r>
            <a:r>
              <a:rPr lang="en" sz="2200">
                <a:solidFill>
                  <a:schemeClr val="lt2"/>
                </a:solidFill>
              </a:rPr>
              <a:t>Title</a:t>
            </a:r>
            <a:r>
              <a:rPr lang="en" sz="2200">
                <a:solidFill>
                  <a:schemeClr val="accent1"/>
                </a:solidFill>
              </a:rPr>
              <a:t> = </a:t>
            </a:r>
            <a:r>
              <a:rPr lang="en" sz="2200">
                <a:solidFill>
                  <a:schemeClr val="accent2"/>
                </a:solidFill>
              </a:rPr>
              <a:t>“</a:t>
            </a:r>
            <a:r>
              <a:rPr lang="en" sz="2200">
                <a:solidFill>
                  <a:schemeClr val="accent2"/>
                </a:solidFill>
              </a:rPr>
              <a:t>Android Developer</a:t>
            </a:r>
            <a:r>
              <a:rPr lang="en" sz="2200">
                <a:solidFill>
                  <a:schemeClr val="accent2"/>
                </a:solidFill>
              </a:rPr>
              <a:t>”</a:t>
            </a:r>
            <a:endParaRPr sz="2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	</a:t>
            </a:r>
            <a:r>
              <a:rPr lang="en" sz="2200">
                <a:solidFill>
                  <a:schemeClr val="lt2"/>
                </a:solidFill>
              </a:rPr>
              <a:t>jobSubtitle</a:t>
            </a:r>
            <a:r>
              <a:rPr lang="en" sz="2200">
                <a:solidFill>
                  <a:schemeClr val="accent1"/>
                </a:solidFill>
              </a:rPr>
              <a:t> = </a:t>
            </a:r>
            <a:r>
              <a:rPr lang="en" sz="2200">
                <a:solidFill>
                  <a:schemeClr val="accent2"/>
                </a:solidFill>
              </a:rPr>
              <a:t>“Tech Lead @ Zinia”</a:t>
            </a:r>
            <a:endParaRPr sz="2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	</a:t>
            </a:r>
            <a:r>
              <a:rPr lang="en" sz="2200">
                <a:solidFill>
                  <a:schemeClr val="lt2"/>
                </a:solidFill>
              </a:rPr>
              <a:t>company</a:t>
            </a:r>
            <a:r>
              <a:rPr lang="en" sz="2200">
                <a:solidFill>
                  <a:schemeClr val="accent1"/>
                </a:solidFill>
              </a:rPr>
              <a:t> = </a:t>
            </a:r>
            <a:r>
              <a:rPr lang="en" sz="2200">
                <a:solidFill>
                  <a:schemeClr val="accent2"/>
                </a:solidFill>
              </a:rPr>
              <a:t>“Openbank”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)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</a:rPr>
              <a:t> </a:t>
            </a:r>
            <a:endParaRPr sz="1700">
              <a:solidFill>
                <a:schemeClr val="accent3"/>
              </a:solidFill>
            </a:endParaRPr>
          </a:p>
        </p:txBody>
      </p:sp>
      <p:cxnSp>
        <p:nvCxnSpPr>
          <p:cNvPr id="469" name="Google Shape;469;p26"/>
          <p:cNvCxnSpPr/>
          <p:nvPr/>
        </p:nvCxnSpPr>
        <p:spPr>
          <a:xfrm>
            <a:off x="1964075" y="1773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2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Kotlin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1" name="Google Shape;471;p26"/>
          <p:cNvSpPr txBox="1"/>
          <p:nvPr>
            <p:ph idx="4294967295" type="subTitle"/>
          </p:nvPr>
        </p:nvSpPr>
        <p:spPr>
          <a:xfrm>
            <a:off x="710125" y="4694725"/>
            <a:ext cx="6121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VallaTech Summit - Jetpack Compose -  GonzaCS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4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55" name="Google Shape;655;p44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56" name="Google Shape;656;p44"/>
          <p:cNvCxnSpPr>
            <a:endCxn id="655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7" name="Google Shape;6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205" y="594762"/>
            <a:ext cx="1900620" cy="38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5925" y="578288"/>
            <a:ext cx="1842300" cy="3892002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44"/>
          <p:cNvSpPr txBox="1"/>
          <p:nvPr>
            <p:ph idx="2" type="title"/>
          </p:nvPr>
        </p:nvSpPr>
        <p:spPr>
          <a:xfrm>
            <a:off x="1613494" y="1608995"/>
            <a:ext cx="3143700" cy="15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Ejercicio práctico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60" name="Google Shape;660;p44"/>
          <p:cNvSpPr txBox="1"/>
          <p:nvPr>
            <p:ph idx="4294967295" type="subTitle"/>
          </p:nvPr>
        </p:nvSpPr>
        <p:spPr>
          <a:xfrm>
            <a:off x="710125" y="4694725"/>
            <a:ext cx="6121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VallaTech Summit - Jetpack Compose -  GonzaCS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5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14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66" name="Google Shape;666;p45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67" name="Google Shape;667;p45"/>
          <p:cNvCxnSpPr>
            <a:endCxn id="666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8" name="Google Shape;668;p45"/>
          <p:cNvPicPr preferRelativeResize="0"/>
          <p:nvPr/>
        </p:nvPicPr>
        <p:blipFill rotWithShape="1">
          <a:blip r:embed="rId3">
            <a:alphaModFix/>
          </a:blip>
          <a:srcRect b="0" l="0" r="0" t="61464"/>
          <a:stretch/>
        </p:blipFill>
        <p:spPr>
          <a:xfrm>
            <a:off x="1857150" y="1188550"/>
            <a:ext cx="6885351" cy="3034874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45"/>
          <p:cNvSpPr txBox="1"/>
          <p:nvPr>
            <p:ph idx="4294967295" type="subTitle"/>
          </p:nvPr>
        </p:nvSpPr>
        <p:spPr>
          <a:xfrm>
            <a:off x="710125" y="4694725"/>
            <a:ext cx="6121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VallaTech Summit - Jetpack Compose -  GonzaCS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6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15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75" name="Google Shape;675;p46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76" name="Google Shape;676;p46"/>
          <p:cNvCxnSpPr>
            <a:endCxn id="675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7" name="Google Shape;677;p46"/>
          <p:cNvPicPr preferRelativeResize="0"/>
          <p:nvPr/>
        </p:nvPicPr>
        <p:blipFill rotWithShape="1">
          <a:blip r:embed="rId3">
            <a:alphaModFix/>
          </a:blip>
          <a:srcRect b="39544" l="0" r="0" t="0"/>
          <a:stretch/>
        </p:blipFill>
        <p:spPr>
          <a:xfrm>
            <a:off x="2960675" y="571225"/>
            <a:ext cx="5771074" cy="39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46"/>
          <p:cNvSpPr txBox="1"/>
          <p:nvPr>
            <p:ph idx="4294967295" type="subTitle"/>
          </p:nvPr>
        </p:nvSpPr>
        <p:spPr>
          <a:xfrm>
            <a:off x="710125" y="4694725"/>
            <a:ext cx="6121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VallaTech Summit - Jetpack Compose -  GonzaCS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7"/>
          <p:cNvSpPr txBox="1"/>
          <p:nvPr>
            <p:ph type="title"/>
          </p:nvPr>
        </p:nvSpPr>
        <p:spPr>
          <a:xfrm flipH="1">
            <a:off x="973863" y="6122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16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84" name="Google Shape;684;p47"/>
          <p:cNvSpPr txBox="1"/>
          <p:nvPr>
            <p:ph idx="2" type="title"/>
          </p:nvPr>
        </p:nvSpPr>
        <p:spPr>
          <a:xfrm>
            <a:off x="1552674" y="1485379"/>
            <a:ext cx="48525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6"/>
                </a:solidFill>
              </a:rPr>
              <a:t>[</a:t>
            </a:r>
            <a:r>
              <a:rPr lang="en" sz="4300">
                <a:solidFill>
                  <a:schemeClr val="accent1"/>
                </a:solidFill>
              </a:rPr>
              <a:t>Ejercicio</a:t>
            </a:r>
            <a:r>
              <a:rPr lang="en" sz="4300">
                <a:solidFill>
                  <a:schemeClr val="accent6"/>
                </a:solidFill>
              </a:rPr>
              <a:t>]</a:t>
            </a:r>
            <a:r>
              <a:rPr lang="en" sz="4300">
                <a:solidFill>
                  <a:schemeClr val="accent1"/>
                </a:solidFill>
              </a:rPr>
              <a:t> </a:t>
            </a:r>
            <a:endParaRPr sz="4300">
              <a:solidFill>
                <a:schemeClr val="accent3"/>
              </a:solidFill>
            </a:endParaRPr>
          </a:p>
        </p:txBody>
      </p:sp>
      <p:sp>
        <p:nvSpPr>
          <p:cNvPr id="685" name="Google Shape;685;p47"/>
          <p:cNvSpPr txBox="1"/>
          <p:nvPr/>
        </p:nvSpPr>
        <p:spPr>
          <a:xfrm>
            <a:off x="1046575" y="36118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86" name="Google Shape;686;p47"/>
          <p:cNvCxnSpPr>
            <a:endCxn id="685" idx="0"/>
          </p:cNvCxnSpPr>
          <p:nvPr/>
        </p:nvCxnSpPr>
        <p:spPr>
          <a:xfrm>
            <a:off x="1299625" y="15037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47"/>
          <p:cNvSpPr txBox="1"/>
          <p:nvPr/>
        </p:nvSpPr>
        <p:spPr>
          <a:xfrm>
            <a:off x="1273825" y="3027375"/>
            <a:ext cx="780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 sz="16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https://github.com/GonzaCS/vallaTechSummit-jetpack-compose</a:t>
            </a:r>
            <a:r>
              <a:rPr lang="en" sz="16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&gt;</a:t>
            </a:r>
            <a:endParaRPr sz="1200"/>
          </a:p>
        </p:txBody>
      </p:sp>
      <p:sp>
        <p:nvSpPr>
          <p:cNvPr id="688" name="Google Shape;688;p47"/>
          <p:cNvSpPr txBox="1"/>
          <p:nvPr>
            <p:ph idx="4294967295" type="subTitle"/>
          </p:nvPr>
        </p:nvSpPr>
        <p:spPr>
          <a:xfrm>
            <a:off x="710125" y="4694725"/>
            <a:ext cx="6121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VallaTech Summit - Jetpack Compose -  GonzaCS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77" name="Google Shape;477;p27"/>
          <p:cNvSpPr txBox="1"/>
          <p:nvPr>
            <p:ph idx="1" type="subTitle"/>
          </p:nvPr>
        </p:nvSpPr>
        <p:spPr>
          <a:xfrm>
            <a:off x="2332550" y="1775125"/>
            <a:ext cx="34812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¿Qué es JetPack Compose?</a:t>
            </a:r>
            <a:r>
              <a:rPr lang="en"/>
              <a:t>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Ventajas y Desventajas &gt;</a:t>
            </a:r>
            <a:endParaRPr/>
          </a:p>
        </p:txBody>
      </p:sp>
      <p:sp>
        <p:nvSpPr>
          <p:cNvPr id="478" name="Google Shape;478;p27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Teórica</a:t>
            </a:r>
            <a:endParaRPr/>
          </a:p>
        </p:txBody>
      </p:sp>
      <p:sp>
        <p:nvSpPr>
          <p:cNvPr id="479" name="Google Shape;479;p27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80" name="Google Shape;480;p27"/>
          <p:cNvSpPr txBox="1"/>
          <p:nvPr>
            <p:ph idx="4" type="subTitle"/>
          </p:nvPr>
        </p:nvSpPr>
        <p:spPr>
          <a:xfrm>
            <a:off x="3765575" y="2835175"/>
            <a:ext cx="44784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Iremos siguiendo todo un tutorial para conseguir realizar una interfaz</a:t>
            </a:r>
            <a:r>
              <a:rPr lang="en"/>
              <a:t> &gt;</a:t>
            </a:r>
            <a:endParaRPr/>
          </a:p>
        </p:txBody>
      </p:sp>
      <p:sp>
        <p:nvSpPr>
          <p:cNvPr id="481" name="Google Shape;481;p27"/>
          <p:cNvSpPr txBox="1"/>
          <p:nvPr>
            <p:ph idx="5" type="subTitle"/>
          </p:nvPr>
        </p:nvSpPr>
        <p:spPr>
          <a:xfrm>
            <a:off x="3722225" y="2419850"/>
            <a:ext cx="4046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</a:t>
            </a:r>
            <a:r>
              <a:rPr lang="en"/>
              <a:t>Práctico</a:t>
            </a:r>
            <a:endParaRPr/>
          </a:p>
        </p:txBody>
      </p:sp>
      <p:sp>
        <p:nvSpPr>
          <p:cNvPr id="482" name="Google Shape;482;p27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83" name="Google Shape;483;p27"/>
          <p:cNvSpPr txBox="1"/>
          <p:nvPr>
            <p:ph idx="7" type="subTitle"/>
          </p:nvPr>
        </p:nvSpPr>
        <p:spPr>
          <a:xfrm>
            <a:off x="5089775" y="3815525"/>
            <a:ext cx="35316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Aquí podréis ir probando y añadiendo cosas a la interfaz creada anteriormente</a:t>
            </a:r>
            <a:r>
              <a:rPr lang="en"/>
              <a:t> &gt;</a:t>
            </a:r>
            <a:endParaRPr/>
          </a:p>
        </p:txBody>
      </p:sp>
      <p:sp>
        <p:nvSpPr>
          <p:cNvPr id="484" name="Google Shape;484;p27"/>
          <p:cNvSpPr txBox="1"/>
          <p:nvPr>
            <p:ph idx="8" type="subTitle"/>
          </p:nvPr>
        </p:nvSpPr>
        <p:spPr>
          <a:xfrm>
            <a:off x="5114975" y="3400200"/>
            <a:ext cx="3481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Continuación</a:t>
            </a:r>
            <a:r>
              <a:rPr lang="en"/>
              <a:t> y pruebas</a:t>
            </a:r>
            <a:endParaRPr/>
          </a:p>
        </p:txBody>
      </p:sp>
      <p:sp>
        <p:nvSpPr>
          <p:cNvPr id="485" name="Google Shape;485;p27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‘Contenidos’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86" name="Google Shape;486;p27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87" name="Google Shape;487;p2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88" name="Google Shape;488;p27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9" name="Google Shape;489;p27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JetPack_Compose.kt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0" name="Google Shape;490;p27"/>
          <p:cNvSpPr txBox="1"/>
          <p:nvPr>
            <p:ph idx="1" type="subTitle"/>
          </p:nvPr>
        </p:nvSpPr>
        <p:spPr>
          <a:xfrm>
            <a:off x="710125" y="4694725"/>
            <a:ext cx="6121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VallaTech Summit - Jetpack Compose -  GonzaCS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8"/>
          <p:cNvSpPr txBox="1"/>
          <p:nvPr>
            <p:ph type="title"/>
          </p:nvPr>
        </p:nvSpPr>
        <p:spPr>
          <a:xfrm flipH="1">
            <a:off x="19022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96" name="Google Shape;496;p28"/>
          <p:cNvSpPr txBox="1"/>
          <p:nvPr>
            <p:ph idx="2" type="title"/>
          </p:nvPr>
        </p:nvSpPr>
        <p:spPr>
          <a:xfrm>
            <a:off x="2605801" y="1313225"/>
            <a:ext cx="59250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Cómo Utilizar JC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7" name="Google Shape;497;p28"/>
          <p:cNvSpPr txBox="1"/>
          <p:nvPr/>
        </p:nvSpPr>
        <p:spPr>
          <a:xfrm>
            <a:off x="21273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98" name="Google Shape;498;p28"/>
          <p:cNvCxnSpPr>
            <a:endCxn id="497" idx="0"/>
          </p:cNvCxnSpPr>
          <p:nvPr/>
        </p:nvCxnSpPr>
        <p:spPr>
          <a:xfrm>
            <a:off x="23666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2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00" name="Google Shape;5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325" y="2080002"/>
            <a:ext cx="3655656" cy="1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9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06" name="Google Shape;5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925" y="664850"/>
            <a:ext cx="5326151" cy="38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9"/>
          <p:cNvSpPr/>
          <p:nvPr/>
        </p:nvSpPr>
        <p:spPr>
          <a:xfrm>
            <a:off x="3436025" y="2029525"/>
            <a:ext cx="1218900" cy="1316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508" name="Google Shape;508;p29"/>
          <p:cNvCxnSpPr/>
          <p:nvPr/>
        </p:nvCxnSpPr>
        <p:spPr>
          <a:xfrm>
            <a:off x="2250725" y="2651125"/>
            <a:ext cx="1109100" cy="36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09" name="Google Shape;509;p29"/>
          <p:cNvSpPr txBox="1"/>
          <p:nvPr>
            <p:ph idx="4294967295" type="subTitle"/>
          </p:nvPr>
        </p:nvSpPr>
        <p:spPr>
          <a:xfrm>
            <a:off x="710125" y="4694725"/>
            <a:ext cx="6121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VallaTech Summit - Jetpack Compose -  GonzaCS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0"/>
          <p:cNvSpPr txBox="1"/>
          <p:nvPr>
            <p:ph type="title"/>
          </p:nvPr>
        </p:nvSpPr>
        <p:spPr>
          <a:xfrm flipH="1">
            <a:off x="19022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15" name="Google Shape;515;p30"/>
          <p:cNvSpPr txBox="1"/>
          <p:nvPr>
            <p:ph idx="2" type="title"/>
          </p:nvPr>
        </p:nvSpPr>
        <p:spPr>
          <a:xfrm>
            <a:off x="2605801" y="1313225"/>
            <a:ext cx="59250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¿Qué es Jetpack Compose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6" name="Google Shape;516;p30"/>
          <p:cNvSpPr txBox="1"/>
          <p:nvPr>
            <p:ph idx="1" type="subTitle"/>
          </p:nvPr>
        </p:nvSpPr>
        <p:spPr>
          <a:xfrm>
            <a:off x="2962175" y="1914725"/>
            <a:ext cx="4980600" cy="19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Framework desarrollado por Jetbrains y Google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Interfaces imperativas vs declarativas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Kotlin &gt;</a:t>
            </a:r>
            <a:endParaRPr/>
          </a:p>
        </p:txBody>
      </p:sp>
      <p:sp>
        <p:nvSpPr>
          <p:cNvPr id="517" name="Google Shape;517;p30"/>
          <p:cNvSpPr txBox="1"/>
          <p:nvPr/>
        </p:nvSpPr>
        <p:spPr>
          <a:xfrm>
            <a:off x="21273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18" name="Google Shape;518;p30"/>
          <p:cNvCxnSpPr>
            <a:endCxn id="517" idx="0"/>
          </p:cNvCxnSpPr>
          <p:nvPr/>
        </p:nvCxnSpPr>
        <p:spPr>
          <a:xfrm>
            <a:off x="23666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30"/>
          <p:cNvSpPr txBox="1"/>
          <p:nvPr>
            <p:ph idx="4294967295" type="subTitle"/>
          </p:nvPr>
        </p:nvSpPr>
        <p:spPr>
          <a:xfrm>
            <a:off x="710125" y="4694725"/>
            <a:ext cx="6121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VallaTech Summit - Jetpack Compose -  GonzaCS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"/>
          <p:cNvSpPr txBox="1"/>
          <p:nvPr>
            <p:ph type="title"/>
          </p:nvPr>
        </p:nvSpPr>
        <p:spPr>
          <a:xfrm flipH="1">
            <a:off x="10640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25" name="Google Shape;525;p31"/>
          <p:cNvSpPr txBox="1"/>
          <p:nvPr>
            <p:ph idx="2" type="title"/>
          </p:nvPr>
        </p:nvSpPr>
        <p:spPr>
          <a:xfrm>
            <a:off x="1546825" y="1313225"/>
            <a:ext cx="7337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[</a:t>
            </a:r>
            <a:r>
              <a:rPr lang="en" sz="2400">
                <a:solidFill>
                  <a:schemeClr val="accent1"/>
                </a:solidFill>
              </a:rPr>
              <a:t>¿Qué es la programación imperativa?</a:t>
            </a:r>
            <a:r>
              <a:rPr lang="en" sz="2400">
                <a:solidFill>
                  <a:schemeClr val="accent6"/>
                </a:solidFill>
              </a:rPr>
              <a:t>]</a:t>
            </a:r>
            <a:r>
              <a:rPr lang="en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526" name="Google Shape;526;p31"/>
          <p:cNvSpPr txBox="1"/>
          <p:nvPr>
            <p:ph idx="1" type="subTitle"/>
          </p:nvPr>
        </p:nvSpPr>
        <p:spPr>
          <a:xfrm>
            <a:off x="2123975" y="1914725"/>
            <a:ext cx="5943600" cy="19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¿Cómo debe hacerse?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Paso por paso &gt;</a:t>
            </a:r>
            <a:endParaRPr/>
          </a:p>
        </p:txBody>
      </p:sp>
      <p:sp>
        <p:nvSpPr>
          <p:cNvPr id="527" name="Google Shape;527;p31"/>
          <p:cNvSpPr txBox="1"/>
          <p:nvPr/>
        </p:nvSpPr>
        <p:spPr>
          <a:xfrm>
            <a:off x="11367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28" name="Google Shape;528;p31"/>
          <p:cNvCxnSpPr>
            <a:endCxn id="527" idx="0"/>
          </p:cNvCxnSpPr>
          <p:nvPr/>
        </p:nvCxnSpPr>
        <p:spPr>
          <a:xfrm>
            <a:off x="13760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31"/>
          <p:cNvSpPr txBox="1"/>
          <p:nvPr>
            <p:ph idx="4294967295" type="subTitle"/>
          </p:nvPr>
        </p:nvSpPr>
        <p:spPr>
          <a:xfrm>
            <a:off x="710125" y="4694725"/>
            <a:ext cx="6121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VallaTech Summit - Jetpack Compose -  GonzaCS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2"/>
          <p:cNvSpPr txBox="1"/>
          <p:nvPr>
            <p:ph type="title"/>
          </p:nvPr>
        </p:nvSpPr>
        <p:spPr>
          <a:xfrm flipH="1">
            <a:off x="10640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35" name="Google Shape;535;p32"/>
          <p:cNvSpPr txBox="1"/>
          <p:nvPr>
            <p:ph idx="2" type="title"/>
          </p:nvPr>
        </p:nvSpPr>
        <p:spPr>
          <a:xfrm>
            <a:off x="1546825" y="1313225"/>
            <a:ext cx="7337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[</a:t>
            </a:r>
            <a:r>
              <a:rPr lang="en" sz="2400">
                <a:solidFill>
                  <a:schemeClr val="accent1"/>
                </a:solidFill>
              </a:rPr>
              <a:t>¿Qué es la programación imperativa?</a:t>
            </a:r>
            <a:r>
              <a:rPr lang="en" sz="2400">
                <a:solidFill>
                  <a:schemeClr val="accent6"/>
                </a:solidFill>
              </a:rPr>
              <a:t>]</a:t>
            </a:r>
            <a:r>
              <a:rPr lang="en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536" name="Google Shape;536;p32"/>
          <p:cNvSpPr txBox="1"/>
          <p:nvPr/>
        </p:nvSpPr>
        <p:spPr>
          <a:xfrm>
            <a:off x="11367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37" name="Google Shape;537;p32"/>
          <p:cNvCxnSpPr>
            <a:endCxn id="536" idx="0"/>
          </p:cNvCxnSpPr>
          <p:nvPr/>
        </p:nvCxnSpPr>
        <p:spPr>
          <a:xfrm>
            <a:off x="13760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8" name="Google Shape;5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625" y="1929488"/>
            <a:ext cx="4249825" cy="222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2"/>
          <p:cNvSpPr txBox="1"/>
          <p:nvPr>
            <p:ph idx="4294967295" type="subTitle"/>
          </p:nvPr>
        </p:nvSpPr>
        <p:spPr>
          <a:xfrm>
            <a:off x="710125" y="4694725"/>
            <a:ext cx="6121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VallaTech Summit - Jetpack Compose -  GonzaCS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3"/>
          <p:cNvSpPr txBox="1"/>
          <p:nvPr>
            <p:ph type="title"/>
          </p:nvPr>
        </p:nvSpPr>
        <p:spPr>
          <a:xfrm flipH="1">
            <a:off x="10640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04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45" name="Google Shape;545;p33"/>
          <p:cNvSpPr txBox="1"/>
          <p:nvPr>
            <p:ph idx="2" type="title"/>
          </p:nvPr>
        </p:nvSpPr>
        <p:spPr>
          <a:xfrm>
            <a:off x="1546825" y="1313225"/>
            <a:ext cx="7337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[</a:t>
            </a:r>
            <a:r>
              <a:rPr lang="en" sz="2400">
                <a:solidFill>
                  <a:schemeClr val="accent1"/>
                </a:solidFill>
              </a:rPr>
              <a:t>¿Qué es la programación declarativa?</a:t>
            </a:r>
            <a:r>
              <a:rPr lang="en" sz="2400">
                <a:solidFill>
                  <a:schemeClr val="accent6"/>
                </a:solidFill>
              </a:rPr>
              <a:t>]</a:t>
            </a:r>
            <a:r>
              <a:rPr lang="en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546" name="Google Shape;546;p33"/>
          <p:cNvSpPr txBox="1"/>
          <p:nvPr>
            <p:ph idx="1" type="subTitle"/>
          </p:nvPr>
        </p:nvSpPr>
        <p:spPr>
          <a:xfrm>
            <a:off x="2123975" y="1914725"/>
            <a:ext cx="5943600" cy="19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¿Qué debe hacerse?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Condiciones que se deben cumplir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Resultado final deseado &gt;</a:t>
            </a:r>
            <a:endParaRPr/>
          </a:p>
        </p:txBody>
      </p:sp>
      <p:sp>
        <p:nvSpPr>
          <p:cNvPr id="547" name="Google Shape;547;p33"/>
          <p:cNvSpPr txBox="1"/>
          <p:nvPr/>
        </p:nvSpPr>
        <p:spPr>
          <a:xfrm>
            <a:off x="11367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48" name="Google Shape;548;p33"/>
          <p:cNvCxnSpPr>
            <a:endCxn id="547" idx="0"/>
          </p:cNvCxnSpPr>
          <p:nvPr/>
        </p:nvCxnSpPr>
        <p:spPr>
          <a:xfrm>
            <a:off x="13760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p33"/>
          <p:cNvSpPr txBox="1"/>
          <p:nvPr>
            <p:ph idx="4294967295" type="subTitle"/>
          </p:nvPr>
        </p:nvSpPr>
        <p:spPr>
          <a:xfrm>
            <a:off x="710125" y="4694725"/>
            <a:ext cx="6121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VallaTech Summit - Jetpack Compose -  GonzaCS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