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60" r:id="rId6"/>
    <p:sldId id="264" r:id="rId7"/>
    <p:sldId id="265" r:id="rId8"/>
    <p:sldId id="266" r:id="rId9"/>
    <p:sldId id="267" r:id="rId10"/>
    <p:sldId id="268" r:id="rId11"/>
    <p:sldId id="261"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156F231-AEB2-44BB-999E-D3CB5E819001}">
          <p14:sldIdLst>
            <p14:sldId id="256"/>
            <p14:sldId id="262"/>
            <p14:sldId id="258"/>
            <p14:sldId id="263"/>
            <p14:sldId id="260"/>
            <p14:sldId id="264"/>
            <p14:sldId id="265"/>
            <p14:sldId id="266"/>
            <p14:sldId id="267"/>
            <p14:sldId id="26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E52"/>
    <a:srgbClr val="55A868"/>
    <a:srgbClr val="4C72B0"/>
    <a:srgbClr val="DD8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8862E-0203-F834-0378-362BEC190AD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CD1D20A5-2E68-2D1B-011F-AE8AB919D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36E6B5F-F010-3500-C5CE-B04447FDA46D}"/>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302F93B4-C8D0-A450-6B96-F26F5D86E61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3267159-EE94-DF20-4630-19C58E50B19F}"/>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320662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FBFCF-6F46-1535-3F8C-8D1149A3C70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92175E9-81A2-1AD4-03B6-36E00CDF91F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6C9D610-D34F-F756-5B32-2EA34148841A}"/>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20AF184A-6B98-4740-61EA-D9D6A92476D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1C3DAF9-D00B-A897-FF17-12D63EA4673A}"/>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304374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84F8C6-6F9D-5962-0EEC-5C25638046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9C666DF-A002-5D8C-6100-C4D6B0916DC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A3DD682-2EEF-87EB-C3E5-068740E98134}"/>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4C3F958C-C0D2-1CD7-79FF-DB83DC67F6D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13C32A7-DFC3-A2E9-2A03-3679DD6B996F}"/>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31752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A7D9C-3D38-0388-D7B4-3F6F79074F1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4ECA30B-7931-06C6-F22C-38DB2B963B1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82404CE-D052-04A6-1B9A-44B34C1B2803}"/>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8C444891-27A2-914F-30C0-D13AA4FC023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8D3DCC0-4081-56F1-2DDB-220DB46B1781}"/>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69506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E6634-F163-D505-FAD7-A4D166E56D7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5C3D5E6-6C0F-F569-B933-BBC740A29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B772D5E-AB5B-8A2E-FE7C-15A475DF6AC5}"/>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04BEE7E6-D81B-1405-D588-D987349E8A9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0B58172-26D0-F8A0-B646-7268A5B4D74C}"/>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289057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7213F-AF69-E144-DA4B-5F7C47A17AB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9C2633-DA71-DA97-458A-A1E1E0D987A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9E2734F-A9DA-9FE6-8B94-F4CEA8934D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50A36F9-49D4-7A96-5572-DE84BB7CAC0E}"/>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6" name="Marcador de pie de página 5">
            <a:extLst>
              <a:ext uri="{FF2B5EF4-FFF2-40B4-BE49-F238E27FC236}">
                <a16:creationId xmlns:a16="http://schemas.microsoft.com/office/drawing/2014/main" id="{06EFFF76-24CB-D88D-DAF4-78AC1AAD820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831EBFA-4348-7421-73CA-657A53711E18}"/>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34287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5D543-FC87-5EBE-4D0E-33FF589AD1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CB73A80-A7EE-0CAB-401A-0596686DD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18B16A-32AB-0570-BA38-EE4036EC1C6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6879BAC-8752-E377-828C-4EB9EDAB8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BBF9B1E-81AA-4359-BF56-5492C665A5A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8694B11C-E412-BDC5-ED7C-F1915BFC084E}"/>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8" name="Marcador de pie de página 7">
            <a:extLst>
              <a:ext uri="{FF2B5EF4-FFF2-40B4-BE49-F238E27FC236}">
                <a16:creationId xmlns:a16="http://schemas.microsoft.com/office/drawing/2014/main" id="{0806534E-3078-26B7-2675-7CEB0DF30BB4}"/>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AE17C04-51A5-FFF5-0433-F8FCE6727020}"/>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13375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5E2C0-F291-BDBB-F382-5FDC0F87195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B8149BB-8489-9BC0-89C4-AB03891B67CF}"/>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4" name="Marcador de pie de página 3">
            <a:extLst>
              <a:ext uri="{FF2B5EF4-FFF2-40B4-BE49-F238E27FC236}">
                <a16:creationId xmlns:a16="http://schemas.microsoft.com/office/drawing/2014/main" id="{EFFB9E97-FDA0-13E8-85A8-3D172E6D355A}"/>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F21396CB-B1AF-372E-01B0-32553C8620C6}"/>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146886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367A63-3ED3-5A0F-2E76-09F90B131985}"/>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3" name="Marcador de pie de página 2">
            <a:extLst>
              <a:ext uri="{FF2B5EF4-FFF2-40B4-BE49-F238E27FC236}">
                <a16:creationId xmlns:a16="http://schemas.microsoft.com/office/drawing/2014/main" id="{1F504B4C-CA54-396D-6344-1B4ACED6684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F458A55-046F-7648-29BE-056B8FABC169}"/>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104573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BB559-CFCA-B7E0-E2C6-05E0501BEC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AD7AE60-65A6-DE0E-DB72-D6576657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D405939-8F2D-5A8B-1A5D-E95286F6B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5026F2-BF3A-F039-0B38-F61FECD3F4A4}"/>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6" name="Marcador de pie de página 5">
            <a:extLst>
              <a:ext uri="{FF2B5EF4-FFF2-40B4-BE49-F238E27FC236}">
                <a16:creationId xmlns:a16="http://schemas.microsoft.com/office/drawing/2014/main" id="{41D79D92-FD12-AC86-14AA-C4E79D22053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4F54BE-9114-7EFB-5306-54A3DE17FEB9}"/>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421206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38843-89F8-1C89-288D-B481F1348E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2A5D3FC-FF20-8585-330A-5CBB00813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05705623-0A46-6FB0-6472-5EEC26748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F5A3E0-68CC-7B90-04AF-7C9B1E07757B}"/>
              </a:ext>
            </a:extLst>
          </p:cNvPr>
          <p:cNvSpPr>
            <a:spLocks noGrp="1"/>
          </p:cNvSpPr>
          <p:nvPr>
            <p:ph type="dt" sz="half" idx="10"/>
          </p:nvPr>
        </p:nvSpPr>
        <p:spPr/>
        <p:txBody>
          <a:bodyPr/>
          <a:lstStyle/>
          <a:p>
            <a:fld id="{2AD6EFFA-299B-45D1-BCD9-3772A8041FA6}" type="datetimeFigureOut">
              <a:rPr lang="es-AR" smtClean="0"/>
              <a:t>17/1/2023</a:t>
            </a:fld>
            <a:endParaRPr lang="es-AR"/>
          </a:p>
        </p:txBody>
      </p:sp>
      <p:sp>
        <p:nvSpPr>
          <p:cNvPr id="6" name="Marcador de pie de página 5">
            <a:extLst>
              <a:ext uri="{FF2B5EF4-FFF2-40B4-BE49-F238E27FC236}">
                <a16:creationId xmlns:a16="http://schemas.microsoft.com/office/drawing/2014/main" id="{68AE0AB7-BDD0-4031-D518-327878F0694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DE23BB1-9E70-E838-C252-918915C2A5A0}"/>
              </a:ext>
            </a:extLst>
          </p:cNvPr>
          <p:cNvSpPr>
            <a:spLocks noGrp="1"/>
          </p:cNvSpPr>
          <p:nvPr>
            <p:ph type="sldNum" sz="quarter" idx="12"/>
          </p:nvPr>
        </p:nvSpPr>
        <p:spPr/>
        <p:txBody>
          <a:bodyPr/>
          <a:lstStyle/>
          <a:p>
            <a:fld id="{7954F65F-A456-44D9-A0C2-535C31DF222D}" type="slidenum">
              <a:rPr lang="es-AR" smtClean="0"/>
              <a:t>‹Nº›</a:t>
            </a:fld>
            <a:endParaRPr lang="es-AR"/>
          </a:p>
        </p:txBody>
      </p:sp>
    </p:spTree>
    <p:extLst>
      <p:ext uri="{BB962C8B-B14F-4D97-AF65-F5344CB8AC3E}">
        <p14:creationId xmlns:p14="http://schemas.microsoft.com/office/powerpoint/2010/main" val="98280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EB8350-182D-CF21-66F2-6542B42FD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A97F8A4-7133-26EE-DA81-87DBD8113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7F78C2B-B13D-E4C9-DBC5-E19DEF424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6EFFA-299B-45D1-BCD9-3772A8041FA6}" type="datetimeFigureOut">
              <a:rPr lang="es-AR" smtClean="0"/>
              <a:t>17/1/2023</a:t>
            </a:fld>
            <a:endParaRPr lang="es-AR"/>
          </a:p>
        </p:txBody>
      </p:sp>
      <p:sp>
        <p:nvSpPr>
          <p:cNvPr id="5" name="Marcador de pie de página 4">
            <a:extLst>
              <a:ext uri="{FF2B5EF4-FFF2-40B4-BE49-F238E27FC236}">
                <a16:creationId xmlns:a16="http://schemas.microsoft.com/office/drawing/2014/main" id="{BB870728-D090-BBE4-DF4D-733BF3894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8F33DA9-D4EF-E0C4-4506-77D0A5BC3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4F65F-A456-44D9-A0C2-535C31DF222D}" type="slidenum">
              <a:rPr lang="es-AR" smtClean="0"/>
              <a:t>‹Nº›</a:t>
            </a:fld>
            <a:endParaRPr lang="es-AR"/>
          </a:p>
        </p:txBody>
      </p:sp>
    </p:spTree>
    <p:extLst>
      <p:ext uri="{BB962C8B-B14F-4D97-AF65-F5344CB8AC3E}">
        <p14:creationId xmlns:p14="http://schemas.microsoft.com/office/powerpoint/2010/main" val="2378106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n 6" descr="Dibujo en blanco y negro&#10;&#10;Descripción generada automáticamente con confianza baja">
            <a:extLst>
              <a:ext uri="{FF2B5EF4-FFF2-40B4-BE49-F238E27FC236}">
                <a16:creationId xmlns:a16="http://schemas.microsoft.com/office/drawing/2014/main" id="{90264923-2D7C-1EC2-5435-FFB7D64DC403}"/>
              </a:ext>
            </a:extLst>
          </p:cNvPr>
          <p:cNvPicPr>
            <a:picLocks noChangeAspect="1"/>
          </p:cNvPicPr>
          <p:nvPr/>
        </p:nvPicPr>
        <p:blipFill rotWithShape="1">
          <a:blip r:embed="rId2">
            <a:extLst>
              <a:ext uri="{28A0092B-C50C-407E-A947-70E740481C1C}">
                <a14:useLocalDpi xmlns:a14="http://schemas.microsoft.com/office/drawing/2010/main" val="0"/>
              </a:ext>
            </a:extLst>
          </a:blip>
          <a:srcRect l="5558" r="5553" b="-1"/>
          <a:stretch/>
        </p:blipFill>
        <p:spPr>
          <a:xfrm>
            <a:off x="20" y="10"/>
            <a:ext cx="6095980" cy="6857990"/>
          </a:xfrm>
          <a:prstGeom prst="rect">
            <a:avLst/>
          </a:prstGeom>
        </p:spPr>
      </p:pic>
      <p:pic>
        <p:nvPicPr>
          <p:cNvPr id="5" name="Imagen 4" descr="Diagrama&#10;&#10;Descripción generada automáticamente">
            <a:extLst>
              <a:ext uri="{FF2B5EF4-FFF2-40B4-BE49-F238E27FC236}">
                <a16:creationId xmlns:a16="http://schemas.microsoft.com/office/drawing/2014/main" id="{58FA9B7A-0BFE-39C2-B75E-008F1A3823DB}"/>
              </a:ext>
            </a:extLst>
          </p:cNvPr>
          <p:cNvPicPr>
            <a:picLocks noChangeAspect="1"/>
          </p:cNvPicPr>
          <p:nvPr/>
        </p:nvPicPr>
        <p:blipFill rotWithShape="1">
          <a:blip r:embed="rId3">
            <a:extLst>
              <a:ext uri="{28A0092B-C50C-407E-A947-70E740481C1C}">
                <a14:useLocalDpi xmlns:a14="http://schemas.microsoft.com/office/drawing/2010/main" val="0"/>
              </a:ext>
            </a:extLst>
          </a:blip>
          <a:srcRect r="3275"/>
          <a:stretch/>
        </p:blipFill>
        <p:spPr>
          <a:xfrm>
            <a:off x="6096000" y="10"/>
            <a:ext cx="6096000" cy="6857990"/>
          </a:xfrm>
          <a:prstGeom prst="rect">
            <a:avLst/>
          </a:prstGeom>
        </p:spPr>
      </p:pic>
      <p:sp>
        <p:nvSpPr>
          <p:cNvPr id="15" name="Rectangle 1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C07C2F74-9CFC-3FF3-40DA-47241EBF097D}"/>
              </a:ext>
            </a:extLst>
          </p:cNvPr>
          <p:cNvSpPr>
            <a:spLocks noGrp="1"/>
          </p:cNvSpPr>
          <p:nvPr>
            <p:ph type="ctrTitle"/>
          </p:nvPr>
        </p:nvSpPr>
        <p:spPr>
          <a:xfrm>
            <a:off x="4286858" y="2761554"/>
            <a:ext cx="3618284" cy="1345720"/>
          </a:xfrm>
          <a:noFill/>
        </p:spPr>
        <p:txBody>
          <a:bodyPr vert="horz" lIns="91440" tIns="45720" rIns="91440" bIns="45720" rtlCol="0" anchor="ctr">
            <a:normAutofit fontScale="90000"/>
          </a:bodyPr>
          <a:lstStyle/>
          <a:p>
            <a:r>
              <a:rPr lang="es-AR" sz="4000" b="1" kern="1200" dirty="0">
                <a:solidFill>
                  <a:srgbClr val="080808"/>
                </a:solidFill>
                <a:latin typeface="Bahnschrift SemiBold Condensed" panose="020B0502040204020203" pitchFamily="34" charset="0"/>
              </a:rPr>
              <a:t>PROYECTO DELITOS</a:t>
            </a:r>
            <a:br>
              <a:rPr lang="es-AR" sz="2200" kern="1200" dirty="0">
                <a:solidFill>
                  <a:srgbClr val="080808"/>
                </a:solidFill>
                <a:latin typeface="+mj-lt"/>
                <a:ea typeface="+mj-ea"/>
                <a:cs typeface="+mj-cs"/>
              </a:rPr>
            </a:br>
            <a:r>
              <a:rPr lang="es-AR" sz="2200" kern="1200" dirty="0">
                <a:solidFill>
                  <a:srgbClr val="080808"/>
                </a:solidFill>
                <a:latin typeface="+mj-lt"/>
                <a:ea typeface="+mj-ea"/>
                <a:cs typeface="+mj-cs"/>
              </a:rPr>
              <a:t>Análisis de los delitos ocurridos en CABA entre 2016 y 2021</a:t>
            </a:r>
          </a:p>
        </p:txBody>
      </p:sp>
      <p:sp>
        <p:nvSpPr>
          <p:cNvPr id="8" name="CuadroTexto 7">
            <a:extLst>
              <a:ext uri="{FF2B5EF4-FFF2-40B4-BE49-F238E27FC236}">
                <a16:creationId xmlns:a16="http://schemas.microsoft.com/office/drawing/2014/main" id="{244087BE-72BB-3732-8D09-F7B139729839}"/>
              </a:ext>
            </a:extLst>
          </p:cNvPr>
          <p:cNvSpPr txBox="1"/>
          <p:nvPr/>
        </p:nvSpPr>
        <p:spPr>
          <a:xfrm>
            <a:off x="8633025" y="6006581"/>
            <a:ext cx="3108960" cy="276999"/>
          </a:xfrm>
          <a:prstGeom prst="rect">
            <a:avLst/>
          </a:prstGeom>
          <a:noFill/>
        </p:spPr>
        <p:txBody>
          <a:bodyPr wrap="square" rtlCol="0">
            <a:spAutoFit/>
          </a:bodyPr>
          <a:lstStyle/>
          <a:p>
            <a:pPr algn="ctr">
              <a:spcAft>
                <a:spcPts val="600"/>
              </a:spcAft>
            </a:pPr>
            <a:r>
              <a:rPr lang="es-AR" sz="1200"/>
              <a:t>GIANNETTI GONZALO, VARGAS FEDERICO</a:t>
            </a:r>
          </a:p>
        </p:txBody>
      </p:sp>
    </p:spTree>
    <p:extLst>
      <p:ext uri="{BB962C8B-B14F-4D97-AF65-F5344CB8AC3E}">
        <p14:creationId xmlns:p14="http://schemas.microsoft.com/office/powerpoint/2010/main" val="20400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BBD6498-FEFF-1AC5-5955-DA91CB780292}"/>
              </a:ext>
            </a:extLst>
          </p:cNvPr>
          <p:cNvSpPr/>
          <p:nvPr/>
        </p:nvSpPr>
        <p:spPr>
          <a:xfrm>
            <a:off x="92682" y="-16622"/>
            <a:ext cx="3932237" cy="1190998"/>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2B06D82C-A5E7-7192-0584-9FE969D0582C}"/>
              </a:ext>
            </a:extLst>
          </p:cNvPr>
          <p:cNvSpPr/>
          <p:nvPr/>
        </p:nvSpPr>
        <p:spPr>
          <a:xfrm>
            <a:off x="0" y="-16622"/>
            <a:ext cx="3932237" cy="1093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3EBEDB9-1B45-C1EC-9963-A1BA82329DB0}"/>
              </a:ext>
            </a:extLst>
          </p:cNvPr>
          <p:cNvSpPr>
            <a:spLocks noGrp="1"/>
          </p:cNvSpPr>
          <p:nvPr>
            <p:ph type="title"/>
          </p:nvPr>
        </p:nvSpPr>
        <p:spPr>
          <a:xfrm>
            <a:off x="185365" y="248770"/>
            <a:ext cx="3932237" cy="596153"/>
          </a:xfrm>
        </p:spPr>
        <p:txBody>
          <a:bodyPr/>
          <a:lstStyle/>
          <a:p>
            <a:r>
              <a:rPr lang="es-AR" dirty="0">
                <a:solidFill>
                  <a:schemeClr val="bg1"/>
                </a:solidFill>
                <a:latin typeface="Bahnschrift SemiBold Condensed" panose="020B0502040204020203" pitchFamily="34" charset="0"/>
              </a:rPr>
              <a:t>ANALÍSIS EXPLORATORIO</a:t>
            </a:r>
            <a:endParaRPr lang="en-US" dirty="0">
              <a:solidFill>
                <a:schemeClr val="bg1"/>
              </a:solidFill>
            </a:endParaRPr>
          </a:p>
        </p:txBody>
      </p:sp>
      <p:sp>
        <p:nvSpPr>
          <p:cNvPr id="20" name="CuadroTexto 19">
            <a:extLst>
              <a:ext uri="{FF2B5EF4-FFF2-40B4-BE49-F238E27FC236}">
                <a16:creationId xmlns:a16="http://schemas.microsoft.com/office/drawing/2014/main" id="{69D49026-A2E5-E0ED-A3F8-902B28BA0EA8}"/>
              </a:ext>
            </a:extLst>
          </p:cNvPr>
          <p:cNvSpPr txBox="1"/>
          <p:nvPr/>
        </p:nvSpPr>
        <p:spPr>
          <a:xfrm>
            <a:off x="7278473" y="345559"/>
            <a:ext cx="3932237" cy="369332"/>
          </a:xfrm>
          <a:prstGeom prst="rect">
            <a:avLst/>
          </a:prstGeom>
          <a:noFill/>
        </p:spPr>
        <p:txBody>
          <a:bodyPr wrap="square">
            <a:spAutoFit/>
          </a:bodyPr>
          <a:lstStyle/>
          <a:p>
            <a:r>
              <a:rPr lang="es-419" sz="1800" b="1" dirty="0">
                <a:latin typeface="+mj-lt"/>
              </a:rPr>
              <a:t>¿Cómo es la proporción de arrestos?</a:t>
            </a:r>
            <a:endParaRPr lang="en-US" sz="1800" b="1" dirty="0">
              <a:latin typeface="+mj-lt"/>
            </a:endParaRPr>
          </a:p>
        </p:txBody>
      </p:sp>
      <p:sp>
        <p:nvSpPr>
          <p:cNvPr id="22" name="CuadroTexto 21">
            <a:extLst>
              <a:ext uri="{FF2B5EF4-FFF2-40B4-BE49-F238E27FC236}">
                <a16:creationId xmlns:a16="http://schemas.microsoft.com/office/drawing/2014/main" id="{82170308-61A9-B909-E276-AE619783881D}"/>
              </a:ext>
            </a:extLst>
          </p:cNvPr>
          <p:cNvSpPr txBox="1"/>
          <p:nvPr/>
        </p:nvSpPr>
        <p:spPr>
          <a:xfrm>
            <a:off x="6660864" y="6132981"/>
            <a:ext cx="4247768" cy="523220"/>
          </a:xfrm>
          <a:prstGeom prst="rect">
            <a:avLst/>
          </a:prstGeom>
          <a:noFill/>
        </p:spPr>
        <p:txBody>
          <a:bodyPr wrap="square">
            <a:spAutoFit/>
          </a:bodyPr>
          <a:lstStyle/>
          <a:p>
            <a:pPr algn="just"/>
            <a:r>
              <a:rPr lang="es-AR" sz="1400" b="0" i="0" dirty="0">
                <a:solidFill>
                  <a:srgbClr val="000000"/>
                </a:solidFill>
                <a:effectLst/>
                <a:latin typeface="Helvetica Neue"/>
              </a:rPr>
              <a:t>En mas del 50% de los casos no se arrestan aquellas personas que transgreden la ley.</a:t>
            </a:r>
            <a:endParaRPr lang="es-AR" sz="1400" b="0" i="0" dirty="0">
              <a:solidFill>
                <a:srgbClr val="000000"/>
              </a:solidFill>
              <a:effectLst/>
            </a:endParaRPr>
          </a:p>
        </p:txBody>
      </p:sp>
      <p:sp>
        <p:nvSpPr>
          <p:cNvPr id="24" name="CuadroTexto 23">
            <a:extLst>
              <a:ext uri="{FF2B5EF4-FFF2-40B4-BE49-F238E27FC236}">
                <a16:creationId xmlns:a16="http://schemas.microsoft.com/office/drawing/2014/main" id="{85525099-2F1B-5AC3-DC20-BA1E7C53F5EB}"/>
              </a:ext>
            </a:extLst>
          </p:cNvPr>
          <p:cNvSpPr txBox="1"/>
          <p:nvPr/>
        </p:nvSpPr>
        <p:spPr>
          <a:xfrm>
            <a:off x="11210710" y="4145538"/>
            <a:ext cx="1664633" cy="369332"/>
          </a:xfrm>
          <a:prstGeom prst="rect">
            <a:avLst/>
          </a:prstGeom>
          <a:noFill/>
        </p:spPr>
        <p:txBody>
          <a:bodyPr wrap="square">
            <a:spAutoFit/>
          </a:bodyPr>
          <a:lstStyle/>
          <a:p>
            <a:pPr algn="l"/>
            <a:r>
              <a:rPr lang="es-AR" sz="1800" b="0" i="0" dirty="0">
                <a:solidFill>
                  <a:srgbClr val="DD8452"/>
                </a:solidFill>
                <a:effectLst/>
              </a:rPr>
              <a:t>Arresto</a:t>
            </a:r>
          </a:p>
        </p:txBody>
      </p:sp>
      <p:sp>
        <p:nvSpPr>
          <p:cNvPr id="25" name="CuadroTexto 24">
            <a:extLst>
              <a:ext uri="{FF2B5EF4-FFF2-40B4-BE49-F238E27FC236}">
                <a16:creationId xmlns:a16="http://schemas.microsoft.com/office/drawing/2014/main" id="{11430EB4-9FD7-3E8B-3029-BD1222E2F04F}"/>
              </a:ext>
            </a:extLst>
          </p:cNvPr>
          <p:cNvSpPr txBox="1"/>
          <p:nvPr/>
        </p:nvSpPr>
        <p:spPr>
          <a:xfrm>
            <a:off x="6096000" y="1427747"/>
            <a:ext cx="1664633" cy="369332"/>
          </a:xfrm>
          <a:prstGeom prst="rect">
            <a:avLst/>
          </a:prstGeom>
          <a:noFill/>
        </p:spPr>
        <p:txBody>
          <a:bodyPr wrap="square">
            <a:spAutoFit/>
          </a:bodyPr>
          <a:lstStyle/>
          <a:p>
            <a:pPr algn="l"/>
            <a:r>
              <a:rPr lang="es-AR" sz="1800" b="0" i="0" dirty="0">
                <a:solidFill>
                  <a:srgbClr val="4C72B0"/>
                </a:solidFill>
                <a:effectLst/>
              </a:rPr>
              <a:t>No arresto</a:t>
            </a:r>
          </a:p>
        </p:txBody>
      </p:sp>
      <p:pic>
        <p:nvPicPr>
          <p:cNvPr id="9" name="Imagen 8">
            <a:extLst>
              <a:ext uri="{FF2B5EF4-FFF2-40B4-BE49-F238E27FC236}">
                <a16:creationId xmlns:a16="http://schemas.microsoft.com/office/drawing/2014/main" id="{DF479314-0967-3825-3095-014C7F54EB0F}"/>
              </a:ext>
            </a:extLst>
          </p:cNvPr>
          <p:cNvPicPr>
            <a:picLocks noChangeAspect="1"/>
          </p:cNvPicPr>
          <p:nvPr/>
        </p:nvPicPr>
        <p:blipFill rotWithShape="1">
          <a:blip r:embed="rId2"/>
          <a:srcRect l="7437" t="4847" r="5682"/>
          <a:stretch/>
        </p:blipFill>
        <p:spPr>
          <a:xfrm>
            <a:off x="7278473" y="1427746"/>
            <a:ext cx="3932237" cy="3980045"/>
          </a:xfrm>
          <a:prstGeom prst="rect">
            <a:avLst/>
          </a:prstGeom>
        </p:spPr>
      </p:pic>
      <p:sp>
        <p:nvSpPr>
          <p:cNvPr id="12" name="CuadroTexto 11">
            <a:extLst>
              <a:ext uri="{FF2B5EF4-FFF2-40B4-BE49-F238E27FC236}">
                <a16:creationId xmlns:a16="http://schemas.microsoft.com/office/drawing/2014/main" id="{5E7D309D-E1C2-0136-76CC-0F8E48360606}"/>
              </a:ext>
            </a:extLst>
          </p:cNvPr>
          <p:cNvSpPr txBox="1"/>
          <p:nvPr/>
        </p:nvSpPr>
        <p:spPr>
          <a:xfrm>
            <a:off x="185264" y="1342464"/>
            <a:ext cx="6200272" cy="2031325"/>
          </a:xfrm>
          <a:prstGeom prst="rect">
            <a:avLst/>
          </a:prstGeom>
          <a:noFill/>
        </p:spPr>
        <p:txBody>
          <a:bodyPr wrap="square">
            <a:spAutoFit/>
          </a:bodyPr>
          <a:lstStyle/>
          <a:p>
            <a:r>
              <a:rPr lang="es-AR" sz="1400" dirty="0">
                <a:solidFill>
                  <a:srgbClr val="000000"/>
                </a:solidFill>
              </a:rPr>
              <a:t>Estadísticos del tiempo de respuesta según si hubo arresto:</a:t>
            </a:r>
          </a:p>
          <a:p>
            <a:pPr marL="285750" indent="-285750">
              <a:buFont typeface="Arial" panose="020B0604020202020204" pitchFamily="34" charset="0"/>
              <a:buChar char="•"/>
            </a:pPr>
            <a:r>
              <a:rPr lang="es-AR" sz="1400" dirty="0">
                <a:solidFill>
                  <a:srgbClr val="000000"/>
                </a:solidFill>
              </a:rPr>
              <a:t>Con arresto</a:t>
            </a:r>
          </a:p>
          <a:p>
            <a:pPr marL="742950" lvl="1" indent="-285750">
              <a:buFont typeface="Arial" panose="020B0604020202020204" pitchFamily="34" charset="0"/>
              <a:buChar char="•"/>
            </a:pPr>
            <a:r>
              <a:rPr lang="es-AR" sz="1400" dirty="0">
                <a:solidFill>
                  <a:srgbClr val="000000"/>
                </a:solidFill>
              </a:rPr>
              <a:t>Media = 100.954 min</a:t>
            </a:r>
          </a:p>
          <a:p>
            <a:pPr marL="742950" lvl="1" indent="-285750">
              <a:buFont typeface="Arial" panose="020B0604020202020204" pitchFamily="34" charset="0"/>
              <a:buChar char="•"/>
            </a:pPr>
            <a:r>
              <a:rPr lang="es-AR" sz="1400" dirty="0">
                <a:solidFill>
                  <a:srgbClr val="000000"/>
                </a:solidFill>
              </a:rPr>
              <a:t>Varianza= 2107.465</a:t>
            </a:r>
          </a:p>
          <a:p>
            <a:pPr marL="742950" lvl="1" indent="-285750">
              <a:buFont typeface="Arial" panose="020B0604020202020204" pitchFamily="34" charset="0"/>
              <a:buChar char="•"/>
            </a:pPr>
            <a:r>
              <a:rPr lang="es-AR" sz="1400" dirty="0" err="1">
                <a:solidFill>
                  <a:srgbClr val="000000"/>
                </a:solidFill>
              </a:rPr>
              <a:t>Kurtuosis</a:t>
            </a:r>
            <a:r>
              <a:rPr lang="es-AR" sz="1400" dirty="0">
                <a:solidFill>
                  <a:srgbClr val="000000"/>
                </a:solidFill>
              </a:rPr>
              <a:t>= -1.201</a:t>
            </a:r>
            <a:endParaRPr lang="en-US" sz="1400" dirty="0"/>
          </a:p>
          <a:p>
            <a:pPr marL="285750" indent="-285750">
              <a:buFont typeface="Arial" panose="020B0604020202020204" pitchFamily="34" charset="0"/>
              <a:buChar char="•"/>
            </a:pPr>
            <a:r>
              <a:rPr lang="es-AR" sz="1400" dirty="0">
                <a:solidFill>
                  <a:srgbClr val="000000"/>
                </a:solidFill>
              </a:rPr>
              <a:t>Sin arresto</a:t>
            </a:r>
          </a:p>
          <a:p>
            <a:pPr marL="742950" lvl="1" indent="-285750">
              <a:buFont typeface="Arial" panose="020B0604020202020204" pitchFamily="34" charset="0"/>
              <a:buChar char="•"/>
            </a:pPr>
            <a:r>
              <a:rPr lang="es-AR" sz="1400" dirty="0">
                <a:solidFill>
                  <a:srgbClr val="000000"/>
                </a:solidFill>
              </a:rPr>
              <a:t>Media = 101.060min</a:t>
            </a:r>
          </a:p>
          <a:p>
            <a:pPr marL="742950" lvl="1" indent="-285750">
              <a:buFont typeface="Arial" panose="020B0604020202020204" pitchFamily="34" charset="0"/>
              <a:buChar char="•"/>
            </a:pPr>
            <a:r>
              <a:rPr lang="es-AR" sz="1400" dirty="0">
                <a:solidFill>
                  <a:srgbClr val="000000"/>
                </a:solidFill>
              </a:rPr>
              <a:t>Varianza= 2107.062</a:t>
            </a:r>
          </a:p>
          <a:p>
            <a:pPr marL="742950" lvl="1" indent="-285750">
              <a:buFont typeface="Arial" panose="020B0604020202020204" pitchFamily="34" charset="0"/>
              <a:buChar char="•"/>
            </a:pPr>
            <a:r>
              <a:rPr lang="es-AR" sz="1400" dirty="0" err="1">
                <a:solidFill>
                  <a:srgbClr val="000000"/>
                </a:solidFill>
              </a:rPr>
              <a:t>Kurtuosis</a:t>
            </a:r>
            <a:r>
              <a:rPr lang="es-AR" sz="1400" dirty="0">
                <a:solidFill>
                  <a:srgbClr val="000000"/>
                </a:solidFill>
              </a:rPr>
              <a:t>= - -1.997</a:t>
            </a:r>
            <a:endParaRPr lang="en-US" sz="1400" dirty="0">
              <a:solidFill>
                <a:srgbClr val="000000"/>
              </a:solidFill>
            </a:endParaRPr>
          </a:p>
        </p:txBody>
      </p:sp>
      <p:sp>
        <p:nvSpPr>
          <p:cNvPr id="13" name="CuadroTexto 12">
            <a:extLst>
              <a:ext uri="{FF2B5EF4-FFF2-40B4-BE49-F238E27FC236}">
                <a16:creationId xmlns:a16="http://schemas.microsoft.com/office/drawing/2014/main" id="{C53F22F3-F72F-8443-036E-19DFAD923206}"/>
              </a:ext>
            </a:extLst>
          </p:cNvPr>
          <p:cNvSpPr txBox="1"/>
          <p:nvPr/>
        </p:nvSpPr>
        <p:spPr>
          <a:xfrm>
            <a:off x="997725" y="3701983"/>
            <a:ext cx="4416223" cy="369332"/>
          </a:xfrm>
          <a:prstGeom prst="rect">
            <a:avLst/>
          </a:prstGeom>
          <a:noFill/>
        </p:spPr>
        <p:txBody>
          <a:bodyPr wrap="square">
            <a:spAutoFit/>
          </a:bodyPr>
          <a:lstStyle/>
          <a:p>
            <a:r>
              <a:rPr lang="es-419" b="1" dirty="0">
                <a:latin typeface="+mj-lt"/>
              </a:rPr>
              <a:t>Relación entre tipo de delito y tipo de arma</a:t>
            </a:r>
            <a:endParaRPr lang="en-US" sz="1800" b="1" dirty="0">
              <a:latin typeface="+mj-lt"/>
            </a:endParaRPr>
          </a:p>
        </p:txBody>
      </p:sp>
      <p:pic>
        <p:nvPicPr>
          <p:cNvPr id="16" name="Imagen 15">
            <a:extLst>
              <a:ext uri="{FF2B5EF4-FFF2-40B4-BE49-F238E27FC236}">
                <a16:creationId xmlns:a16="http://schemas.microsoft.com/office/drawing/2014/main" id="{ED6262E2-A117-6329-BDDD-0D0D73A6DCEF}"/>
              </a:ext>
            </a:extLst>
          </p:cNvPr>
          <p:cNvPicPr>
            <a:picLocks noChangeAspect="1"/>
          </p:cNvPicPr>
          <p:nvPr/>
        </p:nvPicPr>
        <p:blipFill>
          <a:blip r:embed="rId3"/>
          <a:stretch>
            <a:fillRect/>
          </a:stretch>
        </p:blipFill>
        <p:spPr>
          <a:xfrm>
            <a:off x="10874" y="4145538"/>
            <a:ext cx="6389926" cy="2362837"/>
          </a:xfrm>
          <a:prstGeom prst="rect">
            <a:avLst/>
          </a:prstGeom>
        </p:spPr>
      </p:pic>
    </p:spTree>
    <p:extLst>
      <p:ext uri="{BB962C8B-B14F-4D97-AF65-F5344CB8AC3E}">
        <p14:creationId xmlns:p14="http://schemas.microsoft.com/office/powerpoint/2010/main" val="101292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75C32BF-96F4-0076-AF35-A13B685C1596}"/>
              </a:ext>
            </a:extLst>
          </p:cNvPr>
          <p:cNvSpPr>
            <a:spLocks noGrp="1"/>
          </p:cNvSpPr>
          <p:nvPr>
            <p:ph type="title"/>
          </p:nvPr>
        </p:nvSpPr>
        <p:spPr>
          <a:xfrm>
            <a:off x="767290" y="1289146"/>
            <a:ext cx="4153626" cy="4279709"/>
          </a:xfrm>
        </p:spPr>
        <p:txBody>
          <a:bodyPr anchor="ctr">
            <a:normAutofit/>
          </a:bodyPr>
          <a:lstStyle/>
          <a:p>
            <a:pPr algn="ctr"/>
            <a:r>
              <a:rPr lang="es-AR" sz="3600" dirty="0">
                <a:solidFill>
                  <a:schemeClr val="bg1"/>
                </a:solidFill>
                <a:latin typeface="Bahnschrift SemiBold Condensed" panose="020B0502040204020203" pitchFamily="34" charset="0"/>
              </a:rPr>
              <a:t>INSIGHT</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29F36A04-EA71-9524-1C07-32C23FBD8494}"/>
              </a:ext>
            </a:extLst>
          </p:cNvPr>
          <p:cNvSpPr>
            <a:spLocks noGrp="1"/>
          </p:cNvSpPr>
          <p:nvPr>
            <p:ph idx="1"/>
          </p:nvPr>
        </p:nvSpPr>
        <p:spPr>
          <a:xfrm>
            <a:off x="6406564" y="2184236"/>
            <a:ext cx="5561318" cy="4467576"/>
          </a:xfrm>
        </p:spPr>
        <p:txBody>
          <a:bodyPr anchor="ctr">
            <a:normAutofit/>
          </a:bodyPr>
          <a:lstStyle/>
          <a:p>
            <a:r>
              <a:rPr lang="es-AR" sz="2400" dirty="0">
                <a:latin typeface="+mj-lt"/>
              </a:rPr>
              <a:t>Insight generales</a:t>
            </a:r>
          </a:p>
          <a:p>
            <a:pPr lvl="1"/>
            <a:r>
              <a:rPr lang="es-AR" sz="1600" b="0" i="0" dirty="0">
                <a:solidFill>
                  <a:srgbClr val="000000"/>
                </a:solidFill>
                <a:effectLst/>
              </a:rPr>
              <a:t>Barrios con mas delitos Palermo y Balvanera</a:t>
            </a:r>
            <a:endParaRPr lang="es-AR" sz="1600" dirty="0">
              <a:solidFill>
                <a:srgbClr val="000000"/>
              </a:solidFill>
            </a:endParaRPr>
          </a:p>
          <a:p>
            <a:pPr lvl="1"/>
            <a:r>
              <a:rPr lang="es-AR" sz="1600" b="0" i="0" dirty="0">
                <a:solidFill>
                  <a:srgbClr val="000000"/>
                </a:solidFill>
                <a:effectLst/>
              </a:rPr>
              <a:t>Franja horario de mas delitos 17 y las 21. </a:t>
            </a:r>
          </a:p>
          <a:p>
            <a:pPr lvl="1"/>
            <a:r>
              <a:rPr lang="es-AR" sz="1600" dirty="0">
                <a:solidFill>
                  <a:srgbClr val="000000"/>
                </a:solidFill>
              </a:rPr>
              <a:t>Hurto con violencia es el delito mas probable de suceder</a:t>
            </a:r>
          </a:p>
          <a:p>
            <a:r>
              <a:rPr lang="es-AR" sz="2400" dirty="0">
                <a:latin typeface="+mj-lt"/>
              </a:rPr>
              <a:t>Insight evolutivos</a:t>
            </a:r>
          </a:p>
          <a:p>
            <a:pPr lvl="1"/>
            <a:r>
              <a:rPr lang="es-AR" sz="1600" b="0" i="0" dirty="0">
                <a:solidFill>
                  <a:srgbClr val="000000"/>
                </a:solidFill>
                <a:effectLst/>
              </a:rPr>
              <a:t>Durante la pandemia la actividad delictiva disminuyo</a:t>
            </a:r>
            <a:endParaRPr lang="es-AR" sz="1600" dirty="0">
              <a:solidFill>
                <a:srgbClr val="000000"/>
              </a:solidFill>
            </a:endParaRPr>
          </a:p>
          <a:p>
            <a:pPr lvl="1"/>
            <a:r>
              <a:rPr lang="es-AR" sz="1600" dirty="0">
                <a:solidFill>
                  <a:srgbClr val="000000"/>
                </a:solidFill>
              </a:rPr>
              <a:t>La cantidad promedio de delitos por día es 296</a:t>
            </a:r>
            <a:endParaRPr lang="es-AR" sz="1600" b="0" i="0" dirty="0">
              <a:solidFill>
                <a:srgbClr val="000000"/>
              </a:solidFill>
              <a:effectLst/>
            </a:endParaRPr>
          </a:p>
          <a:p>
            <a:pPr lvl="1"/>
            <a:r>
              <a:rPr lang="es-AR" sz="1600" dirty="0">
                <a:solidFill>
                  <a:srgbClr val="000000"/>
                </a:solidFill>
              </a:rPr>
              <a:t>La mínima cantidad de delitos registrados en un </a:t>
            </a:r>
            <a:r>
              <a:rPr lang="es-AR" sz="1600" dirty="0" err="1">
                <a:solidFill>
                  <a:srgbClr val="000000"/>
                </a:solidFill>
              </a:rPr>
              <a:t>dia</a:t>
            </a:r>
            <a:r>
              <a:rPr lang="es-AR" sz="1600" dirty="0">
                <a:solidFill>
                  <a:srgbClr val="000000"/>
                </a:solidFill>
              </a:rPr>
              <a:t> es de 22 y la máxima de 495</a:t>
            </a:r>
            <a:endParaRPr lang="es-AR" sz="1600" b="0" i="0" dirty="0">
              <a:solidFill>
                <a:srgbClr val="000000"/>
              </a:solidFill>
              <a:effectLst/>
            </a:endParaRPr>
          </a:p>
          <a:p>
            <a:r>
              <a:rPr lang="es-AR" sz="2400" dirty="0">
                <a:latin typeface="+mj-lt"/>
              </a:rPr>
              <a:t>Insight policía</a:t>
            </a:r>
          </a:p>
          <a:p>
            <a:pPr lvl="1"/>
            <a:r>
              <a:rPr lang="es-AR" sz="1600" b="0" i="0" dirty="0">
                <a:solidFill>
                  <a:srgbClr val="000000"/>
                </a:solidFill>
                <a:effectLst/>
              </a:rPr>
              <a:t>El tiempo de respuesta en promedio es 101 minutos</a:t>
            </a:r>
            <a:endParaRPr lang="es-AR" sz="1600" dirty="0">
              <a:solidFill>
                <a:srgbClr val="000000"/>
              </a:solidFill>
            </a:endParaRPr>
          </a:p>
          <a:p>
            <a:pPr lvl="1"/>
            <a:r>
              <a:rPr lang="es-AR" sz="1600" dirty="0">
                <a:solidFill>
                  <a:srgbClr val="000000"/>
                </a:solidFill>
              </a:rPr>
              <a:t>El mínimo tiempo de respuesta es de 22 y el máximo de 180</a:t>
            </a:r>
          </a:p>
          <a:p>
            <a:pPr lvl="1"/>
            <a:r>
              <a:rPr lang="es-AR" sz="1600" dirty="0">
                <a:solidFill>
                  <a:srgbClr val="000000"/>
                </a:solidFill>
              </a:rPr>
              <a:t>Mas del 50% de los delitos no terminan en arresto</a:t>
            </a:r>
          </a:p>
          <a:p>
            <a:pPr lvl="1"/>
            <a:endParaRPr lang="es-AR" sz="1600" b="0" i="0" dirty="0">
              <a:solidFill>
                <a:srgbClr val="000000"/>
              </a:solidFill>
              <a:effectLst/>
              <a:latin typeface="Helvetica Neue"/>
            </a:endParaRPr>
          </a:p>
          <a:p>
            <a:pPr marL="457200" lvl="1" indent="0">
              <a:buNone/>
            </a:pPr>
            <a:endParaRPr lang="es-AR" sz="2000" dirty="0"/>
          </a:p>
        </p:txBody>
      </p:sp>
    </p:spTree>
    <p:extLst>
      <p:ext uri="{BB962C8B-B14F-4D97-AF65-F5344CB8AC3E}">
        <p14:creationId xmlns:p14="http://schemas.microsoft.com/office/powerpoint/2010/main" val="386164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1C8B4D-2722-741E-FEF2-70341268378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s-AR" sz="3600" b="1" dirty="0">
                <a:solidFill>
                  <a:srgbClr val="080808"/>
                </a:solidFill>
                <a:latin typeface="Bahnschrift SemiBold Condensed" panose="020B0502040204020203" pitchFamily="34" charset="0"/>
              </a:rPr>
              <a:t>TEMARIO</a:t>
            </a:r>
          </a:p>
        </p:txBody>
      </p:sp>
      <p:sp>
        <p:nvSpPr>
          <p:cNvPr id="5" name="Marcador de contenido 4">
            <a:extLst>
              <a:ext uri="{FF2B5EF4-FFF2-40B4-BE49-F238E27FC236}">
                <a16:creationId xmlns:a16="http://schemas.microsoft.com/office/drawing/2014/main" id="{595C9DC9-4E8F-5C55-147C-23610F40F868}"/>
              </a:ext>
            </a:extLst>
          </p:cNvPr>
          <p:cNvSpPr txBox="1">
            <a:spLocks noGrp="1"/>
          </p:cNvSpPr>
          <p:nvPr>
            <p:ph idx="1"/>
          </p:nvPr>
        </p:nvSpPr>
        <p:spPr>
          <a:xfrm>
            <a:off x="4539752" y="1717454"/>
            <a:ext cx="7455024" cy="3098284"/>
          </a:xfrm>
          <a:prstGeom prst="rect">
            <a:avLst/>
          </a:prstGeom>
          <a:noFill/>
        </p:spPr>
        <p:txBody>
          <a:bodyPr wrap="square" rtlCol="0">
            <a:spAutoFit/>
          </a:bodyPr>
          <a:lstStyle/>
          <a:p>
            <a:pPr marL="342900" indent="-342900">
              <a:buFont typeface="+mj-lt"/>
              <a:buAutoNum type="arabicPeriod"/>
            </a:pPr>
            <a:r>
              <a:rPr lang="es-AR" sz="3600" dirty="0">
                <a:latin typeface="+mj-lt"/>
              </a:rPr>
              <a:t>Contexto y audiencia</a:t>
            </a:r>
          </a:p>
          <a:p>
            <a:pPr marL="342900" indent="-342900">
              <a:buFont typeface="+mj-lt"/>
              <a:buAutoNum type="arabicPeriod"/>
            </a:pPr>
            <a:r>
              <a:rPr lang="es-419" sz="3600" dirty="0">
                <a:latin typeface="+mj-lt"/>
              </a:rPr>
              <a:t>Preguntas de interés</a:t>
            </a:r>
            <a:endParaRPr lang="es-AR" sz="3600" dirty="0">
              <a:latin typeface="+mj-lt"/>
            </a:endParaRPr>
          </a:p>
          <a:p>
            <a:pPr marL="342900" indent="-342900">
              <a:buFont typeface="+mj-lt"/>
              <a:buAutoNum type="arabicPeriod"/>
            </a:pPr>
            <a:r>
              <a:rPr lang="es-AR" sz="3600" dirty="0" err="1">
                <a:latin typeface="+mj-lt"/>
              </a:rPr>
              <a:t>Metadata</a:t>
            </a:r>
            <a:endParaRPr lang="es-AR" sz="3600" dirty="0">
              <a:latin typeface="+mj-lt"/>
            </a:endParaRPr>
          </a:p>
          <a:p>
            <a:pPr marL="342900" indent="-342900">
              <a:buFont typeface="+mj-lt"/>
              <a:buAutoNum type="arabicPeriod"/>
            </a:pPr>
            <a:r>
              <a:rPr lang="es-AR" sz="3600" dirty="0" err="1">
                <a:latin typeface="+mj-lt"/>
              </a:rPr>
              <a:t>Analísis</a:t>
            </a:r>
            <a:r>
              <a:rPr lang="es-AR" sz="3600" dirty="0">
                <a:latin typeface="+mj-lt"/>
              </a:rPr>
              <a:t> exploratorio</a:t>
            </a:r>
          </a:p>
          <a:p>
            <a:pPr marL="342900" indent="-342900">
              <a:buFont typeface="+mj-lt"/>
              <a:buAutoNum type="arabicPeriod"/>
            </a:pPr>
            <a:r>
              <a:rPr lang="es-AR" sz="3600" dirty="0" err="1">
                <a:latin typeface="+mj-lt"/>
              </a:rPr>
              <a:t>Insights</a:t>
            </a:r>
            <a:endParaRPr lang="es-AR" sz="3600" dirty="0">
              <a:latin typeface="+mj-lt"/>
            </a:endParaRPr>
          </a:p>
        </p:txBody>
      </p:sp>
    </p:spTree>
    <p:extLst>
      <p:ext uri="{BB962C8B-B14F-4D97-AF65-F5344CB8AC3E}">
        <p14:creationId xmlns:p14="http://schemas.microsoft.com/office/powerpoint/2010/main" val="144308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F63814F-DB83-C868-DDFA-C517142F2EA9}"/>
              </a:ext>
            </a:extLst>
          </p:cNvPr>
          <p:cNvSpPr>
            <a:spLocks noGrp="1"/>
          </p:cNvSpPr>
          <p:nvPr>
            <p:ph type="title"/>
          </p:nvPr>
        </p:nvSpPr>
        <p:spPr>
          <a:xfrm>
            <a:off x="804672" y="640080"/>
            <a:ext cx="3282696" cy="5257800"/>
          </a:xfrm>
        </p:spPr>
        <p:txBody>
          <a:bodyPr>
            <a:normAutofit/>
          </a:bodyPr>
          <a:lstStyle/>
          <a:p>
            <a:pPr algn="ctr"/>
            <a:r>
              <a:rPr lang="es-AR" sz="3600" dirty="0">
                <a:solidFill>
                  <a:schemeClr val="bg1"/>
                </a:solidFill>
                <a:latin typeface="Bahnschrift SemiBold Condensed" panose="020B0502040204020203" pitchFamily="34" charset="0"/>
              </a:rPr>
              <a:t>CONTEXTO Y AUDIENCIA</a:t>
            </a:r>
          </a:p>
        </p:txBody>
      </p:sp>
      <p:sp>
        <p:nvSpPr>
          <p:cNvPr id="3" name="CuadroTexto 2">
            <a:extLst>
              <a:ext uri="{FF2B5EF4-FFF2-40B4-BE49-F238E27FC236}">
                <a16:creationId xmlns:a16="http://schemas.microsoft.com/office/drawing/2014/main" id="{9A357773-8B52-4489-3297-BF9E35B51A20}"/>
              </a:ext>
            </a:extLst>
          </p:cNvPr>
          <p:cNvSpPr txBox="1"/>
          <p:nvPr/>
        </p:nvSpPr>
        <p:spPr>
          <a:xfrm>
            <a:off x="4890516" y="98613"/>
            <a:ext cx="7113225" cy="7017306"/>
          </a:xfrm>
          <a:prstGeom prst="rect">
            <a:avLst/>
          </a:prstGeom>
          <a:noFill/>
        </p:spPr>
        <p:txBody>
          <a:bodyPr wrap="square" rtlCol="0">
            <a:spAutoFit/>
          </a:bodyPr>
          <a:lstStyle/>
          <a:p>
            <a:r>
              <a:rPr lang="es-AR" b="1" dirty="0">
                <a:latin typeface="+mj-lt"/>
              </a:rPr>
              <a:t>Contexto:</a:t>
            </a:r>
          </a:p>
          <a:p>
            <a:pPr algn="just"/>
            <a:r>
              <a:rPr lang="es-AR" sz="1400" b="0" i="0" dirty="0">
                <a:solidFill>
                  <a:srgbClr val="000000"/>
                </a:solidFill>
                <a:effectLst/>
              </a:rPr>
              <a:t>A lo largo de los años las situaciones delictivas han ido aumentando en toda la Argentina, en particular en las ciudades mas importantes y pobladas del país, en particular la Ciudad Autónoma de Buenos Aires, la cual se tomará como zona geográfica de estudio. Conocer el comportamiento de los mismos puede generar una fuerte ventaja para combatirlas por parte de las fuerzas policiales y por otro lado puede utilizarse como una ventaja competitiva para la industria y comercios que brinden bienes y servicios a la sociedad, por ejemplo: en que barrios colocar franquicias de empresas gastronómicas de gran importancia, a que hora recomendar a los clientes que asistan, en que franja horaria atender al publico o en que franja horaria recibir a los proveedores, entre otros.</a:t>
            </a:r>
          </a:p>
          <a:p>
            <a:pPr algn="just"/>
            <a:r>
              <a:rPr lang="es-AR" sz="1400" dirty="0">
                <a:solidFill>
                  <a:srgbClr val="000000"/>
                </a:solidFill>
              </a:rPr>
              <a:t>En este contexto pueden surgir preguntas tales como </a:t>
            </a:r>
            <a:endParaRPr lang="es-AR" sz="1400" b="0" i="0" dirty="0">
              <a:solidFill>
                <a:srgbClr val="000000"/>
              </a:solidFill>
              <a:effectLst/>
            </a:endParaRPr>
          </a:p>
          <a:p>
            <a:pPr marL="285750" indent="-285750">
              <a:buFont typeface="Arial" panose="020B0604020202020204" pitchFamily="34" charset="0"/>
              <a:buChar char="•"/>
            </a:pPr>
            <a:r>
              <a:rPr lang="es-AR" sz="1400" dirty="0">
                <a:solidFill>
                  <a:srgbClr val="000000"/>
                </a:solidFill>
              </a:rPr>
              <a:t>¿Cual es el Barrio con mas inseguridad?</a:t>
            </a:r>
          </a:p>
          <a:p>
            <a:pPr marL="285750" indent="-285750">
              <a:buFont typeface="Arial" panose="020B0604020202020204" pitchFamily="34" charset="0"/>
              <a:buChar char="•"/>
            </a:pPr>
            <a:r>
              <a:rPr lang="es-AR" sz="1400" dirty="0">
                <a:solidFill>
                  <a:srgbClr val="000000"/>
                </a:solidFill>
              </a:rPr>
              <a:t>¿En que horario es mas “seguro” transitar?</a:t>
            </a:r>
          </a:p>
          <a:p>
            <a:pPr marL="285750" indent="-285750">
              <a:buFont typeface="Arial" panose="020B0604020202020204" pitchFamily="34" charset="0"/>
              <a:buChar char="•"/>
            </a:pPr>
            <a:r>
              <a:rPr lang="es-AR" sz="1400" dirty="0">
                <a:solidFill>
                  <a:srgbClr val="000000"/>
                </a:solidFill>
              </a:rPr>
              <a:t>¿Cómo son los tipo de delitos?</a:t>
            </a:r>
          </a:p>
          <a:p>
            <a:pPr marL="285750" indent="-285750">
              <a:buFont typeface="Arial" panose="020B0604020202020204" pitchFamily="34" charset="0"/>
              <a:buChar char="•"/>
            </a:pPr>
            <a:r>
              <a:rPr lang="es-AR" sz="1400" dirty="0">
                <a:solidFill>
                  <a:srgbClr val="000000"/>
                </a:solidFill>
              </a:rPr>
              <a:t>¿Qué cantidad de arrestos se producen?</a:t>
            </a:r>
          </a:p>
          <a:p>
            <a:r>
              <a:rPr lang="es-AR" sz="1400" dirty="0">
                <a:solidFill>
                  <a:srgbClr val="000000"/>
                </a:solidFill>
              </a:rPr>
              <a:t>Entre otras.</a:t>
            </a:r>
          </a:p>
          <a:p>
            <a:r>
              <a:rPr lang="es-AR" sz="1400" dirty="0">
                <a:solidFill>
                  <a:srgbClr val="000000"/>
                </a:solidFill>
              </a:rPr>
              <a:t>Para poder analizar estas preguntas que surgieron, nos vamos a basar en la toma de información otorgada por el Gobierno de la Ciudad de Bs As en el periodo 2016-2021.</a:t>
            </a:r>
          </a:p>
          <a:p>
            <a:endParaRPr lang="es-AR" dirty="0"/>
          </a:p>
          <a:p>
            <a:r>
              <a:rPr lang="es-AR" b="1" dirty="0">
                <a:latin typeface="+mj-lt"/>
              </a:rPr>
              <a:t>Audiencia:</a:t>
            </a:r>
          </a:p>
          <a:p>
            <a:r>
              <a:rPr lang="es-AR" sz="1400" dirty="0">
                <a:solidFill>
                  <a:srgbClr val="000000"/>
                </a:solidFill>
              </a:rPr>
              <a:t>Este análisis busca responder preguntas sobre el comportamiento delictivo antes, durante y en la post pandemia, como así también el desarrollo geográfico y horario del mismo; para poder tener conocimiento y anticipar este tipo de situaciones, dirigido a un publico general o bien para ser usado por fuerzas policiales.</a:t>
            </a:r>
          </a:p>
          <a:p>
            <a:endParaRPr lang="es-AR" sz="1400" dirty="0">
              <a:solidFill>
                <a:srgbClr val="000000"/>
              </a:solidFill>
            </a:endParaRPr>
          </a:p>
          <a:p>
            <a:pPr>
              <a:spcBef>
                <a:spcPts val="0"/>
              </a:spcBef>
              <a:spcAft>
                <a:spcPts val="0"/>
              </a:spcAft>
            </a:pPr>
            <a:r>
              <a:rPr lang="es-AR" b="1" dirty="0">
                <a:latin typeface="+mj-lt"/>
              </a:rPr>
              <a:t>Limitaciones:</a:t>
            </a:r>
          </a:p>
          <a:p>
            <a:pPr>
              <a:spcBef>
                <a:spcPts val="0"/>
              </a:spcBef>
              <a:spcAft>
                <a:spcPts val="0"/>
              </a:spcAft>
            </a:pPr>
            <a:r>
              <a:rPr lang="es-AR" sz="1400" dirty="0">
                <a:solidFill>
                  <a:srgbClr val="000000"/>
                </a:solidFill>
              </a:rPr>
              <a:t>Como bien se mencionó anteriormente este análisis corresponde al periodo temporal ubicado entre los años 2016-2021 y solamente para CABA por lo que puede no reflejar la situación delictiva particular de cada ciudad del país. </a:t>
            </a:r>
          </a:p>
          <a:p>
            <a:br>
              <a:rPr lang="es-AR" sz="1400" dirty="0"/>
            </a:br>
            <a:endParaRPr lang="es-AR" sz="1400" dirty="0">
              <a:solidFill>
                <a:srgbClr val="000000"/>
              </a:solidFill>
            </a:endParaRPr>
          </a:p>
        </p:txBody>
      </p:sp>
    </p:spTree>
    <p:extLst>
      <p:ext uri="{BB962C8B-B14F-4D97-AF65-F5344CB8AC3E}">
        <p14:creationId xmlns:p14="http://schemas.microsoft.com/office/powerpoint/2010/main" val="79034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F63814F-DB83-C868-DDFA-C517142F2EA9}"/>
              </a:ext>
            </a:extLst>
          </p:cNvPr>
          <p:cNvSpPr>
            <a:spLocks noGrp="1"/>
          </p:cNvSpPr>
          <p:nvPr>
            <p:ph type="title"/>
          </p:nvPr>
        </p:nvSpPr>
        <p:spPr>
          <a:xfrm>
            <a:off x="804672" y="640080"/>
            <a:ext cx="3282696" cy="5257800"/>
          </a:xfrm>
        </p:spPr>
        <p:txBody>
          <a:bodyPr>
            <a:normAutofit/>
          </a:bodyPr>
          <a:lstStyle/>
          <a:p>
            <a:pPr algn="ctr"/>
            <a:r>
              <a:rPr lang="es-AR" sz="3600" dirty="0">
                <a:solidFill>
                  <a:schemeClr val="bg1"/>
                </a:solidFill>
                <a:latin typeface="Bahnschrift SemiBold Condensed" panose="020B0502040204020203" pitchFamily="34" charset="0"/>
              </a:rPr>
              <a:t>PREGUNTAS DE INTERÉS</a:t>
            </a:r>
          </a:p>
        </p:txBody>
      </p:sp>
      <p:sp>
        <p:nvSpPr>
          <p:cNvPr id="3" name="CuadroTexto 2">
            <a:extLst>
              <a:ext uri="{FF2B5EF4-FFF2-40B4-BE49-F238E27FC236}">
                <a16:creationId xmlns:a16="http://schemas.microsoft.com/office/drawing/2014/main" id="{9A357773-8B52-4489-3297-BF9E35B51A20}"/>
              </a:ext>
            </a:extLst>
          </p:cNvPr>
          <p:cNvSpPr txBox="1"/>
          <p:nvPr/>
        </p:nvSpPr>
        <p:spPr>
          <a:xfrm>
            <a:off x="4890516" y="1362636"/>
            <a:ext cx="7113225" cy="4770537"/>
          </a:xfrm>
          <a:prstGeom prst="rect">
            <a:avLst/>
          </a:prstGeom>
          <a:noFill/>
        </p:spPr>
        <p:txBody>
          <a:bodyPr wrap="square" rtlCol="0">
            <a:spAutoFit/>
          </a:bodyPr>
          <a:lstStyle/>
          <a:p>
            <a:r>
              <a:rPr lang="es-AR" b="1" dirty="0">
                <a:latin typeface="+mj-lt"/>
              </a:rPr>
              <a:t>Preguntas principales o primarias</a:t>
            </a: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¿Varia la actividad delictiva durante el confinamiento obligatorio?</a:t>
            </a:r>
          </a:p>
          <a:p>
            <a:pPr fontAlgn="base">
              <a:buFont typeface="Arial" panose="020B0604020202020204" pitchFamily="34" charset="0"/>
              <a:buChar char="•"/>
            </a:pPr>
            <a:r>
              <a:rPr lang="es-AR" sz="1600" b="0" i="0" u="none" strike="noStrike" dirty="0">
                <a:solidFill>
                  <a:srgbClr val="000000"/>
                </a:solidFill>
                <a:effectLst/>
              </a:rPr>
              <a:t>¿Qué barrios son los mas inseguros?</a:t>
            </a: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¿Qué franjas horarias son mas inseguras?</a:t>
            </a:r>
          </a:p>
          <a:p>
            <a:pPr rtl="0" fontAlgn="base">
              <a:spcBef>
                <a:spcPts val="0"/>
              </a:spcBef>
              <a:spcAft>
                <a:spcPts val="0"/>
              </a:spcAft>
              <a:buFont typeface="Arial" panose="020B0604020202020204" pitchFamily="34" charset="0"/>
              <a:buChar char="•"/>
            </a:pPr>
            <a:r>
              <a:rPr lang="es-AR" sz="1600" dirty="0">
                <a:solidFill>
                  <a:srgbClr val="000000"/>
                </a:solidFill>
              </a:rPr>
              <a:t>¿Cuál es el porcentaje de arrestos?</a:t>
            </a:r>
          </a:p>
          <a:p>
            <a:pPr rtl="0" fontAlgn="base">
              <a:spcBef>
                <a:spcPts val="0"/>
              </a:spcBef>
              <a:spcAft>
                <a:spcPts val="0"/>
              </a:spcAft>
              <a:buFont typeface="Arial" panose="020B0604020202020204" pitchFamily="34" charset="0"/>
              <a:buChar char="•"/>
            </a:pPr>
            <a:r>
              <a:rPr lang="es-AR" sz="1600" dirty="0">
                <a:solidFill>
                  <a:srgbClr val="000000"/>
                </a:solidFill>
              </a:rPr>
              <a:t>¿Cómo son los delitos?</a:t>
            </a:r>
          </a:p>
          <a:p>
            <a:pPr rtl="0" fontAlgn="base">
              <a:spcBef>
                <a:spcPts val="0"/>
              </a:spcBef>
              <a:spcAft>
                <a:spcPts val="0"/>
              </a:spcAft>
              <a:buFont typeface="Arial" panose="020B0604020202020204" pitchFamily="34" charset="0"/>
              <a:buChar char="•"/>
            </a:pPr>
            <a:endParaRPr lang="es-AR" sz="1800" b="0" i="0" u="none" strike="noStrike" dirty="0">
              <a:solidFill>
                <a:srgbClr val="000000"/>
              </a:solidFill>
              <a:effectLst/>
              <a:latin typeface="Helvetica Neue"/>
            </a:endParaRPr>
          </a:p>
          <a:p>
            <a:pPr rtl="0">
              <a:spcBef>
                <a:spcPts val="0"/>
              </a:spcBef>
              <a:spcAft>
                <a:spcPts val="0"/>
              </a:spcAft>
            </a:pPr>
            <a:br>
              <a:rPr lang="es-AR" sz="1400" b="0" dirty="0">
                <a:effectLst/>
              </a:rPr>
            </a:br>
            <a:r>
              <a:rPr lang="es-AR" b="1" i="0" u="none" strike="noStrike" dirty="0">
                <a:solidFill>
                  <a:srgbClr val="000000"/>
                </a:solidFill>
                <a:effectLst/>
                <a:latin typeface="+mj-lt"/>
              </a:rPr>
              <a:t>Preguntas secundarias</a:t>
            </a:r>
            <a:endParaRPr lang="es-AR" b="1" dirty="0">
              <a:effectLst/>
              <a:latin typeface="+mj-lt"/>
            </a:endParaRP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¿Cómo es la distribución del tiempo de respuesta policial?</a:t>
            </a:r>
          </a:p>
          <a:p>
            <a:pPr rtl="0" fontAlgn="base">
              <a:spcBef>
                <a:spcPts val="0"/>
              </a:spcBef>
              <a:spcAft>
                <a:spcPts val="0"/>
              </a:spcAft>
              <a:buFont typeface="Arial" panose="020B0604020202020204" pitchFamily="34" charset="0"/>
              <a:buChar char="•"/>
            </a:pPr>
            <a:r>
              <a:rPr lang="es-AR" sz="1600" dirty="0">
                <a:solidFill>
                  <a:srgbClr val="000000"/>
                </a:solidFill>
              </a:rPr>
              <a:t>El tiempo de respuesta, ¿Varia según barrio o franja horaria?</a:t>
            </a:r>
          </a:p>
          <a:p>
            <a:pPr fontAlgn="base">
              <a:buFont typeface="Arial" panose="020B0604020202020204" pitchFamily="34" charset="0"/>
              <a:buChar char="•"/>
            </a:pPr>
            <a:r>
              <a:rPr lang="es-AR" sz="1600" dirty="0">
                <a:solidFill>
                  <a:srgbClr val="000000"/>
                </a:solidFill>
              </a:rPr>
              <a:t>El tiempo de respuesta, ¿Varia según el tipo de delito?</a:t>
            </a:r>
            <a:endParaRPr lang="es-AR" sz="1600" b="0" i="0" u="none" strike="noStrike" dirty="0">
              <a:solidFill>
                <a:srgbClr val="000000"/>
              </a:solidFill>
              <a:effectLst/>
            </a:endParaRP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¿Cómo es la relación entre barrios y franja horaria?</a:t>
            </a: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¿Cómo es la relación entre tipo de delito y franja horaria?</a:t>
            </a:r>
          </a:p>
          <a:p>
            <a:pPr fontAlgn="base">
              <a:buFont typeface="Arial" panose="020B0604020202020204" pitchFamily="34" charset="0"/>
              <a:buChar char="•"/>
            </a:pPr>
            <a:r>
              <a:rPr lang="es-AR" sz="1600" b="0" i="0" u="none" strike="noStrike" dirty="0">
                <a:solidFill>
                  <a:srgbClr val="000000"/>
                </a:solidFill>
                <a:effectLst/>
              </a:rPr>
              <a:t>¿Cómo es la relación entre barrios y tipo de delito?</a:t>
            </a:r>
          </a:p>
          <a:p>
            <a:pPr rtl="0" fontAlgn="base">
              <a:spcBef>
                <a:spcPts val="0"/>
              </a:spcBef>
              <a:spcAft>
                <a:spcPts val="0"/>
              </a:spcAft>
              <a:buFont typeface="Arial" panose="020B0604020202020204" pitchFamily="34" charset="0"/>
              <a:buChar char="•"/>
            </a:pPr>
            <a:r>
              <a:rPr lang="es-AR" sz="1600" b="0" i="0" u="none" strike="noStrike" dirty="0">
                <a:solidFill>
                  <a:srgbClr val="000000"/>
                </a:solidFill>
                <a:effectLst/>
              </a:rPr>
              <a:t>¿Cómo es la relación entre tipo de delito y uso de arma?</a:t>
            </a:r>
          </a:p>
          <a:p>
            <a:pPr rtl="0" fontAlgn="base">
              <a:spcBef>
                <a:spcPts val="0"/>
              </a:spcBef>
              <a:spcAft>
                <a:spcPts val="0"/>
              </a:spcAft>
              <a:buFont typeface="Arial" panose="020B0604020202020204" pitchFamily="34" charset="0"/>
              <a:buChar char="•"/>
            </a:pPr>
            <a:r>
              <a:rPr lang="es-AR" sz="1600" dirty="0">
                <a:solidFill>
                  <a:srgbClr val="000000"/>
                </a:solidFill>
              </a:rPr>
              <a:t>¿Cuál es el promedio de delitos por día?</a:t>
            </a:r>
          </a:p>
          <a:p>
            <a:pPr rtl="0" fontAlgn="base">
              <a:spcBef>
                <a:spcPts val="0"/>
              </a:spcBef>
              <a:spcAft>
                <a:spcPts val="0"/>
              </a:spcAft>
              <a:buFont typeface="Arial" panose="020B0604020202020204" pitchFamily="34" charset="0"/>
              <a:buChar char="•"/>
            </a:pPr>
            <a:endParaRPr lang="es-AR" dirty="0">
              <a:solidFill>
                <a:srgbClr val="000000"/>
              </a:solidFill>
              <a:latin typeface="Helvetica Neue"/>
            </a:endParaRPr>
          </a:p>
        </p:txBody>
      </p:sp>
    </p:spTree>
    <p:extLst>
      <p:ext uri="{BB962C8B-B14F-4D97-AF65-F5344CB8AC3E}">
        <p14:creationId xmlns:p14="http://schemas.microsoft.com/office/powerpoint/2010/main" val="340948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20D7F72-44EA-FC26-91AC-7D157E475462}"/>
              </a:ext>
            </a:extLst>
          </p:cNvPr>
          <p:cNvSpPr>
            <a:spLocks noGrp="1"/>
          </p:cNvSpPr>
          <p:nvPr>
            <p:ph type="title"/>
          </p:nvPr>
        </p:nvSpPr>
        <p:spPr>
          <a:xfrm>
            <a:off x="582947" y="347568"/>
            <a:ext cx="3529953" cy="486150"/>
          </a:xfrm>
        </p:spPr>
        <p:txBody>
          <a:bodyPr>
            <a:normAutofit/>
          </a:bodyPr>
          <a:lstStyle/>
          <a:p>
            <a:r>
              <a:rPr lang="es-AR" sz="2400" dirty="0">
                <a:solidFill>
                  <a:schemeClr val="bg1"/>
                </a:solidFill>
                <a:latin typeface="Bahnschrift SemiBold Condensed" panose="020B0502040204020203" pitchFamily="34" charset="0"/>
              </a:rPr>
              <a:t>METADATA</a:t>
            </a:r>
            <a:endParaRPr lang="es-AR" sz="2400" dirty="0">
              <a:solidFill>
                <a:schemeClr val="bg1"/>
              </a:solidFill>
            </a:endParaRPr>
          </a:p>
        </p:txBody>
      </p:sp>
      <p:sp>
        <p:nvSpPr>
          <p:cNvPr id="3" name="Marcador de contenido 2">
            <a:extLst>
              <a:ext uri="{FF2B5EF4-FFF2-40B4-BE49-F238E27FC236}">
                <a16:creationId xmlns:a16="http://schemas.microsoft.com/office/drawing/2014/main" id="{FFDFDD55-67FD-5443-307D-B8D7FDE5C4AF}"/>
              </a:ext>
            </a:extLst>
          </p:cNvPr>
          <p:cNvSpPr>
            <a:spLocks noGrp="1"/>
          </p:cNvSpPr>
          <p:nvPr>
            <p:ph idx="1"/>
          </p:nvPr>
        </p:nvSpPr>
        <p:spPr>
          <a:xfrm>
            <a:off x="183831" y="833718"/>
            <a:ext cx="2994343" cy="4612162"/>
          </a:xfrm>
        </p:spPr>
        <p:txBody>
          <a:bodyPr anchor="ctr">
            <a:normAutofit/>
          </a:bodyPr>
          <a:lstStyle/>
          <a:p>
            <a:pPr marL="0" indent="0">
              <a:buNone/>
            </a:pPr>
            <a:r>
              <a:rPr lang="es-AR" sz="1600" dirty="0">
                <a:solidFill>
                  <a:schemeClr val="bg1"/>
                </a:solidFill>
              </a:rPr>
              <a:t>Delitos registrados (2016-2021)</a:t>
            </a:r>
          </a:p>
          <a:p>
            <a:r>
              <a:rPr lang="es-AR" sz="1600" dirty="0">
                <a:solidFill>
                  <a:schemeClr val="bg1"/>
                </a:solidFill>
              </a:rPr>
              <a:t>648656</a:t>
            </a:r>
          </a:p>
          <a:p>
            <a:pPr marL="0" indent="0">
              <a:buNone/>
            </a:pPr>
            <a:r>
              <a:rPr lang="es-AR" sz="1600" dirty="0">
                <a:solidFill>
                  <a:schemeClr val="bg1"/>
                </a:solidFill>
              </a:rPr>
              <a:t>Oficiales registrados</a:t>
            </a:r>
          </a:p>
          <a:p>
            <a:r>
              <a:rPr lang="es-AR" sz="1600" dirty="0">
                <a:solidFill>
                  <a:schemeClr val="bg1"/>
                </a:solidFill>
              </a:rPr>
              <a:t>599</a:t>
            </a:r>
          </a:p>
          <a:p>
            <a:pPr marL="0" indent="0">
              <a:buNone/>
            </a:pPr>
            <a:r>
              <a:rPr lang="es-AR" sz="1600" dirty="0">
                <a:solidFill>
                  <a:schemeClr val="bg1"/>
                </a:solidFill>
              </a:rPr>
              <a:t>Comisarias registradas</a:t>
            </a:r>
          </a:p>
          <a:p>
            <a:r>
              <a:rPr lang="es-AR" sz="1600" dirty="0">
                <a:solidFill>
                  <a:schemeClr val="bg1"/>
                </a:solidFill>
              </a:rPr>
              <a:t>49</a:t>
            </a:r>
          </a:p>
          <a:p>
            <a:pPr marL="0" indent="0">
              <a:buNone/>
            </a:pPr>
            <a:r>
              <a:rPr lang="es-AR" sz="1600" dirty="0">
                <a:solidFill>
                  <a:schemeClr val="bg1"/>
                </a:solidFill>
              </a:rPr>
              <a:t>Detenidos registrados</a:t>
            </a:r>
          </a:p>
          <a:p>
            <a:r>
              <a:rPr lang="es-AR" sz="1600" dirty="0">
                <a:solidFill>
                  <a:schemeClr val="bg1"/>
                </a:solidFill>
              </a:rPr>
              <a:t>1679</a:t>
            </a:r>
          </a:p>
          <a:p>
            <a:pPr marL="0" indent="0">
              <a:buNone/>
            </a:pPr>
            <a:r>
              <a:rPr lang="es-AR" sz="1600" dirty="0">
                <a:solidFill>
                  <a:schemeClr val="bg1"/>
                </a:solidFill>
              </a:rPr>
              <a:t>Caninos registrados </a:t>
            </a:r>
          </a:p>
          <a:p>
            <a:r>
              <a:rPr lang="es-AR" sz="1600" dirty="0">
                <a:solidFill>
                  <a:schemeClr val="bg1"/>
                </a:solidFill>
              </a:rPr>
              <a:t>25</a:t>
            </a:r>
          </a:p>
          <a:p>
            <a:pPr marL="0" indent="0">
              <a:buNone/>
            </a:pPr>
            <a:r>
              <a:rPr lang="es-AR" sz="1600" dirty="0">
                <a:solidFill>
                  <a:schemeClr val="bg1"/>
                </a:solidFill>
              </a:rPr>
              <a:t>Arrestos realizados</a:t>
            </a:r>
          </a:p>
          <a:p>
            <a:r>
              <a:rPr lang="es-AR" sz="1600" dirty="0">
                <a:solidFill>
                  <a:schemeClr val="bg1"/>
                </a:solidFill>
              </a:rPr>
              <a:t>260181</a:t>
            </a:r>
          </a:p>
          <a:p>
            <a:pPr marL="0" indent="0">
              <a:buNone/>
            </a:pPr>
            <a:endParaRPr lang="es-AR" sz="2000" dirty="0"/>
          </a:p>
        </p:txBody>
      </p:sp>
      <p:sp>
        <p:nvSpPr>
          <p:cNvPr id="9" name="CuadroTexto 8">
            <a:extLst>
              <a:ext uri="{FF2B5EF4-FFF2-40B4-BE49-F238E27FC236}">
                <a16:creationId xmlns:a16="http://schemas.microsoft.com/office/drawing/2014/main" id="{2AB47BFF-4328-7E77-DA37-6B4475371B37}"/>
              </a:ext>
            </a:extLst>
          </p:cNvPr>
          <p:cNvSpPr txBox="1"/>
          <p:nvPr/>
        </p:nvSpPr>
        <p:spPr>
          <a:xfrm>
            <a:off x="6356349" y="35270"/>
            <a:ext cx="6094605" cy="523220"/>
          </a:xfrm>
          <a:prstGeom prst="rect">
            <a:avLst/>
          </a:prstGeom>
          <a:noFill/>
        </p:spPr>
        <p:txBody>
          <a:bodyPr wrap="square">
            <a:spAutoFit/>
          </a:bodyPr>
          <a:lstStyle/>
          <a:p>
            <a:pPr algn="l"/>
            <a:r>
              <a:rPr lang="es-AR" sz="1400" b="0" i="0" dirty="0">
                <a:solidFill>
                  <a:srgbClr val="000000"/>
                </a:solidFill>
                <a:effectLst/>
              </a:rPr>
              <a:t>El Data Set se obtuvo de la pagina del Gobierno de CABA, de tipo </a:t>
            </a:r>
            <a:r>
              <a:rPr lang="es-AR" sz="1400" b="0" i="0" dirty="0" err="1">
                <a:solidFill>
                  <a:srgbClr val="000000"/>
                </a:solidFill>
                <a:effectLst/>
              </a:rPr>
              <a:t>excell</a:t>
            </a:r>
            <a:r>
              <a:rPr lang="es-AR" sz="1400" b="0" i="0" dirty="0">
                <a:solidFill>
                  <a:srgbClr val="000000"/>
                </a:solidFill>
                <a:effectLst/>
              </a:rPr>
              <a:t> que contiene detalles sobre cada delito.</a:t>
            </a:r>
            <a:r>
              <a:rPr lang="es-AR" sz="1400" dirty="0">
                <a:solidFill>
                  <a:schemeClr val="bg1"/>
                </a:solidFill>
              </a:rPr>
              <a:t>260181</a:t>
            </a:r>
          </a:p>
        </p:txBody>
      </p:sp>
      <p:sp>
        <p:nvSpPr>
          <p:cNvPr id="13" name="CuadroTexto 12">
            <a:extLst>
              <a:ext uri="{FF2B5EF4-FFF2-40B4-BE49-F238E27FC236}">
                <a16:creationId xmlns:a16="http://schemas.microsoft.com/office/drawing/2014/main" id="{22E2FA4B-1EC8-C0F3-57A0-6815539E4624}"/>
              </a:ext>
            </a:extLst>
          </p:cNvPr>
          <p:cNvSpPr txBox="1"/>
          <p:nvPr/>
        </p:nvSpPr>
        <p:spPr>
          <a:xfrm>
            <a:off x="4609276" y="4344212"/>
            <a:ext cx="7581199" cy="738664"/>
          </a:xfrm>
          <a:prstGeom prst="rect">
            <a:avLst/>
          </a:prstGeom>
          <a:noFill/>
        </p:spPr>
        <p:txBody>
          <a:bodyPr wrap="square">
            <a:spAutoFit/>
          </a:bodyPr>
          <a:lstStyle/>
          <a:p>
            <a:pPr algn="l"/>
            <a:r>
              <a:rPr lang="es-AR" sz="1400" b="0" i="1" dirty="0">
                <a:solidFill>
                  <a:srgbClr val="000000"/>
                </a:solidFill>
                <a:effectLst/>
              </a:rPr>
              <a:t>Tabla Detenido:</a:t>
            </a:r>
            <a:r>
              <a:rPr lang="es-AR" sz="1400" b="0" i="0" dirty="0">
                <a:solidFill>
                  <a:srgbClr val="000000"/>
                </a:solidFill>
                <a:effectLst/>
              </a:rPr>
              <a:t> En el caso de haber alguna persona detenida durante el procedimiento, esta tabla muestra su información personal y si tiene antecedentes penales o no.</a:t>
            </a:r>
          </a:p>
          <a:p>
            <a:pPr algn="l"/>
            <a:endParaRPr lang="es-AR" sz="1400" b="0" i="0" dirty="0">
              <a:solidFill>
                <a:srgbClr val="000000"/>
              </a:solidFill>
              <a:effectLst/>
            </a:endParaRPr>
          </a:p>
        </p:txBody>
      </p:sp>
      <p:sp>
        <p:nvSpPr>
          <p:cNvPr id="15" name="CuadroTexto 14">
            <a:extLst>
              <a:ext uri="{FF2B5EF4-FFF2-40B4-BE49-F238E27FC236}">
                <a16:creationId xmlns:a16="http://schemas.microsoft.com/office/drawing/2014/main" id="{10946C52-F113-26A1-5351-4E7C27DFB778}"/>
              </a:ext>
            </a:extLst>
          </p:cNvPr>
          <p:cNvSpPr txBox="1"/>
          <p:nvPr/>
        </p:nvSpPr>
        <p:spPr>
          <a:xfrm>
            <a:off x="5222031" y="2921169"/>
            <a:ext cx="6968444" cy="523220"/>
          </a:xfrm>
          <a:prstGeom prst="rect">
            <a:avLst/>
          </a:prstGeom>
          <a:noFill/>
        </p:spPr>
        <p:txBody>
          <a:bodyPr wrap="square">
            <a:spAutoFit/>
          </a:bodyPr>
          <a:lstStyle/>
          <a:p>
            <a:pPr algn="l"/>
            <a:r>
              <a:rPr lang="es-AR" sz="1400" b="0" i="1" dirty="0">
                <a:solidFill>
                  <a:srgbClr val="000000"/>
                </a:solidFill>
                <a:effectLst/>
              </a:rPr>
              <a:t>Tabla arresto:</a:t>
            </a:r>
            <a:r>
              <a:rPr lang="es-AR" sz="1400" b="0" i="0" dirty="0">
                <a:solidFill>
                  <a:srgbClr val="000000"/>
                </a:solidFill>
                <a:effectLst/>
              </a:rPr>
              <a:t> En este caso la información que contiene es el identificador del arresto e indica si hubo intervención de un canino en la misma.</a:t>
            </a:r>
          </a:p>
        </p:txBody>
      </p:sp>
      <p:sp>
        <p:nvSpPr>
          <p:cNvPr id="17" name="CuadroTexto 16">
            <a:extLst>
              <a:ext uri="{FF2B5EF4-FFF2-40B4-BE49-F238E27FC236}">
                <a16:creationId xmlns:a16="http://schemas.microsoft.com/office/drawing/2014/main" id="{3857658A-EB51-6BCF-2550-B9AF9E454731}"/>
              </a:ext>
            </a:extLst>
          </p:cNvPr>
          <p:cNvSpPr txBox="1"/>
          <p:nvPr/>
        </p:nvSpPr>
        <p:spPr>
          <a:xfrm>
            <a:off x="4916915" y="3495047"/>
            <a:ext cx="7332593" cy="738664"/>
          </a:xfrm>
          <a:prstGeom prst="rect">
            <a:avLst/>
          </a:prstGeom>
          <a:noFill/>
        </p:spPr>
        <p:txBody>
          <a:bodyPr wrap="square">
            <a:spAutoFit/>
          </a:bodyPr>
          <a:lstStyle/>
          <a:p>
            <a:pPr algn="l"/>
            <a:r>
              <a:rPr lang="es-AR" sz="1400" b="0" i="1" dirty="0">
                <a:solidFill>
                  <a:srgbClr val="000000"/>
                </a:solidFill>
                <a:effectLst/>
              </a:rPr>
              <a:t>Tabla Canino:</a:t>
            </a:r>
            <a:r>
              <a:rPr lang="es-AR" sz="1400" b="0" i="0" dirty="0">
                <a:solidFill>
                  <a:srgbClr val="000000"/>
                </a:solidFill>
                <a:effectLst/>
              </a:rPr>
              <a:t> Contiene una breve descripción del animal que interviene en un procedimiento en caso de ser necesario. Raza, edad del animal y medallas en caso de que cuente con alguna distinción por su trayectoria en la fuerza.</a:t>
            </a:r>
          </a:p>
        </p:txBody>
      </p:sp>
      <p:sp>
        <p:nvSpPr>
          <p:cNvPr id="19" name="CuadroTexto 18">
            <a:extLst>
              <a:ext uri="{FF2B5EF4-FFF2-40B4-BE49-F238E27FC236}">
                <a16:creationId xmlns:a16="http://schemas.microsoft.com/office/drawing/2014/main" id="{350DDB13-712E-FF12-0895-6A05699B8AF7}"/>
              </a:ext>
            </a:extLst>
          </p:cNvPr>
          <p:cNvSpPr txBox="1"/>
          <p:nvPr/>
        </p:nvSpPr>
        <p:spPr>
          <a:xfrm>
            <a:off x="4327685" y="4968826"/>
            <a:ext cx="7862789" cy="954107"/>
          </a:xfrm>
          <a:prstGeom prst="rect">
            <a:avLst/>
          </a:prstGeom>
          <a:noFill/>
        </p:spPr>
        <p:txBody>
          <a:bodyPr wrap="square">
            <a:spAutoFit/>
          </a:bodyPr>
          <a:lstStyle/>
          <a:p>
            <a:pPr algn="l"/>
            <a:r>
              <a:rPr lang="es-AR" sz="1400" i="1" dirty="0">
                <a:solidFill>
                  <a:srgbClr val="000000"/>
                </a:solidFill>
              </a:rPr>
              <a:t>T</a:t>
            </a:r>
            <a:r>
              <a:rPr lang="es-AR" sz="1400" b="0" i="1" dirty="0">
                <a:solidFill>
                  <a:srgbClr val="000000"/>
                </a:solidFill>
                <a:effectLst/>
              </a:rPr>
              <a:t>abla Oficial:</a:t>
            </a:r>
            <a:r>
              <a:rPr lang="es-AR" sz="1400" b="0" i="0" dirty="0">
                <a:solidFill>
                  <a:srgbClr val="000000"/>
                </a:solidFill>
                <a:effectLst/>
              </a:rPr>
              <a:t> Esta tabla cumple la función de proporcionar la información personal de los efectivos que intervienen en cada actuación y su rango dentro de la fuerza. Todos tienen un número de identificación, y se detalla a qué comisaría pertenecen</a:t>
            </a:r>
          </a:p>
          <a:p>
            <a:pPr algn="l"/>
            <a:endParaRPr lang="es-AR" sz="1400" b="0" i="0" dirty="0">
              <a:solidFill>
                <a:srgbClr val="000000"/>
              </a:solidFill>
              <a:effectLst/>
            </a:endParaRPr>
          </a:p>
        </p:txBody>
      </p:sp>
      <p:sp>
        <p:nvSpPr>
          <p:cNvPr id="21" name="CuadroTexto 20">
            <a:extLst>
              <a:ext uri="{FF2B5EF4-FFF2-40B4-BE49-F238E27FC236}">
                <a16:creationId xmlns:a16="http://schemas.microsoft.com/office/drawing/2014/main" id="{5FB513F4-87FB-EB47-071F-4851E3807F19}"/>
              </a:ext>
            </a:extLst>
          </p:cNvPr>
          <p:cNvSpPr txBox="1"/>
          <p:nvPr/>
        </p:nvSpPr>
        <p:spPr>
          <a:xfrm>
            <a:off x="4112900" y="5768102"/>
            <a:ext cx="8079100" cy="523220"/>
          </a:xfrm>
          <a:prstGeom prst="rect">
            <a:avLst/>
          </a:prstGeom>
          <a:noFill/>
        </p:spPr>
        <p:txBody>
          <a:bodyPr wrap="square">
            <a:spAutoFit/>
          </a:bodyPr>
          <a:lstStyle/>
          <a:p>
            <a:pPr algn="l"/>
            <a:r>
              <a:rPr lang="es-AR" sz="1400" b="0" i="1" dirty="0">
                <a:solidFill>
                  <a:srgbClr val="000000"/>
                </a:solidFill>
                <a:effectLst/>
              </a:rPr>
              <a:t>Tabla Comisaría:</a:t>
            </a:r>
            <a:r>
              <a:rPr lang="es-AR" sz="1400" b="0" i="0" dirty="0">
                <a:solidFill>
                  <a:srgbClr val="000000"/>
                </a:solidFill>
                <a:effectLst/>
              </a:rPr>
              <a:t> Aquí se brinda información de cada seccional, dirección, comuna, nombre, teléfono, observaciones, barrio, código postal.</a:t>
            </a:r>
          </a:p>
        </p:txBody>
      </p:sp>
      <p:sp>
        <p:nvSpPr>
          <p:cNvPr id="23" name="CuadroTexto 22">
            <a:extLst>
              <a:ext uri="{FF2B5EF4-FFF2-40B4-BE49-F238E27FC236}">
                <a16:creationId xmlns:a16="http://schemas.microsoft.com/office/drawing/2014/main" id="{71F80D34-5BA6-1FE0-6CF1-472FF1D12252}"/>
              </a:ext>
            </a:extLst>
          </p:cNvPr>
          <p:cNvSpPr txBox="1"/>
          <p:nvPr/>
        </p:nvSpPr>
        <p:spPr>
          <a:xfrm>
            <a:off x="6071691" y="668991"/>
            <a:ext cx="6225988" cy="2031325"/>
          </a:xfrm>
          <a:prstGeom prst="rect">
            <a:avLst/>
          </a:prstGeom>
          <a:noFill/>
        </p:spPr>
        <p:txBody>
          <a:bodyPr wrap="square">
            <a:spAutoFit/>
          </a:bodyPr>
          <a:lstStyle/>
          <a:p>
            <a:pPr algn="l"/>
            <a:r>
              <a:rPr lang="es-AR" sz="1400" b="0" i="1" dirty="0">
                <a:solidFill>
                  <a:srgbClr val="000000"/>
                </a:solidFill>
                <a:effectLst/>
              </a:rPr>
              <a:t>Tabla Delito:</a:t>
            </a:r>
            <a:r>
              <a:rPr lang="es-AR" sz="1400" b="0" i="0" dirty="0">
                <a:solidFill>
                  <a:srgbClr val="000000"/>
                </a:solidFill>
                <a:effectLst/>
              </a:rPr>
              <a:t> contiene el número identificador del delito cometido, el id del oficial que interviene en el delito, y en el caso de que se haya realizado un arresto en la misma se encuentra el número identificador del arresto. Además, encontramos en la misma el tiempo de respuesta (cuánto se tardó en llegar al lugar de donde se solicitó presencia policial. Está la fecha de la actuación, la franja horaria de la misma. Datos geográficos como longitud, latitud, barrio y comuna. También hay datos de descripción propios de delito como ser tipo, sub delito, usó armas (refiere a identificar si se usaron armas en el procedimiento). Arresto, para identificar si hubo detenidos, y víctimas en el caso de que una persona haya perdido la vida. </a:t>
            </a:r>
          </a:p>
        </p:txBody>
      </p:sp>
    </p:spTree>
    <p:extLst>
      <p:ext uri="{BB962C8B-B14F-4D97-AF65-F5344CB8AC3E}">
        <p14:creationId xmlns:p14="http://schemas.microsoft.com/office/powerpoint/2010/main" val="88429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BBD6498-FEFF-1AC5-5955-DA91CB780292}"/>
              </a:ext>
            </a:extLst>
          </p:cNvPr>
          <p:cNvSpPr/>
          <p:nvPr/>
        </p:nvSpPr>
        <p:spPr>
          <a:xfrm>
            <a:off x="92682" y="-16622"/>
            <a:ext cx="3932237" cy="1190998"/>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2B06D82C-A5E7-7192-0584-9FE969D0582C}"/>
              </a:ext>
            </a:extLst>
          </p:cNvPr>
          <p:cNvSpPr/>
          <p:nvPr/>
        </p:nvSpPr>
        <p:spPr>
          <a:xfrm>
            <a:off x="0" y="-16622"/>
            <a:ext cx="3932237" cy="1093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3EBEDB9-1B45-C1EC-9963-A1BA82329DB0}"/>
              </a:ext>
            </a:extLst>
          </p:cNvPr>
          <p:cNvSpPr>
            <a:spLocks noGrp="1"/>
          </p:cNvSpPr>
          <p:nvPr>
            <p:ph type="title"/>
          </p:nvPr>
        </p:nvSpPr>
        <p:spPr>
          <a:xfrm>
            <a:off x="185365" y="248770"/>
            <a:ext cx="3932237" cy="596153"/>
          </a:xfrm>
        </p:spPr>
        <p:txBody>
          <a:bodyPr/>
          <a:lstStyle/>
          <a:p>
            <a:r>
              <a:rPr lang="es-AR" dirty="0">
                <a:solidFill>
                  <a:schemeClr val="bg1"/>
                </a:solidFill>
                <a:latin typeface="Bahnschrift SemiBold Condensed" panose="020B0502040204020203" pitchFamily="34" charset="0"/>
              </a:rPr>
              <a:t>ANALÍSIS EXPLORATORIO</a:t>
            </a:r>
            <a:endParaRPr lang="en-US" dirty="0">
              <a:solidFill>
                <a:schemeClr val="bg1"/>
              </a:solidFill>
            </a:endParaRPr>
          </a:p>
        </p:txBody>
      </p:sp>
      <p:sp>
        <p:nvSpPr>
          <p:cNvPr id="3" name="Marcador de contenido 2">
            <a:extLst>
              <a:ext uri="{FF2B5EF4-FFF2-40B4-BE49-F238E27FC236}">
                <a16:creationId xmlns:a16="http://schemas.microsoft.com/office/drawing/2014/main" id="{D5BCBB19-FACF-03BF-9B09-8FB44E85EE2C}"/>
              </a:ext>
            </a:extLst>
          </p:cNvPr>
          <p:cNvSpPr>
            <a:spLocks noGrp="1"/>
          </p:cNvSpPr>
          <p:nvPr>
            <p:ph idx="1"/>
          </p:nvPr>
        </p:nvSpPr>
        <p:spPr>
          <a:xfrm>
            <a:off x="185365" y="1439769"/>
            <a:ext cx="3239153" cy="4961032"/>
          </a:xfrm>
        </p:spPr>
        <p:txBody>
          <a:bodyPr>
            <a:normAutofit fontScale="55000" lnSpcReduction="20000"/>
          </a:bodyPr>
          <a:lstStyle/>
          <a:p>
            <a:pPr marL="0" indent="0" algn="just">
              <a:lnSpc>
                <a:spcPct val="110000"/>
              </a:lnSpc>
              <a:buNone/>
            </a:pPr>
            <a:r>
              <a:rPr lang="es-AR" sz="2500" dirty="0">
                <a:solidFill>
                  <a:srgbClr val="000000"/>
                </a:solidFill>
              </a:rPr>
              <a:t>Se puede notar que desde enero de 2016 hasta diciembre de 2020 la cantidad de delitos diarios es bastante regular, a los principios de cada año los mismo disminuyen para comenzar a aumentar en los meses posteriores hasta Junio/Julio para disminuir levemente durante un periodo de pocos meses y nuevamente volver a aumentar.</a:t>
            </a:r>
          </a:p>
          <a:p>
            <a:pPr marL="0" indent="0" algn="just">
              <a:lnSpc>
                <a:spcPct val="110000"/>
              </a:lnSpc>
              <a:buNone/>
            </a:pPr>
            <a:r>
              <a:rPr lang="es-AR" sz="2500" dirty="0">
                <a:solidFill>
                  <a:srgbClr val="000000"/>
                </a:solidFill>
              </a:rPr>
              <a:t>Como se esperaba, durante el comienzo del confinamiento, Marzo/Abril de 2020, la cantidad de delitos se ve disminuida notablemente y a medida de que avanza el tiempo la misma va aumentado a la cantidad natural de los años anteriores, aunque sin poder alcanzar, del todo, los valores comunes. Y dado que se espera que aumente la tasa de delitos, es de suma importancia conocer los lugares y los horarios en que mas se producen los mismos.</a:t>
            </a:r>
          </a:p>
          <a:p>
            <a:endParaRPr lang="en-US" dirty="0"/>
          </a:p>
        </p:txBody>
      </p:sp>
      <p:sp>
        <p:nvSpPr>
          <p:cNvPr id="4" name="Marcador de texto 3">
            <a:extLst>
              <a:ext uri="{FF2B5EF4-FFF2-40B4-BE49-F238E27FC236}">
                <a16:creationId xmlns:a16="http://schemas.microsoft.com/office/drawing/2014/main" id="{6ED1C94F-C709-38F2-7957-1FF56C6D8699}"/>
              </a:ext>
            </a:extLst>
          </p:cNvPr>
          <p:cNvSpPr>
            <a:spLocks noGrp="1"/>
          </p:cNvSpPr>
          <p:nvPr>
            <p:ph type="body" sz="half" idx="2"/>
          </p:nvPr>
        </p:nvSpPr>
        <p:spPr>
          <a:xfrm>
            <a:off x="5625552" y="866933"/>
            <a:ext cx="4574894" cy="333936"/>
          </a:xfrm>
        </p:spPr>
        <p:txBody>
          <a:bodyPr>
            <a:normAutofit lnSpcReduction="10000"/>
          </a:bodyPr>
          <a:lstStyle/>
          <a:p>
            <a:r>
              <a:rPr lang="es-419" sz="1800" b="1" dirty="0">
                <a:latin typeface="+mj-lt"/>
              </a:rPr>
              <a:t>¿Cómo es la evolución de la actividad delictiva?</a:t>
            </a:r>
            <a:endParaRPr lang="en-US" sz="1800" b="1" dirty="0">
              <a:latin typeface="+mj-lt"/>
            </a:endParaRPr>
          </a:p>
        </p:txBody>
      </p:sp>
      <p:pic>
        <p:nvPicPr>
          <p:cNvPr id="8" name="Imagen 7">
            <a:extLst>
              <a:ext uri="{FF2B5EF4-FFF2-40B4-BE49-F238E27FC236}">
                <a16:creationId xmlns:a16="http://schemas.microsoft.com/office/drawing/2014/main" id="{D29A0174-FA57-50A7-AAE3-40655E29371E}"/>
              </a:ext>
            </a:extLst>
          </p:cNvPr>
          <p:cNvPicPr>
            <a:picLocks noChangeAspect="1"/>
          </p:cNvPicPr>
          <p:nvPr/>
        </p:nvPicPr>
        <p:blipFill>
          <a:blip r:embed="rId2"/>
          <a:stretch>
            <a:fillRect/>
          </a:stretch>
        </p:blipFill>
        <p:spPr>
          <a:xfrm>
            <a:off x="3633998" y="1342464"/>
            <a:ext cx="8558002" cy="4648603"/>
          </a:xfrm>
          <a:prstGeom prst="rect">
            <a:avLst/>
          </a:prstGeom>
        </p:spPr>
      </p:pic>
    </p:spTree>
    <p:extLst>
      <p:ext uri="{BB962C8B-B14F-4D97-AF65-F5344CB8AC3E}">
        <p14:creationId xmlns:p14="http://schemas.microsoft.com/office/powerpoint/2010/main" val="228961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E0BF03E5-492C-5B10-9AF0-DB25869AFC12}"/>
              </a:ext>
            </a:extLst>
          </p:cNvPr>
          <p:cNvSpPr/>
          <p:nvPr/>
        </p:nvSpPr>
        <p:spPr>
          <a:xfrm>
            <a:off x="0" y="6176682"/>
            <a:ext cx="6631438" cy="546847"/>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ángulo 11">
            <a:extLst>
              <a:ext uri="{FF2B5EF4-FFF2-40B4-BE49-F238E27FC236}">
                <a16:creationId xmlns:a16="http://schemas.microsoft.com/office/drawing/2014/main" id="{BC33C089-CE9E-FDB4-D041-78EBC281F17E}"/>
              </a:ext>
            </a:extLst>
          </p:cNvPr>
          <p:cNvSpPr/>
          <p:nvPr/>
        </p:nvSpPr>
        <p:spPr>
          <a:xfrm>
            <a:off x="4754695" y="286869"/>
            <a:ext cx="1884812" cy="51708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ángulo 4">
            <a:extLst>
              <a:ext uri="{FF2B5EF4-FFF2-40B4-BE49-F238E27FC236}">
                <a16:creationId xmlns:a16="http://schemas.microsoft.com/office/drawing/2014/main" id="{6BBD6498-FEFF-1AC5-5955-DA91CB780292}"/>
              </a:ext>
            </a:extLst>
          </p:cNvPr>
          <p:cNvSpPr/>
          <p:nvPr/>
        </p:nvSpPr>
        <p:spPr>
          <a:xfrm>
            <a:off x="92682" y="-16622"/>
            <a:ext cx="3932237" cy="1190998"/>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2B06D82C-A5E7-7192-0584-9FE969D0582C}"/>
              </a:ext>
            </a:extLst>
          </p:cNvPr>
          <p:cNvSpPr/>
          <p:nvPr/>
        </p:nvSpPr>
        <p:spPr>
          <a:xfrm>
            <a:off x="0" y="-16622"/>
            <a:ext cx="3932237" cy="1093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3EBEDB9-1B45-C1EC-9963-A1BA82329DB0}"/>
              </a:ext>
            </a:extLst>
          </p:cNvPr>
          <p:cNvSpPr>
            <a:spLocks noGrp="1"/>
          </p:cNvSpPr>
          <p:nvPr>
            <p:ph type="title"/>
          </p:nvPr>
        </p:nvSpPr>
        <p:spPr>
          <a:xfrm>
            <a:off x="185365" y="248770"/>
            <a:ext cx="3932237" cy="596153"/>
          </a:xfrm>
        </p:spPr>
        <p:txBody>
          <a:bodyPr/>
          <a:lstStyle/>
          <a:p>
            <a:r>
              <a:rPr lang="es-AR" dirty="0">
                <a:solidFill>
                  <a:schemeClr val="bg1"/>
                </a:solidFill>
                <a:latin typeface="Bahnschrift SemiBold Condensed" panose="020B0502040204020203" pitchFamily="34" charset="0"/>
              </a:rPr>
              <a:t>ANALÍSIS EXPLORATORIO</a:t>
            </a:r>
            <a:endParaRPr lang="en-US" dirty="0">
              <a:solidFill>
                <a:schemeClr val="bg1"/>
              </a:solidFill>
            </a:endParaRPr>
          </a:p>
        </p:txBody>
      </p:sp>
      <p:sp>
        <p:nvSpPr>
          <p:cNvPr id="3" name="Marcador de contenido 2">
            <a:extLst>
              <a:ext uri="{FF2B5EF4-FFF2-40B4-BE49-F238E27FC236}">
                <a16:creationId xmlns:a16="http://schemas.microsoft.com/office/drawing/2014/main" id="{D5BCBB19-FACF-03BF-9B09-8FB44E85EE2C}"/>
              </a:ext>
            </a:extLst>
          </p:cNvPr>
          <p:cNvSpPr>
            <a:spLocks noGrp="1"/>
          </p:cNvSpPr>
          <p:nvPr>
            <p:ph idx="1"/>
          </p:nvPr>
        </p:nvSpPr>
        <p:spPr>
          <a:xfrm>
            <a:off x="4866495" y="328144"/>
            <a:ext cx="1792349" cy="5552704"/>
          </a:xfrm>
        </p:spPr>
        <p:txBody>
          <a:bodyPr>
            <a:normAutofit/>
          </a:bodyPr>
          <a:lstStyle/>
          <a:p>
            <a:pPr marL="0" indent="0" algn="just">
              <a:buNone/>
            </a:pPr>
            <a:r>
              <a:rPr lang="es-AR" sz="1400" b="0" i="0" dirty="0">
                <a:solidFill>
                  <a:srgbClr val="000000"/>
                </a:solidFill>
                <a:effectLst/>
              </a:rPr>
              <a:t>El barrio con mayor cantidad de </a:t>
            </a:r>
            <a:r>
              <a:rPr lang="es-AR" sz="1400" b="0" i="0" dirty="0" err="1">
                <a:solidFill>
                  <a:srgbClr val="000000"/>
                </a:solidFill>
                <a:effectLst/>
              </a:rPr>
              <a:t>delítos</a:t>
            </a:r>
            <a:r>
              <a:rPr lang="es-AR" sz="1400" b="0" i="0" dirty="0">
                <a:solidFill>
                  <a:srgbClr val="000000"/>
                </a:solidFill>
                <a:effectLst/>
              </a:rPr>
              <a:t> es Palermo, seguido de </a:t>
            </a:r>
            <a:r>
              <a:rPr lang="es-AR" sz="1400" b="0" i="0" dirty="0" err="1">
                <a:solidFill>
                  <a:srgbClr val="000000"/>
                </a:solidFill>
                <a:effectLst/>
              </a:rPr>
              <a:t>Balvarena</a:t>
            </a:r>
            <a:r>
              <a:rPr lang="es-AR" sz="1400" b="0" i="0" dirty="0">
                <a:solidFill>
                  <a:srgbClr val="000000"/>
                </a:solidFill>
                <a:effectLst/>
              </a:rPr>
              <a:t> y Flores, todos con mas de 30000 trasgresiones concretados en los años en cuestión, siendo Palermo el lugar con mas robos dado a que es una mas turísticos visitados por extranjeros, </a:t>
            </a:r>
            <a:r>
              <a:rPr lang="es-AR" sz="1400" b="0" i="0" dirty="0" err="1">
                <a:solidFill>
                  <a:srgbClr val="000000"/>
                </a:solidFill>
                <a:effectLst/>
              </a:rPr>
              <a:t>Balvarena</a:t>
            </a:r>
            <a:r>
              <a:rPr lang="es-AR" sz="1400" b="0" i="0" dirty="0">
                <a:solidFill>
                  <a:srgbClr val="000000"/>
                </a:solidFill>
                <a:effectLst/>
              </a:rPr>
              <a:t> se puede considerar un barrio donde hay muchos inmigrantes. </a:t>
            </a:r>
          </a:p>
          <a:p>
            <a:pPr marL="0" indent="0" algn="just">
              <a:buNone/>
            </a:pPr>
            <a:r>
              <a:rPr lang="es-AR" sz="1400" b="0" i="0" dirty="0">
                <a:solidFill>
                  <a:srgbClr val="000000"/>
                </a:solidFill>
                <a:effectLst/>
              </a:rPr>
              <a:t>Por el otro lado los barrios con menor tasa de </a:t>
            </a:r>
            <a:r>
              <a:rPr lang="es-AR" sz="1400" b="0" i="0" dirty="0" err="1">
                <a:solidFill>
                  <a:srgbClr val="000000"/>
                </a:solidFill>
                <a:effectLst/>
              </a:rPr>
              <a:t>delítos</a:t>
            </a:r>
            <a:r>
              <a:rPr lang="es-AR" sz="1400" b="0" i="0" dirty="0">
                <a:solidFill>
                  <a:srgbClr val="000000"/>
                </a:solidFill>
                <a:effectLst/>
              </a:rPr>
              <a:t> son Puerto Madero, Villa </a:t>
            </a:r>
            <a:r>
              <a:rPr lang="es-AR" sz="1400" b="0" i="0" dirty="0" err="1">
                <a:solidFill>
                  <a:srgbClr val="000000"/>
                </a:solidFill>
                <a:effectLst/>
              </a:rPr>
              <a:t>Pueyrredon</a:t>
            </a:r>
            <a:r>
              <a:rPr lang="es-AR" sz="1400" b="0" i="0" dirty="0">
                <a:solidFill>
                  <a:srgbClr val="000000"/>
                </a:solidFill>
                <a:effectLst/>
              </a:rPr>
              <a:t> y </a:t>
            </a:r>
            <a:r>
              <a:rPr lang="es-AR" sz="1400" b="0" i="0" dirty="0" err="1">
                <a:solidFill>
                  <a:srgbClr val="000000"/>
                </a:solidFill>
                <a:effectLst/>
              </a:rPr>
              <a:t>Velez</a:t>
            </a:r>
            <a:r>
              <a:rPr lang="es-AR" sz="1400" b="0" i="0" dirty="0">
                <a:solidFill>
                  <a:srgbClr val="000000"/>
                </a:solidFill>
                <a:effectLst/>
              </a:rPr>
              <a:t> </a:t>
            </a:r>
            <a:r>
              <a:rPr lang="es-AR" sz="1400" b="0" i="0" dirty="0" err="1">
                <a:solidFill>
                  <a:srgbClr val="000000"/>
                </a:solidFill>
                <a:effectLst/>
              </a:rPr>
              <a:t>Sarfied</a:t>
            </a:r>
            <a:r>
              <a:rPr lang="es-AR" sz="1400" b="0" i="0" dirty="0">
                <a:solidFill>
                  <a:srgbClr val="000000"/>
                </a:solidFill>
                <a:effectLst/>
              </a:rPr>
              <a:t>, los cuales son barrios residenciales.</a:t>
            </a:r>
            <a:endParaRPr lang="en-US" sz="1400" dirty="0"/>
          </a:p>
        </p:txBody>
      </p:sp>
      <p:sp>
        <p:nvSpPr>
          <p:cNvPr id="4" name="Marcador de texto 3">
            <a:extLst>
              <a:ext uri="{FF2B5EF4-FFF2-40B4-BE49-F238E27FC236}">
                <a16:creationId xmlns:a16="http://schemas.microsoft.com/office/drawing/2014/main" id="{6ED1C94F-C709-38F2-7957-1FF56C6D8699}"/>
              </a:ext>
            </a:extLst>
          </p:cNvPr>
          <p:cNvSpPr>
            <a:spLocks noGrp="1"/>
          </p:cNvSpPr>
          <p:nvPr>
            <p:ph type="body" sz="half" idx="2"/>
          </p:nvPr>
        </p:nvSpPr>
        <p:spPr>
          <a:xfrm>
            <a:off x="7369284" y="248770"/>
            <a:ext cx="4129694" cy="333936"/>
          </a:xfrm>
        </p:spPr>
        <p:txBody>
          <a:bodyPr>
            <a:normAutofit lnSpcReduction="10000"/>
          </a:bodyPr>
          <a:lstStyle/>
          <a:p>
            <a:r>
              <a:rPr lang="es-419" sz="1800" b="1" dirty="0">
                <a:latin typeface="+mj-lt"/>
              </a:rPr>
              <a:t>¿En que barrios se producen mas delitos?</a:t>
            </a:r>
            <a:endParaRPr lang="en-US" sz="1800" b="1" dirty="0">
              <a:latin typeface="+mj-lt"/>
            </a:endParaRPr>
          </a:p>
        </p:txBody>
      </p:sp>
      <p:pic>
        <p:nvPicPr>
          <p:cNvPr id="9" name="Imagen 8">
            <a:extLst>
              <a:ext uri="{FF2B5EF4-FFF2-40B4-BE49-F238E27FC236}">
                <a16:creationId xmlns:a16="http://schemas.microsoft.com/office/drawing/2014/main" id="{829017AB-AA3B-84DF-9F32-9D3A316FC9DF}"/>
              </a:ext>
            </a:extLst>
          </p:cNvPr>
          <p:cNvPicPr>
            <a:picLocks noChangeAspect="1"/>
          </p:cNvPicPr>
          <p:nvPr/>
        </p:nvPicPr>
        <p:blipFill rotWithShape="1">
          <a:blip r:embed="rId2"/>
          <a:srcRect t="1532"/>
          <a:stretch/>
        </p:blipFill>
        <p:spPr>
          <a:xfrm>
            <a:off x="6694193" y="844923"/>
            <a:ext cx="5515737" cy="6013077"/>
          </a:xfrm>
          <a:prstGeom prst="rect">
            <a:avLst/>
          </a:prstGeom>
        </p:spPr>
      </p:pic>
      <p:sp>
        <p:nvSpPr>
          <p:cNvPr id="14" name="CuadroTexto 13">
            <a:extLst>
              <a:ext uri="{FF2B5EF4-FFF2-40B4-BE49-F238E27FC236}">
                <a16:creationId xmlns:a16="http://schemas.microsoft.com/office/drawing/2014/main" id="{BD7C7F15-DF9A-97D0-09E2-89316E055D88}"/>
              </a:ext>
            </a:extLst>
          </p:cNvPr>
          <p:cNvSpPr txBox="1"/>
          <p:nvPr/>
        </p:nvSpPr>
        <p:spPr>
          <a:xfrm>
            <a:off x="92682" y="1342464"/>
            <a:ext cx="4580433" cy="369332"/>
          </a:xfrm>
          <a:prstGeom prst="rect">
            <a:avLst/>
          </a:prstGeom>
          <a:noFill/>
        </p:spPr>
        <p:txBody>
          <a:bodyPr wrap="square">
            <a:spAutoFit/>
          </a:bodyPr>
          <a:lstStyle/>
          <a:p>
            <a:r>
              <a:rPr lang="es-419" sz="1800" b="1" dirty="0">
                <a:solidFill>
                  <a:schemeClr val="tx1">
                    <a:lumMod val="75000"/>
                    <a:lumOff val="25000"/>
                  </a:schemeClr>
                </a:solidFill>
                <a:latin typeface="+mj-lt"/>
              </a:rPr>
              <a:t>¿En que franja horaria se producen mas delitos?</a:t>
            </a:r>
            <a:endParaRPr lang="en-US" sz="1800" b="1" dirty="0">
              <a:solidFill>
                <a:schemeClr val="tx1">
                  <a:lumMod val="75000"/>
                  <a:lumOff val="25000"/>
                </a:schemeClr>
              </a:solidFill>
              <a:latin typeface="+mj-lt"/>
            </a:endParaRPr>
          </a:p>
        </p:txBody>
      </p:sp>
      <p:pic>
        <p:nvPicPr>
          <p:cNvPr id="16" name="Imagen 15">
            <a:extLst>
              <a:ext uri="{FF2B5EF4-FFF2-40B4-BE49-F238E27FC236}">
                <a16:creationId xmlns:a16="http://schemas.microsoft.com/office/drawing/2014/main" id="{9E5AEC28-9638-1171-C1B1-738D6B3EA712}"/>
              </a:ext>
            </a:extLst>
          </p:cNvPr>
          <p:cNvPicPr>
            <a:picLocks noChangeAspect="1"/>
          </p:cNvPicPr>
          <p:nvPr/>
        </p:nvPicPr>
        <p:blipFill>
          <a:blip r:embed="rId3"/>
          <a:stretch>
            <a:fillRect/>
          </a:stretch>
        </p:blipFill>
        <p:spPr>
          <a:xfrm>
            <a:off x="180251" y="1671917"/>
            <a:ext cx="4308989" cy="4343851"/>
          </a:xfrm>
          <a:prstGeom prst="rect">
            <a:avLst/>
          </a:prstGeom>
        </p:spPr>
      </p:pic>
      <p:sp>
        <p:nvSpPr>
          <p:cNvPr id="18" name="CuadroTexto 17">
            <a:extLst>
              <a:ext uri="{FF2B5EF4-FFF2-40B4-BE49-F238E27FC236}">
                <a16:creationId xmlns:a16="http://schemas.microsoft.com/office/drawing/2014/main" id="{401D6561-97F9-6539-AC53-B1E79DD57162}"/>
              </a:ext>
            </a:extLst>
          </p:cNvPr>
          <p:cNvSpPr txBox="1"/>
          <p:nvPr/>
        </p:nvSpPr>
        <p:spPr>
          <a:xfrm>
            <a:off x="-43874" y="6179531"/>
            <a:ext cx="6785330" cy="523220"/>
          </a:xfrm>
          <a:prstGeom prst="rect">
            <a:avLst/>
          </a:prstGeom>
          <a:noFill/>
        </p:spPr>
        <p:txBody>
          <a:bodyPr wrap="square">
            <a:spAutoFit/>
          </a:bodyPr>
          <a:lstStyle/>
          <a:p>
            <a:pPr algn="l"/>
            <a:r>
              <a:rPr lang="es-AR" sz="1400" b="0" i="0" dirty="0">
                <a:solidFill>
                  <a:srgbClr val="000000"/>
                </a:solidFill>
                <a:effectLst/>
              </a:rPr>
              <a:t>En la franja horaria de las 7 hasta las 11 am la cantidad de delitos ocurridos no es muy alto.</a:t>
            </a:r>
          </a:p>
          <a:p>
            <a:pPr algn="l"/>
            <a:r>
              <a:rPr lang="es-AR" sz="1400" b="0" i="0" dirty="0">
                <a:solidFill>
                  <a:srgbClr val="000000"/>
                </a:solidFill>
                <a:effectLst/>
              </a:rPr>
              <a:t>El rango horario mas comprometido es el de las 17 a las 21 horas.</a:t>
            </a:r>
          </a:p>
        </p:txBody>
      </p:sp>
    </p:spTree>
    <p:extLst>
      <p:ext uri="{BB962C8B-B14F-4D97-AF65-F5344CB8AC3E}">
        <p14:creationId xmlns:p14="http://schemas.microsoft.com/office/powerpoint/2010/main" val="365756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BBD6498-FEFF-1AC5-5955-DA91CB780292}"/>
              </a:ext>
            </a:extLst>
          </p:cNvPr>
          <p:cNvSpPr/>
          <p:nvPr/>
        </p:nvSpPr>
        <p:spPr>
          <a:xfrm>
            <a:off x="92682" y="-16622"/>
            <a:ext cx="3932237" cy="1190998"/>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2B06D82C-A5E7-7192-0584-9FE969D0582C}"/>
              </a:ext>
            </a:extLst>
          </p:cNvPr>
          <p:cNvSpPr/>
          <p:nvPr/>
        </p:nvSpPr>
        <p:spPr>
          <a:xfrm>
            <a:off x="0" y="-16622"/>
            <a:ext cx="3932237" cy="1093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3EBEDB9-1B45-C1EC-9963-A1BA82329DB0}"/>
              </a:ext>
            </a:extLst>
          </p:cNvPr>
          <p:cNvSpPr>
            <a:spLocks noGrp="1"/>
          </p:cNvSpPr>
          <p:nvPr>
            <p:ph type="title"/>
          </p:nvPr>
        </p:nvSpPr>
        <p:spPr>
          <a:xfrm>
            <a:off x="185365" y="248770"/>
            <a:ext cx="3932237" cy="596153"/>
          </a:xfrm>
        </p:spPr>
        <p:txBody>
          <a:bodyPr/>
          <a:lstStyle/>
          <a:p>
            <a:r>
              <a:rPr lang="es-AR" dirty="0">
                <a:solidFill>
                  <a:schemeClr val="bg1"/>
                </a:solidFill>
                <a:latin typeface="Bahnschrift SemiBold Condensed" panose="020B0502040204020203" pitchFamily="34" charset="0"/>
              </a:rPr>
              <a:t>ANALÍSIS EXPLORATORIO</a:t>
            </a:r>
            <a:endParaRPr lang="en-US" dirty="0">
              <a:solidFill>
                <a:schemeClr val="bg1"/>
              </a:solidFill>
            </a:endParaRPr>
          </a:p>
        </p:txBody>
      </p:sp>
      <p:sp>
        <p:nvSpPr>
          <p:cNvPr id="4" name="Marcador de texto 3">
            <a:extLst>
              <a:ext uri="{FF2B5EF4-FFF2-40B4-BE49-F238E27FC236}">
                <a16:creationId xmlns:a16="http://schemas.microsoft.com/office/drawing/2014/main" id="{6ED1C94F-C709-38F2-7957-1FF56C6D8699}"/>
              </a:ext>
            </a:extLst>
          </p:cNvPr>
          <p:cNvSpPr>
            <a:spLocks noGrp="1"/>
          </p:cNvSpPr>
          <p:nvPr>
            <p:ph type="body" sz="half" idx="2"/>
          </p:nvPr>
        </p:nvSpPr>
        <p:spPr>
          <a:xfrm>
            <a:off x="7194408" y="753220"/>
            <a:ext cx="3037252" cy="333936"/>
          </a:xfrm>
        </p:spPr>
        <p:txBody>
          <a:bodyPr>
            <a:normAutofit lnSpcReduction="10000"/>
          </a:bodyPr>
          <a:lstStyle/>
          <a:p>
            <a:r>
              <a:rPr lang="es-419" sz="1800" b="1" dirty="0">
                <a:latin typeface="+mj-lt"/>
              </a:rPr>
              <a:t>¿Cómo se clasifican los delitos?</a:t>
            </a:r>
            <a:endParaRPr lang="en-US" sz="1800" b="1" dirty="0">
              <a:latin typeface="+mj-lt"/>
            </a:endParaRPr>
          </a:p>
        </p:txBody>
      </p:sp>
      <p:pic>
        <p:nvPicPr>
          <p:cNvPr id="11" name="Imagen 10">
            <a:extLst>
              <a:ext uri="{FF2B5EF4-FFF2-40B4-BE49-F238E27FC236}">
                <a16:creationId xmlns:a16="http://schemas.microsoft.com/office/drawing/2014/main" id="{EEB9C3D8-AA60-2DAA-3385-28CE66485A1F}"/>
              </a:ext>
            </a:extLst>
          </p:cNvPr>
          <p:cNvPicPr>
            <a:picLocks noChangeAspect="1"/>
          </p:cNvPicPr>
          <p:nvPr/>
        </p:nvPicPr>
        <p:blipFill rotWithShape="1">
          <a:blip r:embed="rId2"/>
          <a:srcRect l="4764" t="1760" r="11023" b="3737"/>
          <a:stretch/>
        </p:blipFill>
        <p:spPr>
          <a:xfrm>
            <a:off x="6932286" y="1218918"/>
            <a:ext cx="3561496" cy="3576917"/>
          </a:xfrm>
          <a:prstGeom prst="rect">
            <a:avLst/>
          </a:prstGeom>
        </p:spPr>
      </p:pic>
      <p:pic>
        <p:nvPicPr>
          <p:cNvPr id="15" name="Imagen 14">
            <a:extLst>
              <a:ext uri="{FF2B5EF4-FFF2-40B4-BE49-F238E27FC236}">
                <a16:creationId xmlns:a16="http://schemas.microsoft.com/office/drawing/2014/main" id="{369BD0A0-0BEF-F2B6-0377-2F92922F819C}"/>
              </a:ext>
            </a:extLst>
          </p:cNvPr>
          <p:cNvPicPr>
            <a:picLocks noChangeAspect="1"/>
          </p:cNvPicPr>
          <p:nvPr/>
        </p:nvPicPr>
        <p:blipFill rotWithShape="1">
          <a:blip r:embed="rId3"/>
          <a:srcRect l="7889" r="9620"/>
          <a:stretch/>
        </p:blipFill>
        <p:spPr>
          <a:xfrm>
            <a:off x="627528" y="1869079"/>
            <a:ext cx="2985247" cy="2926756"/>
          </a:xfrm>
          <a:prstGeom prst="rect">
            <a:avLst/>
          </a:prstGeom>
        </p:spPr>
      </p:pic>
      <p:sp>
        <p:nvSpPr>
          <p:cNvPr id="20" name="CuadroTexto 19">
            <a:extLst>
              <a:ext uri="{FF2B5EF4-FFF2-40B4-BE49-F238E27FC236}">
                <a16:creationId xmlns:a16="http://schemas.microsoft.com/office/drawing/2014/main" id="{69D49026-A2E5-E0ED-A3F8-902B28BA0EA8}"/>
              </a:ext>
            </a:extLst>
          </p:cNvPr>
          <p:cNvSpPr txBox="1"/>
          <p:nvPr/>
        </p:nvSpPr>
        <p:spPr>
          <a:xfrm>
            <a:off x="252031" y="1406225"/>
            <a:ext cx="3360745" cy="369332"/>
          </a:xfrm>
          <a:prstGeom prst="rect">
            <a:avLst/>
          </a:prstGeom>
          <a:noFill/>
        </p:spPr>
        <p:txBody>
          <a:bodyPr wrap="square">
            <a:spAutoFit/>
          </a:bodyPr>
          <a:lstStyle/>
          <a:p>
            <a:r>
              <a:rPr lang="es-419" sz="1800" b="1" dirty="0">
                <a:latin typeface="+mj-lt"/>
              </a:rPr>
              <a:t>¿Cómo es el uso de armas?</a:t>
            </a:r>
            <a:endParaRPr lang="en-US" sz="1800" b="1" dirty="0">
              <a:latin typeface="+mj-lt"/>
            </a:endParaRPr>
          </a:p>
        </p:txBody>
      </p:sp>
      <p:sp>
        <p:nvSpPr>
          <p:cNvPr id="22" name="CuadroTexto 21">
            <a:extLst>
              <a:ext uri="{FF2B5EF4-FFF2-40B4-BE49-F238E27FC236}">
                <a16:creationId xmlns:a16="http://schemas.microsoft.com/office/drawing/2014/main" id="{82170308-61A9-B909-E276-AE619783881D}"/>
              </a:ext>
            </a:extLst>
          </p:cNvPr>
          <p:cNvSpPr txBox="1"/>
          <p:nvPr/>
        </p:nvSpPr>
        <p:spPr>
          <a:xfrm>
            <a:off x="333197" y="4913326"/>
            <a:ext cx="4247768" cy="1815882"/>
          </a:xfrm>
          <a:prstGeom prst="rect">
            <a:avLst/>
          </a:prstGeom>
          <a:noFill/>
        </p:spPr>
        <p:txBody>
          <a:bodyPr wrap="square">
            <a:spAutoFit/>
          </a:bodyPr>
          <a:lstStyle/>
          <a:p>
            <a:pPr algn="just"/>
            <a:r>
              <a:rPr lang="es-AR" sz="1400" b="0" i="0" dirty="0">
                <a:solidFill>
                  <a:srgbClr val="000000"/>
                </a:solidFill>
                <a:effectLst/>
              </a:rPr>
              <a:t>En la mayoría de los casos no se utiliza ningún tipo de arma, y en los que sí, se puede notar que el porcentaje de los mismo es bajo, lo cual se puede suponer que es coincidente con el porcentaje de delitos caracterizados como homicidios.</a:t>
            </a:r>
          </a:p>
          <a:p>
            <a:pPr algn="just"/>
            <a:r>
              <a:rPr lang="es-AR" sz="1400" b="0" i="0" dirty="0">
                <a:solidFill>
                  <a:srgbClr val="000000"/>
                </a:solidFill>
                <a:effectLst/>
              </a:rPr>
              <a:t>Con respecto a lo ultimo mencionado, conocer el número de victimas acumuladas puede dar una buena noción de la gravedad de los homicidios.</a:t>
            </a:r>
          </a:p>
        </p:txBody>
      </p:sp>
      <p:sp>
        <p:nvSpPr>
          <p:cNvPr id="24" name="CuadroTexto 23">
            <a:extLst>
              <a:ext uri="{FF2B5EF4-FFF2-40B4-BE49-F238E27FC236}">
                <a16:creationId xmlns:a16="http://schemas.microsoft.com/office/drawing/2014/main" id="{85525099-2F1B-5AC3-DC20-BA1E7C53F5EB}"/>
              </a:ext>
            </a:extLst>
          </p:cNvPr>
          <p:cNvSpPr txBox="1"/>
          <p:nvPr/>
        </p:nvSpPr>
        <p:spPr>
          <a:xfrm>
            <a:off x="3534896" y="2880279"/>
            <a:ext cx="1664633" cy="369332"/>
          </a:xfrm>
          <a:prstGeom prst="rect">
            <a:avLst/>
          </a:prstGeom>
          <a:noFill/>
        </p:spPr>
        <p:txBody>
          <a:bodyPr wrap="square">
            <a:spAutoFit/>
          </a:bodyPr>
          <a:lstStyle/>
          <a:p>
            <a:pPr algn="l"/>
            <a:r>
              <a:rPr lang="es-AR" sz="1800" b="0" i="0" dirty="0">
                <a:solidFill>
                  <a:srgbClr val="DD8452"/>
                </a:solidFill>
                <a:effectLst/>
              </a:rPr>
              <a:t>Arma de fuego</a:t>
            </a:r>
          </a:p>
        </p:txBody>
      </p:sp>
      <p:sp>
        <p:nvSpPr>
          <p:cNvPr id="25" name="CuadroTexto 24">
            <a:extLst>
              <a:ext uri="{FF2B5EF4-FFF2-40B4-BE49-F238E27FC236}">
                <a16:creationId xmlns:a16="http://schemas.microsoft.com/office/drawing/2014/main" id="{11430EB4-9FD7-3E8B-3029-BD1222E2F04F}"/>
              </a:ext>
            </a:extLst>
          </p:cNvPr>
          <p:cNvSpPr txBox="1"/>
          <p:nvPr/>
        </p:nvSpPr>
        <p:spPr>
          <a:xfrm>
            <a:off x="3534895" y="3254606"/>
            <a:ext cx="1664633" cy="369332"/>
          </a:xfrm>
          <a:prstGeom prst="rect">
            <a:avLst/>
          </a:prstGeom>
          <a:noFill/>
        </p:spPr>
        <p:txBody>
          <a:bodyPr wrap="square">
            <a:spAutoFit/>
          </a:bodyPr>
          <a:lstStyle/>
          <a:p>
            <a:pPr algn="l"/>
            <a:r>
              <a:rPr lang="es-AR" sz="1800" b="0" i="0" dirty="0">
                <a:solidFill>
                  <a:srgbClr val="4C72B0"/>
                </a:solidFill>
                <a:effectLst/>
              </a:rPr>
              <a:t>Arma cortante</a:t>
            </a:r>
          </a:p>
        </p:txBody>
      </p:sp>
      <p:sp>
        <p:nvSpPr>
          <p:cNvPr id="26" name="CuadroTexto 25">
            <a:extLst>
              <a:ext uri="{FF2B5EF4-FFF2-40B4-BE49-F238E27FC236}">
                <a16:creationId xmlns:a16="http://schemas.microsoft.com/office/drawing/2014/main" id="{D3538EEE-AF64-689A-35CE-7B0056209E6E}"/>
              </a:ext>
            </a:extLst>
          </p:cNvPr>
          <p:cNvSpPr txBox="1"/>
          <p:nvPr/>
        </p:nvSpPr>
        <p:spPr>
          <a:xfrm>
            <a:off x="-104" y="2671866"/>
            <a:ext cx="726245" cy="646331"/>
          </a:xfrm>
          <a:prstGeom prst="rect">
            <a:avLst/>
          </a:prstGeom>
          <a:noFill/>
        </p:spPr>
        <p:txBody>
          <a:bodyPr wrap="square">
            <a:spAutoFit/>
          </a:bodyPr>
          <a:lstStyle/>
          <a:p>
            <a:pPr algn="ctr"/>
            <a:r>
              <a:rPr lang="es-AR" sz="1800" b="0" i="0" dirty="0">
                <a:solidFill>
                  <a:srgbClr val="55A868"/>
                </a:solidFill>
                <a:effectLst/>
              </a:rPr>
              <a:t>No arma</a:t>
            </a:r>
          </a:p>
        </p:txBody>
      </p:sp>
      <p:sp>
        <p:nvSpPr>
          <p:cNvPr id="27" name="Rectángulo 26">
            <a:extLst>
              <a:ext uri="{FF2B5EF4-FFF2-40B4-BE49-F238E27FC236}">
                <a16:creationId xmlns:a16="http://schemas.microsoft.com/office/drawing/2014/main" id="{ACA1C56E-92BB-0CEC-1147-E103071FCF84}"/>
              </a:ext>
            </a:extLst>
          </p:cNvPr>
          <p:cNvSpPr/>
          <p:nvPr/>
        </p:nvSpPr>
        <p:spPr>
          <a:xfrm>
            <a:off x="6859547" y="1921624"/>
            <a:ext cx="242047" cy="27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adroTexto 27">
            <a:extLst>
              <a:ext uri="{FF2B5EF4-FFF2-40B4-BE49-F238E27FC236}">
                <a16:creationId xmlns:a16="http://schemas.microsoft.com/office/drawing/2014/main" id="{DB3B1858-E0D3-1C5A-6F49-3E12D313C935}"/>
              </a:ext>
            </a:extLst>
          </p:cNvPr>
          <p:cNvSpPr txBox="1"/>
          <p:nvPr/>
        </p:nvSpPr>
        <p:spPr>
          <a:xfrm>
            <a:off x="10494077" y="2709762"/>
            <a:ext cx="1664633" cy="369332"/>
          </a:xfrm>
          <a:prstGeom prst="rect">
            <a:avLst/>
          </a:prstGeom>
          <a:noFill/>
        </p:spPr>
        <p:txBody>
          <a:bodyPr wrap="square">
            <a:spAutoFit/>
          </a:bodyPr>
          <a:lstStyle/>
          <a:p>
            <a:pPr algn="l"/>
            <a:r>
              <a:rPr lang="es-AR" dirty="0">
                <a:solidFill>
                  <a:srgbClr val="4C72B0"/>
                </a:solidFill>
              </a:rPr>
              <a:t>Homicidio</a:t>
            </a:r>
            <a:endParaRPr lang="es-AR" sz="1800" b="0" i="0" dirty="0">
              <a:solidFill>
                <a:srgbClr val="4C72B0"/>
              </a:solidFill>
              <a:effectLst/>
            </a:endParaRPr>
          </a:p>
        </p:txBody>
      </p:sp>
      <p:sp>
        <p:nvSpPr>
          <p:cNvPr id="29" name="CuadroTexto 28">
            <a:extLst>
              <a:ext uri="{FF2B5EF4-FFF2-40B4-BE49-F238E27FC236}">
                <a16:creationId xmlns:a16="http://schemas.microsoft.com/office/drawing/2014/main" id="{033607A5-AD6D-97E3-AA18-9F25060EEE38}"/>
              </a:ext>
            </a:extLst>
          </p:cNvPr>
          <p:cNvSpPr txBox="1"/>
          <p:nvPr/>
        </p:nvSpPr>
        <p:spPr>
          <a:xfrm>
            <a:off x="9930701" y="1281199"/>
            <a:ext cx="2329128" cy="369332"/>
          </a:xfrm>
          <a:prstGeom prst="rect">
            <a:avLst/>
          </a:prstGeom>
          <a:noFill/>
        </p:spPr>
        <p:txBody>
          <a:bodyPr wrap="square">
            <a:spAutoFit/>
          </a:bodyPr>
          <a:lstStyle/>
          <a:p>
            <a:pPr algn="l"/>
            <a:r>
              <a:rPr lang="es-AR" dirty="0">
                <a:solidFill>
                  <a:srgbClr val="DD8452"/>
                </a:solidFill>
              </a:rPr>
              <a:t>Hurto (sin violencia)</a:t>
            </a:r>
            <a:endParaRPr lang="es-AR" sz="1800" b="0" i="0" dirty="0">
              <a:solidFill>
                <a:srgbClr val="DD8452"/>
              </a:solidFill>
              <a:effectLst/>
            </a:endParaRPr>
          </a:p>
        </p:txBody>
      </p:sp>
      <p:sp>
        <p:nvSpPr>
          <p:cNvPr id="30" name="CuadroTexto 29">
            <a:extLst>
              <a:ext uri="{FF2B5EF4-FFF2-40B4-BE49-F238E27FC236}">
                <a16:creationId xmlns:a16="http://schemas.microsoft.com/office/drawing/2014/main" id="{7F1566F6-2C46-49C8-E618-0BABAE962034}"/>
              </a:ext>
            </a:extLst>
          </p:cNvPr>
          <p:cNvSpPr txBox="1"/>
          <p:nvPr/>
        </p:nvSpPr>
        <p:spPr>
          <a:xfrm>
            <a:off x="5817815" y="1816378"/>
            <a:ext cx="1404655" cy="369332"/>
          </a:xfrm>
          <a:prstGeom prst="rect">
            <a:avLst/>
          </a:prstGeom>
          <a:noFill/>
        </p:spPr>
        <p:txBody>
          <a:bodyPr wrap="square">
            <a:spAutoFit/>
          </a:bodyPr>
          <a:lstStyle/>
          <a:p>
            <a:pPr algn="ctr"/>
            <a:r>
              <a:rPr lang="es-AR" dirty="0">
                <a:solidFill>
                  <a:srgbClr val="55A868"/>
                </a:solidFill>
              </a:rPr>
              <a:t>Lesiones</a:t>
            </a:r>
            <a:endParaRPr lang="es-AR" sz="1800" b="0" i="0" dirty="0">
              <a:solidFill>
                <a:srgbClr val="55A868"/>
              </a:solidFill>
              <a:effectLst/>
            </a:endParaRPr>
          </a:p>
        </p:txBody>
      </p:sp>
      <p:sp>
        <p:nvSpPr>
          <p:cNvPr id="31" name="CuadroTexto 30">
            <a:extLst>
              <a:ext uri="{FF2B5EF4-FFF2-40B4-BE49-F238E27FC236}">
                <a16:creationId xmlns:a16="http://schemas.microsoft.com/office/drawing/2014/main" id="{413D520E-C82C-FA39-F71F-ED4094F4CEA0}"/>
              </a:ext>
            </a:extLst>
          </p:cNvPr>
          <p:cNvSpPr txBox="1"/>
          <p:nvPr/>
        </p:nvSpPr>
        <p:spPr>
          <a:xfrm>
            <a:off x="9930701" y="4200795"/>
            <a:ext cx="2329128" cy="369332"/>
          </a:xfrm>
          <a:prstGeom prst="rect">
            <a:avLst/>
          </a:prstGeom>
          <a:noFill/>
        </p:spPr>
        <p:txBody>
          <a:bodyPr wrap="square">
            <a:spAutoFit/>
          </a:bodyPr>
          <a:lstStyle/>
          <a:p>
            <a:pPr algn="l"/>
            <a:r>
              <a:rPr lang="es-AR" dirty="0">
                <a:solidFill>
                  <a:srgbClr val="C44E52"/>
                </a:solidFill>
              </a:rPr>
              <a:t>Robo (con violencia)</a:t>
            </a:r>
            <a:endParaRPr lang="es-AR" sz="1800" b="0" i="0" dirty="0">
              <a:solidFill>
                <a:srgbClr val="C44E52"/>
              </a:solidFill>
              <a:effectLst/>
            </a:endParaRPr>
          </a:p>
        </p:txBody>
      </p:sp>
      <p:sp>
        <p:nvSpPr>
          <p:cNvPr id="33" name="CuadroTexto 32">
            <a:extLst>
              <a:ext uri="{FF2B5EF4-FFF2-40B4-BE49-F238E27FC236}">
                <a16:creationId xmlns:a16="http://schemas.microsoft.com/office/drawing/2014/main" id="{AB0837C7-C3F0-615A-4B0C-9643E09F6533}"/>
              </a:ext>
            </a:extLst>
          </p:cNvPr>
          <p:cNvSpPr txBox="1"/>
          <p:nvPr/>
        </p:nvSpPr>
        <p:spPr>
          <a:xfrm>
            <a:off x="5985917" y="4913326"/>
            <a:ext cx="6104964" cy="1815882"/>
          </a:xfrm>
          <a:prstGeom prst="rect">
            <a:avLst/>
          </a:prstGeom>
          <a:noFill/>
        </p:spPr>
        <p:txBody>
          <a:bodyPr wrap="square">
            <a:spAutoFit/>
          </a:bodyPr>
          <a:lstStyle/>
          <a:p>
            <a:pPr algn="just" rtl="0"/>
            <a:r>
              <a:rPr lang="es-AR" sz="1400" dirty="0">
                <a:solidFill>
                  <a:srgbClr val="000000"/>
                </a:solidFill>
                <a:effectLst/>
              </a:rPr>
              <a:t>Los delitos se clasifican en 4 categorías, las cuales son robo o hurto que puede ser sin o con violencia, homicidio o lesiones. Mas del 50% de las transgresiones son robos con violencia, continuados por robos sin violencia y el la menor cantidad de los delitos son homicidios</a:t>
            </a:r>
          </a:p>
          <a:p>
            <a:pPr algn="just" rtl="0"/>
            <a:r>
              <a:rPr lang="es-AR" sz="1400" dirty="0">
                <a:solidFill>
                  <a:srgbClr val="000000"/>
                </a:solidFill>
                <a:effectLst/>
              </a:rPr>
              <a:t>Los robos como las lesiones pueden ser ocasionadas por ataques físicos, pero los homicidio muy probablemente sean realizados con armas, por lo que es necesario conocer la proporción de delitos que se realicen sin arma o bien con armas, tanto las denominadas "blancas" como también las que no.</a:t>
            </a:r>
          </a:p>
        </p:txBody>
      </p:sp>
    </p:spTree>
    <p:extLst>
      <p:ext uri="{BB962C8B-B14F-4D97-AF65-F5344CB8AC3E}">
        <p14:creationId xmlns:p14="http://schemas.microsoft.com/office/powerpoint/2010/main" val="410075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BBD6498-FEFF-1AC5-5955-DA91CB780292}"/>
              </a:ext>
            </a:extLst>
          </p:cNvPr>
          <p:cNvSpPr/>
          <p:nvPr/>
        </p:nvSpPr>
        <p:spPr>
          <a:xfrm>
            <a:off x="92682" y="-16622"/>
            <a:ext cx="3932237" cy="1190998"/>
          </a:xfrm>
          <a:prstGeom prst="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2B06D82C-A5E7-7192-0584-9FE969D0582C}"/>
              </a:ext>
            </a:extLst>
          </p:cNvPr>
          <p:cNvSpPr/>
          <p:nvPr/>
        </p:nvSpPr>
        <p:spPr>
          <a:xfrm>
            <a:off x="0" y="-16622"/>
            <a:ext cx="3932237" cy="1093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3EBEDB9-1B45-C1EC-9963-A1BA82329DB0}"/>
              </a:ext>
            </a:extLst>
          </p:cNvPr>
          <p:cNvSpPr>
            <a:spLocks noGrp="1"/>
          </p:cNvSpPr>
          <p:nvPr>
            <p:ph type="title"/>
          </p:nvPr>
        </p:nvSpPr>
        <p:spPr>
          <a:xfrm>
            <a:off x="185365" y="248770"/>
            <a:ext cx="3932237" cy="596153"/>
          </a:xfrm>
        </p:spPr>
        <p:txBody>
          <a:bodyPr/>
          <a:lstStyle/>
          <a:p>
            <a:r>
              <a:rPr lang="es-AR" dirty="0">
                <a:solidFill>
                  <a:schemeClr val="bg1"/>
                </a:solidFill>
                <a:latin typeface="Bahnschrift SemiBold Condensed" panose="020B0502040204020203" pitchFamily="34" charset="0"/>
              </a:rPr>
              <a:t>ANALÍSIS EXPLORATORIO</a:t>
            </a:r>
            <a:endParaRPr lang="en-US" dirty="0">
              <a:solidFill>
                <a:schemeClr val="bg1"/>
              </a:solidFill>
            </a:endParaRPr>
          </a:p>
        </p:txBody>
      </p:sp>
      <p:sp>
        <p:nvSpPr>
          <p:cNvPr id="3" name="Marcador de contenido 2">
            <a:extLst>
              <a:ext uri="{FF2B5EF4-FFF2-40B4-BE49-F238E27FC236}">
                <a16:creationId xmlns:a16="http://schemas.microsoft.com/office/drawing/2014/main" id="{D5BCBB19-FACF-03BF-9B09-8FB44E85EE2C}"/>
              </a:ext>
            </a:extLst>
          </p:cNvPr>
          <p:cNvSpPr>
            <a:spLocks noGrp="1"/>
          </p:cNvSpPr>
          <p:nvPr>
            <p:ph idx="1"/>
          </p:nvPr>
        </p:nvSpPr>
        <p:spPr>
          <a:xfrm>
            <a:off x="92682" y="4572214"/>
            <a:ext cx="4206602" cy="2285786"/>
          </a:xfrm>
        </p:spPr>
        <p:txBody>
          <a:bodyPr>
            <a:normAutofit/>
          </a:bodyPr>
          <a:lstStyle/>
          <a:p>
            <a:pPr marL="0" indent="0" algn="just">
              <a:lnSpc>
                <a:spcPct val="110000"/>
              </a:lnSpc>
              <a:buNone/>
            </a:pPr>
            <a:r>
              <a:rPr lang="es-AR" sz="1400" b="0" i="0" dirty="0">
                <a:solidFill>
                  <a:srgbClr val="000000"/>
                </a:solidFill>
                <a:effectLst/>
              </a:rPr>
              <a:t>Se puede notar que los tiempos de respuesta pueden llegar a tener una distribución uniforme entre aproximadamente 23 minutos y 180, lo cual es preocupante, ya que es muy elevada la cantidad de hechos en los que el tiempo de respuesta supera la hora, dado que superado ese tiempo es muy difícil poder arrestar a los malhechores.</a:t>
            </a:r>
            <a:endParaRPr lang="en-US" sz="1400" dirty="0"/>
          </a:p>
        </p:txBody>
      </p:sp>
      <p:sp>
        <p:nvSpPr>
          <p:cNvPr id="4" name="Marcador de texto 3">
            <a:extLst>
              <a:ext uri="{FF2B5EF4-FFF2-40B4-BE49-F238E27FC236}">
                <a16:creationId xmlns:a16="http://schemas.microsoft.com/office/drawing/2014/main" id="{6ED1C94F-C709-38F2-7957-1FF56C6D8699}"/>
              </a:ext>
            </a:extLst>
          </p:cNvPr>
          <p:cNvSpPr>
            <a:spLocks noGrp="1"/>
          </p:cNvSpPr>
          <p:nvPr>
            <p:ph type="body" sz="half" idx="2"/>
          </p:nvPr>
        </p:nvSpPr>
        <p:spPr>
          <a:xfrm>
            <a:off x="6510084" y="81802"/>
            <a:ext cx="3932237" cy="333936"/>
          </a:xfrm>
        </p:spPr>
        <p:txBody>
          <a:bodyPr>
            <a:normAutofit fontScale="92500"/>
          </a:bodyPr>
          <a:lstStyle/>
          <a:p>
            <a:r>
              <a:rPr lang="es-419" sz="1800" b="1" dirty="0">
                <a:latin typeface="+mj-lt"/>
              </a:rPr>
              <a:t>¿Cómo es el tiempo de respuesta policial?</a:t>
            </a:r>
            <a:endParaRPr lang="en-US" sz="1800" b="1" dirty="0">
              <a:latin typeface="+mj-lt"/>
            </a:endParaRPr>
          </a:p>
        </p:txBody>
      </p:sp>
      <p:pic>
        <p:nvPicPr>
          <p:cNvPr id="9" name="Imagen 8">
            <a:extLst>
              <a:ext uri="{FF2B5EF4-FFF2-40B4-BE49-F238E27FC236}">
                <a16:creationId xmlns:a16="http://schemas.microsoft.com/office/drawing/2014/main" id="{1F4DF655-DD90-D8F4-14F2-5F4EC5244814}"/>
              </a:ext>
            </a:extLst>
          </p:cNvPr>
          <p:cNvPicPr>
            <a:picLocks noChangeAspect="1"/>
          </p:cNvPicPr>
          <p:nvPr/>
        </p:nvPicPr>
        <p:blipFill>
          <a:blip r:embed="rId2"/>
          <a:stretch>
            <a:fillRect/>
          </a:stretch>
        </p:blipFill>
        <p:spPr>
          <a:xfrm>
            <a:off x="4391967" y="415737"/>
            <a:ext cx="7800033" cy="6256214"/>
          </a:xfrm>
          <a:prstGeom prst="rect">
            <a:avLst/>
          </a:prstGeom>
        </p:spPr>
      </p:pic>
      <p:sp>
        <p:nvSpPr>
          <p:cNvPr id="11" name="CuadroTexto 10">
            <a:extLst>
              <a:ext uri="{FF2B5EF4-FFF2-40B4-BE49-F238E27FC236}">
                <a16:creationId xmlns:a16="http://schemas.microsoft.com/office/drawing/2014/main" id="{F502BC37-8325-23B6-6119-28157CCF718A}"/>
              </a:ext>
            </a:extLst>
          </p:cNvPr>
          <p:cNvSpPr txBox="1"/>
          <p:nvPr/>
        </p:nvSpPr>
        <p:spPr>
          <a:xfrm>
            <a:off x="-8020" y="1439768"/>
            <a:ext cx="4858055" cy="2893100"/>
          </a:xfrm>
          <a:prstGeom prst="rect">
            <a:avLst/>
          </a:prstGeom>
          <a:noFill/>
        </p:spPr>
        <p:txBody>
          <a:bodyPr wrap="square">
            <a:spAutoFit/>
          </a:bodyPr>
          <a:lstStyle/>
          <a:p>
            <a:r>
              <a:rPr lang="es-AR" sz="1400" dirty="0">
                <a:solidFill>
                  <a:srgbClr val="000000"/>
                </a:solidFill>
              </a:rPr>
              <a:t>Estadísticos del tiempo de respuesta según tipo de delito:</a:t>
            </a:r>
          </a:p>
          <a:p>
            <a:pPr marL="285750" indent="-285750">
              <a:buFont typeface="Arial" panose="020B0604020202020204" pitchFamily="34" charset="0"/>
              <a:buChar char="•"/>
            </a:pPr>
            <a:r>
              <a:rPr lang="es-AR" sz="1400" dirty="0">
                <a:solidFill>
                  <a:srgbClr val="000000"/>
                </a:solidFill>
              </a:rPr>
              <a:t>Robo (con violencia)</a:t>
            </a:r>
          </a:p>
          <a:p>
            <a:pPr marL="742950" lvl="1" indent="-285750">
              <a:buFont typeface="Arial" panose="020B0604020202020204" pitchFamily="34" charset="0"/>
              <a:buChar char="•"/>
            </a:pPr>
            <a:r>
              <a:rPr lang="es-AR" sz="1400" dirty="0">
                <a:solidFill>
                  <a:srgbClr val="000000"/>
                </a:solidFill>
              </a:rPr>
              <a:t>Media = 101.082 min</a:t>
            </a:r>
          </a:p>
          <a:p>
            <a:pPr marL="742950" lvl="1" indent="-285750">
              <a:buFont typeface="Arial" panose="020B0604020202020204" pitchFamily="34" charset="0"/>
              <a:buChar char="•"/>
            </a:pPr>
            <a:r>
              <a:rPr lang="es-AR" sz="1400" dirty="0">
                <a:solidFill>
                  <a:srgbClr val="000000"/>
                </a:solidFill>
              </a:rPr>
              <a:t>Varianza= 2104.328</a:t>
            </a:r>
          </a:p>
          <a:p>
            <a:pPr marL="742950" lvl="1" indent="-285750">
              <a:buFont typeface="Arial" panose="020B0604020202020204" pitchFamily="34" charset="0"/>
              <a:buChar char="•"/>
            </a:pPr>
            <a:r>
              <a:rPr lang="es-AR" sz="1400" dirty="0" err="1">
                <a:solidFill>
                  <a:srgbClr val="000000"/>
                </a:solidFill>
              </a:rPr>
              <a:t>Kurtuosis</a:t>
            </a:r>
            <a:r>
              <a:rPr lang="es-AR" sz="1400" dirty="0">
                <a:solidFill>
                  <a:srgbClr val="000000"/>
                </a:solidFill>
              </a:rPr>
              <a:t>= - 1.199 </a:t>
            </a:r>
            <a:endParaRPr lang="en-US" sz="1400" dirty="0"/>
          </a:p>
          <a:p>
            <a:pPr marL="285750" indent="-285750">
              <a:buFont typeface="Arial" panose="020B0604020202020204" pitchFamily="34" charset="0"/>
              <a:buChar char="•"/>
            </a:pPr>
            <a:r>
              <a:rPr lang="es-AR" sz="1400" dirty="0">
                <a:solidFill>
                  <a:srgbClr val="000000"/>
                </a:solidFill>
              </a:rPr>
              <a:t>Hurto (sin violencia)</a:t>
            </a:r>
          </a:p>
          <a:p>
            <a:pPr marL="742950" lvl="1" indent="-285750">
              <a:buFont typeface="Arial" panose="020B0604020202020204" pitchFamily="34" charset="0"/>
              <a:buChar char="•"/>
            </a:pPr>
            <a:r>
              <a:rPr lang="es-AR" sz="1400" dirty="0">
                <a:solidFill>
                  <a:srgbClr val="000000"/>
                </a:solidFill>
              </a:rPr>
              <a:t>Media = 100.992min</a:t>
            </a:r>
          </a:p>
          <a:p>
            <a:pPr marL="742950" lvl="1" indent="-285750">
              <a:buFont typeface="Arial" panose="020B0604020202020204" pitchFamily="34" charset="0"/>
              <a:buChar char="•"/>
            </a:pPr>
            <a:r>
              <a:rPr lang="es-AR" sz="1400" dirty="0">
                <a:solidFill>
                  <a:srgbClr val="000000"/>
                </a:solidFill>
              </a:rPr>
              <a:t>Varianza= 2110.031</a:t>
            </a:r>
          </a:p>
          <a:p>
            <a:pPr marL="742950" lvl="1" indent="-285750">
              <a:buFont typeface="Arial" panose="020B0604020202020204" pitchFamily="34" charset="0"/>
              <a:buChar char="•"/>
            </a:pPr>
            <a:r>
              <a:rPr lang="es-AR" sz="1400" dirty="0" err="1">
                <a:solidFill>
                  <a:srgbClr val="000000"/>
                </a:solidFill>
              </a:rPr>
              <a:t>Kurtuosis</a:t>
            </a:r>
            <a:r>
              <a:rPr lang="es-AR" sz="1400" dirty="0">
                <a:solidFill>
                  <a:srgbClr val="000000"/>
                </a:solidFill>
              </a:rPr>
              <a:t>= - 1.202 </a:t>
            </a:r>
            <a:endParaRPr lang="en-US" sz="1400" dirty="0">
              <a:solidFill>
                <a:srgbClr val="000000"/>
              </a:solidFill>
            </a:endParaRPr>
          </a:p>
          <a:p>
            <a:pPr marL="285750" indent="-285750">
              <a:buFont typeface="Arial" panose="020B0604020202020204" pitchFamily="34" charset="0"/>
              <a:buChar char="•"/>
            </a:pPr>
            <a:r>
              <a:rPr lang="es-AR" sz="1400" dirty="0">
                <a:solidFill>
                  <a:srgbClr val="000000"/>
                </a:solidFill>
              </a:rPr>
              <a:t>Lesiones</a:t>
            </a:r>
          </a:p>
          <a:p>
            <a:pPr marL="742950" lvl="1" indent="-285750">
              <a:buFont typeface="Arial" panose="020B0604020202020204" pitchFamily="34" charset="0"/>
              <a:buChar char="•"/>
            </a:pPr>
            <a:r>
              <a:rPr lang="es-AR" sz="1400" dirty="0">
                <a:solidFill>
                  <a:srgbClr val="000000"/>
                </a:solidFill>
              </a:rPr>
              <a:t>Media = 100.663 min</a:t>
            </a:r>
          </a:p>
          <a:p>
            <a:pPr marL="742950" lvl="1" indent="-285750">
              <a:buFont typeface="Arial" panose="020B0604020202020204" pitchFamily="34" charset="0"/>
              <a:buChar char="•"/>
            </a:pPr>
            <a:r>
              <a:rPr lang="es-AR" sz="1400" dirty="0">
                <a:solidFill>
                  <a:srgbClr val="000000"/>
                </a:solidFill>
              </a:rPr>
              <a:t>Varianza= 2114.041</a:t>
            </a:r>
          </a:p>
          <a:p>
            <a:pPr marL="742950" lvl="1" indent="-285750">
              <a:buFont typeface="Arial" panose="020B0604020202020204" pitchFamily="34" charset="0"/>
              <a:buChar char="•"/>
            </a:pPr>
            <a:r>
              <a:rPr lang="es-AR" sz="1400" dirty="0" err="1">
                <a:solidFill>
                  <a:srgbClr val="000000"/>
                </a:solidFill>
              </a:rPr>
              <a:t>Kurtuosis</a:t>
            </a:r>
            <a:r>
              <a:rPr lang="es-AR" sz="1400" dirty="0">
                <a:solidFill>
                  <a:srgbClr val="000000"/>
                </a:solidFill>
              </a:rPr>
              <a:t>= - 1.203</a:t>
            </a:r>
          </a:p>
        </p:txBody>
      </p:sp>
    </p:spTree>
    <p:extLst>
      <p:ext uri="{BB962C8B-B14F-4D97-AF65-F5344CB8AC3E}">
        <p14:creationId xmlns:p14="http://schemas.microsoft.com/office/powerpoint/2010/main" val="41248180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1665</Words>
  <Application>Microsoft Office PowerPoint</Application>
  <PresentationFormat>Panorámica</PresentationFormat>
  <Paragraphs>131</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 SemiBold Condensed</vt:lpstr>
      <vt:lpstr>Calibri</vt:lpstr>
      <vt:lpstr>Calibri Light</vt:lpstr>
      <vt:lpstr>Helvetica Neue</vt:lpstr>
      <vt:lpstr>Tema de Office</vt:lpstr>
      <vt:lpstr>PROYECTO DELITOS Análisis de los delitos ocurridos en CABA entre 2016 y 2021</vt:lpstr>
      <vt:lpstr>TEMARIO</vt:lpstr>
      <vt:lpstr>CONTEXTO Y AUDIENCIA</vt:lpstr>
      <vt:lpstr>PREGUNTAS DE INTERÉS</vt:lpstr>
      <vt:lpstr>METADATA</vt:lpstr>
      <vt:lpstr>ANALÍSIS EXPLORATORIO</vt:lpstr>
      <vt:lpstr>ANALÍSIS EXPLORATORIO</vt:lpstr>
      <vt:lpstr>ANALÍSIS EXPLORATORIO</vt:lpstr>
      <vt:lpstr>ANALÍSIS EXPLORATORIO</vt:lpstr>
      <vt:lpstr>ANALÍSIS EXPLORATORIO</vt:lpstr>
      <vt:lpstr>INSIGHT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Delitos ANALISIS DE LOS DELITOS OCURRIDOS EN CABA ENTRE 2016 Y 2021</dc:title>
  <dc:creator>Vargas Federico</dc:creator>
  <cp:lastModifiedBy>Gonzalo Giannetti</cp:lastModifiedBy>
  <cp:revision>9</cp:revision>
  <dcterms:created xsi:type="dcterms:W3CDTF">2023-01-17T13:00:03Z</dcterms:created>
  <dcterms:modified xsi:type="dcterms:W3CDTF">2023-01-18T01:38:24Z</dcterms:modified>
</cp:coreProperties>
</file>