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9" r:id="rId8"/>
    <p:sldId id="270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ED176E8-D504-446A-B241-DE732527F1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5FA4-F97A-418F-B813-FD1CB5BDA1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A30F-ECE3-463D-A499-766F3395C2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3BD7-EAC2-41A1-A77D-23063991F1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C073F2D-B550-4DCE-A9D0-7445A44CFF39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8611D35-FDA4-4A0B-97FA-5160783AD1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2E12F0C-B6B0-4D04-BAA6-7B327AA19C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5B5-678D-45A7-86C6-C266EF25E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2E95649-C6F5-493C-B158-8917E70C6E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E3BBA15-5824-4C9B-B34F-C7F36C54B6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62A40F-4BAC-4BF4-B819-9481074DF88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6CB1784-5197-4E53-B1C0-CC1CDE4297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Verdana" pitchFamily="34" charset="0"/>
              </a:rPr>
              <a:t>PRINCIPIOS DE PROGRAMACION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 </a:t>
            </a:r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algn="l"/>
            <a:r>
              <a:rPr lang="es-ES_tradnl" sz="3200">
                <a:latin typeface="Verdana" pitchFamily="34" charset="0"/>
              </a:rPr>
              <a:t>Principios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609600" indent="-609600"/>
            <a:r>
              <a:rPr lang="es-ES_tradnl" sz="2000" dirty="0">
                <a:solidFill>
                  <a:schemeClr val="tx2"/>
                </a:solidFill>
                <a:latin typeface="Verdana" pitchFamily="34" charset="0"/>
              </a:rPr>
              <a:t>Nombres:</a:t>
            </a:r>
            <a:r>
              <a:rPr lang="es-ES_tradnl" sz="2000" dirty="0">
                <a:latin typeface="Verdana" pitchFamily="34" charset="0"/>
              </a:rPr>
              <a:t> importancia del nombre de variable y del nombre de los subprogramas.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Regla de programación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	Siempre se impone a las variables y subprogramas o funciones con mucho cuidado y se explican de manera detallada.</a:t>
            </a:r>
          </a:p>
          <a:p>
            <a:pPr marL="609600" indent="-609600"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Se deben elegir nombres significativos y que sugieran claramente la finalidad del subprograma.</a:t>
            </a:r>
          </a:p>
          <a:p>
            <a:pPr marL="609600" indent="-609600"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Las variables que se usan poco deben ser nombres sencillos, una sola letra puede ser una elección idónea.</a:t>
            </a:r>
          </a:p>
          <a:p>
            <a:pPr marL="609600" indent="-609600"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Servirse de prefijos o sufijos comunes para asociar nombres pertenecientes a la misma categoría general.  Ej. Los archivos utilizados, podrían llamarse: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		</a:t>
            </a:r>
            <a:r>
              <a:rPr lang="es-ES_tradnl" sz="2000" dirty="0" err="1">
                <a:latin typeface="Verdana" pitchFamily="34" charset="0"/>
              </a:rPr>
              <a:t>ArchivoEntrada</a:t>
            </a:r>
            <a:r>
              <a:rPr lang="es-ES_tradnl" sz="2000" dirty="0">
                <a:latin typeface="Verdana" pitchFamily="34" charset="0"/>
              </a:rPr>
              <a:t>	</a:t>
            </a:r>
            <a:r>
              <a:rPr lang="es-ES_tradnl" sz="2000" dirty="0" err="1">
                <a:latin typeface="Verdana" pitchFamily="34" charset="0"/>
              </a:rPr>
              <a:t>ArchivoTransaccion</a:t>
            </a:r>
            <a:r>
              <a:rPr lang="es-ES_tradnl" sz="2000" dirty="0">
                <a:latin typeface="Verdana" pitchFamily="34" charset="0"/>
              </a:rPr>
              <a:t>	</a:t>
            </a:r>
            <a:r>
              <a:rPr lang="es-ES_tradnl" sz="2000" dirty="0" err="1">
                <a:latin typeface="Verdana" pitchFamily="34" charset="0"/>
              </a:rPr>
              <a:t>ArchivoTotal</a:t>
            </a:r>
            <a:endParaRPr lang="es-ES_tradnl" sz="2000" dirty="0">
              <a:latin typeface="Verdana" pitchFamily="34" charset="0"/>
            </a:endParaRP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		</a:t>
            </a:r>
            <a:r>
              <a:rPr lang="es-ES_tradnl" sz="2000" dirty="0" err="1">
                <a:latin typeface="Verdana" pitchFamily="34" charset="0"/>
              </a:rPr>
              <a:t>ArchivoSalida</a:t>
            </a:r>
            <a:r>
              <a:rPr lang="es-ES_tradnl" sz="2000" dirty="0">
                <a:latin typeface="Verdana" pitchFamily="34" charset="0"/>
              </a:rPr>
              <a:t>		</a:t>
            </a:r>
            <a:r>
              <a:rPr lang="es-ES_tradnl" sz="2000" dirty="0" err="1">
                <a:latin typeface="Verdana" pitchFamily="34" charset="0"/>
              </a:rPr>
              <a:t>ArchivoRechazo</a:t>
            </a:r>
            <a:endParaRPr lang="es-ES_tradnl" sz="2000" dirty="0">
              <a:latin typeface="Verdana" pitchFamily="34" charset="0"/>
            </a:endParaRPr>
          </a:p>
          <a:p>
            <a:pPr marL="609600" indent="-609600">
              <a:buFontTx/>
              <a:buNone/>
            </a:pPr>
            <a:endParaRPr lang="es-E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algn="l"/>
            <a:r>
              <a:rPr lang="es-ES_tradnl" sz="3200">
                <a:latin typeface="Verdana" pitchFamily="34" charset="0"/>
              </a:rPr>
              <a:t>Principios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s-ES_tradnl" sz="2000">
                <a:latin typeface="Verdana" pitchFamily="34" charset="0"/>
              </a:rPr>
              <a:t>Evitar errores de ortografía deliberados y los sufijos carentes de significado cuya única finalidad es acuñar nombres diferentes.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Ej.	índice   indice     indc     indicee     indice2	indice3</a:t>
            </a:r>
          </a:p>
          <a:p>
            <a:pPr marL="609600" indent="-609600">
              <a:buFontTx/>
              <a:buAutoNum type="arabicPeriod" startAt="5"/>
            </a:pPr>
            <a:r>
              <a:rPr lang="es-ES_tradnl" sz="2000">
                <a:latin typeface="Verdana" pitchFamily="34" charset="0"/>
              </a:rPr>
              <a:t>Evitar nombres elegantes cuyo significado tiene poca o nula relación con el problema.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Ej.	</a:t>
            </a:r>
            <a:r>
              <a:rPr lang="es-ES_tradnl" sz="2000" b="1">
                <a:latin typeface="Verdana" pitchFamily="34" charset="0"/>
              </a:rPr>
              <a:t>while</a:t>
            </a:r>
            <a:r>
              <a:rPr lang="es-ES_tradnl" sz="2000">
                <a:latin typeface="Verdana" pitchFamily="34" charset="0"/>
              </a:rPr>
              <a:t> TV </a:t>
            </a:r>
            <a:r>
              <a:rPr lang="es-ES_tradnl" sz="2000" b="1">
                <a:latin typeface="Verdana" pitchFamily="34" charset="0"/>
              </a:rPr>
              <a:t>in</a:t>
            </a:r>
            <a:r>
              <a:rPr lang="es-ES_tradnl" sz="2000">
                <a:latin typeface="Verdana" pitchFamily="34" charset="0"/>
              </a:rPr>
              <a:t> empeño </a:t>
            </a:r>
            <a:r>
              <a:rPr lang="es-ES_tradnl" sz="2000" b="1">
                <a:latin typeface="Verdana" pitchFamily="34" charset="0"/>
              </a:rPr>
              <a:t>do</a:t>
            </a:r>
            <a:r>
              <a:rPr lang="es-ES_tradnl" sz="2000">
                <a:latin typeface="Verdana" pitchFamily="34" charset="0"/>
              </a:rPr>
              <a:t> estudiar;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	</a:t>
            </a:r>
            <a:r>
              <a:rPr lang="es-ES_tradnl" sz="2000" b="1">
                <a:latin typeface="Verdana" pitchFamily="34" charset="0"/>
              </a:rPr>
              <a:t>if not</a:t>
            </a:r>
            <a:r>
              <a:rPr lang="es-ES_tradnl" sz="2000">
                <a:latin typeface="Verdana" pitchFamily="34" charset="0"/>
              </a:rPr>
              <a:t> tengosueño </a:t>
            </a:r>
            <a:r>
              <a:rPr lang="es-ES_tradnl" sz="2000" b="1">
                <a:latin typeface="Verdana" pitchFamily="34" charset="0"/>
              </a:rPr>
              <a:t>then</a:t>
            </a:r>
            <a:r>
              <a:rPr lang="es-ES_tradnl" sz="2000">
                <a:latin typeface="Verdana" pitchFamily="34" charset="0"/>
              </a:rPr>
              <a:t> jugar</a:t>
            </a:r>
            <a:r>
              <a:rPr lang="es-ES_tradnl" sz="2000" b="1">
                <a:latin typeface="Verdana" pitchFamily="34" charset="0"/>
              </a:rPr>
              <a:t> else</a:t>
            </a:r>
            <a:r>
              <a:rPr lang="es-ES_tradnl" sz="2000">
                <a:latin typeface="Verdana" pitchFamily="34" charset="0"/>
              </a:rPr>
              <a:t> siesta;</a:t>
            </a:r>
          </a:p>
          <a:p>
            <a:pPr marL="609600" indent="-609600">
              <a:buFontTx/>
              <a:buAutoNum type="arabicPeriod" startAt="6"/>
            </a:pPr>
            <a:r>
              <a:rPr lang="es-ES_tradnl" sz="2000">
                <a:latin typeface="Verdana" pitchFamily="34" charset="0"/>
              </a:rPr>
              <a:t>No escoger nombres que tengan una grafia semejante o que por otros motivos se confundirían fácilmente.</a:t>
            </a:r>
          </a:p>
          <a:p>
            <a:pPr marL="609600" indent="-609600">
              <a:buFontTx/>
              <a:buAutoNum type="arabicPeriod" startAt="6"/>
            </a:pPr>
            <a:r>
              <a:rPr lang="es-ES_tradnl" sz="2000">
                <a:latin typeface="Verdana" pitchFamily="34" charset="0"/>
              </a:rPr>
              <a:t>No se recomienda usar las letras l, 0, O en variables sólas.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Ej.	l := 1; x :=1; x := l; x := O;</a:t>
            </a:r>
            <a:endParaRPr lang="es-ES" sz="2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algn="l"/>
            <a:r>
              <a:rPr lang="es-ES_tradnl" sz="3200">
                <a:latin typeface="Verdana" pitchFamily="34" charset="0"/>
              </a:rPr>
              <a:t>Principios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s-ES_tradnl" sz="2000" dirty="0">
                <a:solidFill>
                  <a:schemeClr val="tx2"/>
                </a:solidFill>
                <a:latin typeface="Verdana" pitchFamily="34" charset="0"/>
              </a:rPr>
              <a:t>Documentación y formato:</a:t>
            </a:r>
            <a:r>
              <a:rPr lang="es-ES_tradnl" sz="2000" dirty="0">
                <a:latin typeface="Verdana" pitchFamily="34" charset="0"/>
              </a:rPr>
              <a:t> Es conveniente tanto para programas pequeños, y mucho más para programas extensos, hacerse el hábito de documentar el programa.  Es más una de las tareas más interesantes es la de documentar antes de iniciar el programa.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Regla de programación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	El tiempo de lectura de los programas es mucho más largo que el de escritura.  Haga que la lectura sea fácil.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Se pone un prólogo al inicio de cada subprograma.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Cuando cada variable se declare se le pone una explicación, o mejor, el nombre de la variable es evidente.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Se introduce cada sección importante del programa con un comentario breve que explica su finalidad.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Se indica el final de esta sección, en caso de no ser obvio.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s-ES_tradnl" sz="2000" dirty="0">
                <a:latin typeface="Verdana" pitchFamily="34" charset="0"/>
              </a:rPr>
              <a:t>No se hacen comentarios que repitan lo que hace el programa.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Verdana" pitchFamily="34" charset="0"/>
              </a:rPr>
              <a:t>	Ej.	</a:t>
            </a:r>
            <a:r>
              <a:rPr lang="es-ES_tradnl" sz="2000" dirty="0" err="1">
                <a:latin typeface="Verdana" pitchFamily="34" charset="0"/>
              </a:rPr>
              <a:t>cont</a:t>
            </a:r>
            <a:r>
              <a:rPr lang="es-ES_tradnl" sz="2000" dirty="0">
                <a:latin typeface="Verdana" pitchFamily="34" charset="0"/>
              </a:rPr>
              <a:t> := </a:t>
            </a:r>
            <a:r>
              <a:rPr lang="es-ES_tradnl" sz="2000" dirty="0" err="1">
                <a:latin typeface="Verdana" pitchFamily="34" charset="0"/>
              </a:rPr>
              <a:t>cont</a:t>
            </a:r>
            <a:r>
              <a:rPr lang="es-ES_tradnl" sz="2000" dirty="0">
                <a:latin typeface="Verdana" pitchFamily="34" charset="0"/>
              </a:rPr>
              <a:t> + 1;   { aumentar el contador en 1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Verdana" pitchFamily="34" charset="0"/>
              </a:rPr>
              <a:t>6.	Mantener la documentación actualizada al modificar un programa.</a:t>
            </a:r>
            <a:endParaRPr lang="es-E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algn="l"/>
            <a:r>
              <a:rPr lang="es-ES_tradnl" sz="3200">
                <a:latin typeface="Verdana" pitchFamily="34" charset="0"/>
              </a:rPr>
              <a:t>Principios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609600" indent="-609600"/>
            <a:r>
              <a:rPr lang="es-ES_tradnl" sz="2000" dirty="0">
                <a:solidFill>
                  <a:schemeClr val="tx2"/>
                </a:solidFill>
                <a:latin typeface="Verdana" pitchFamily="34" charset="0"/>
              </a:rPr>
              <a:t>Refinamiento y modularidad:</a:t>
            </a:r>
            <a:r>
              <a:rPr lang="es-ES_tradnl" sz="2000" dirty="0">
                <a:latin typeface="Verdana" pitchFamily="34" charset="0"/>
              </a:rPr>
              <a:t> No son las computadoras sino las personas quienes resuelven los problemas. La clave para resolver el problema central es dividir este problema en varios problemas más pequeños.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Regla de programación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	No dejar que los árboles impidan ver el bosque.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Esto se denomina </a:t>
            </a:r>
            <a:r>
              <a:rPr lang="es-ES_tradnl" sz="2000" b="1" dirty="0">
                <a:solidFill>
                  <a:srgbClr val="FFC000"/>
                </a:solidFill>
                <a:latin typeface="Verdana" pitchFamily="34" charset="0"/>
              </a:rPr>
              <a:t>refinamiento descendente</a:t>
            </a:r>
            <a:r>
              <a:rPr lang="es-ES_tradnl" sz="2000" dirty="0">
                <a:latin typeface="Verdana" pitchFamily="34" charset="0"/>
              </a:rPr>
              <a:t>, y es la clave para que programas extensos funcionen.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	</a:t>
            </a: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Cada subprograma deberá ejecutar sólo una tarea para hacerlo bien.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Cada subprograma debe poder ser descripto de manera sencilla.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	</a:t>
            </a:r>
            <a:r>
              <a:rPr lang="es-ES_tradnl" sz="2000" dirty="0">
                <a:solidFill>
                  <a:srgbClr val="FFFF00"/>
                </a:solidFill>
                <a:latin typeface="Verdana" pitchFamily="34" charset="0"/>
              </a:rPr>
              <a:t>Cada subprograma deberá ocultar algo.</a:t>
            </a:r>
          </a:p>
          <a:p>
            <a:pPr marL="609600" indent="-609600">
              <a:buFontTx/>
              <a:buNone/>
            </a:pPr>
            <a:r>
              <a:rPr lang="es-ES_tradnl" sz="2000" dirty="0">
                <a:latin typeface="Verdana" pitchFamily="34" charset="0"/>
              </a:rPr>
              <a:t>Los subprogramas tienen sus propias tareas a realizar y sólo deben informar lo que sea necesario a los programas que lo llaman.</a:t>
            </a:r>
          </a:p>
          <a:p>
            <a:pPr marL="609600" indent="-609600" algn="r">
              <a:buFontTx/>
              <a:buNone/>
            </a:pPr>
            <a:r>
              <a:rPr lang="es-ES_tradnl" sz="2000" dirty="0">
                <a:solidFill>
                  <a:srgbClr val="FFC000"/>
                </a:solidFill>
                <a:latin typeface="Verdana" pitchFamily="34" charset="0"/>
              </a:rPr>
              <a:t>Ver ejercicios</a:t>
            </a:r>
            <a:r>
              <a:rPr lang="es-ES_tradnl" sz="2000" dirty="0">
                <a:solidFill>
                  <a:schemeClr val="folHlink"/>
                </a:solidFill>
                <a:latin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algn="l"/>
            <a:r>
              <a:rPr lang="es-ES_tradnl" sz="3200">
                <a:latin typeface="Verdana" pitchFamily="34" charset="0"/>
              </a:rPr>
              <a:t>Principios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609600" indent="-609600"/>
            <a:r>
              <a:rPr lang="es-ES_tradnl" sz="2000">
                <a:solidFill>
                  <a:schemeClr val="tx2"/>
                </a:solidFill>
                <a:latin typeface="Verdana" pitchFamily="34" charset="0"/>
              </a:rPr>
              <a:t>Codificación, prueba y refinamiento ulterior:</a:t>
            </a:r>
            <a:r>
              <a:rPr lang="es-ES_tradnl" sz="2000">
                <a:latin typeface="Verdana" pitchFamily="34" charset="0"/>
              </a:rPr>
              <a:t> Si bien este título va junto podemos analizarlo por separado, para interpretar todo su significado.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La codificación es el proceso de escribir un algoritmo en la sintaxis correcta al lenguaje seleccionado.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La prueba es el proceso consistente en correr el programa en los datos muestra seleccionados para encontrar los errores, si es que los hay.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Para realizar un refinamiento ulterior recurrimos a los subprogramas todavía no escritos y repetimos estos pasos.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	Para refinar se puede usar el método de los </a:t>
            </a:r>
            <a:r>
              <a:rPr lang="es-ES_tradnl" sz="2000">
                <a:solidFill>
                  <a:schemeClr val="folHlink"/>
                </a:solidFill>
                <a:latin typeface="Verdana" pitchFamily="34" charset="0"/>
              </a:rPr>
              <a:t>CABOS</a:t>
            </a:r>
            <a:r>
              <a:rPr lang="es-ES_tradnl" sz="2000">
                <a:latin typeface="Verdana" pitchFamily="34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	EJ. Proceso Inicializar()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		  Proceso EscribeMapa()</a:t>
            </a:r>
          </a:p>
          <a:p>
            <a:pPr marL="609600" indent="-609600">
              <a:buFontTx/>
              <a:buNone/>
            </a:pPr>
            <a:r>
              <a:rPr lang="es-ES_tradnl" sz="2000">
                <a:latin typeface="Verdana" pitchFamily="34" charset="0"/>
              </a:rPr>
              <a:t>		  Funcion CuentaVecino( fila, columna ):valor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15350" cy="685800"/>
          </a:xfrm>
        </p:spPr>
        <p:txBody>
          <a:bodyPr>
            <a:normAutofit/>
          </a:bodyPr>
          <a:lstStyle/>
          <a:p>
            <a:pPr algn="l"/>
            <a:r>
              <a:rPr lang="es-ES_tradnl" sz="3200">
                <a:latin typeface="Verdana" pitchFamily="34" charset="0"/>
              </a:rPr>
              <a:t>Principios de prueba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s-ES_tradnl" sz="1800" dirty="0">
                <a:solidFill>
                  <a:srgbClr val="FFFF00"/>
                </a:solidFill>
                <a:latin typeface="Verdana" pitchFamily="34" charset="0"/>
              </a:rPr>
              <a:t>Regla de programación</a:t>
            </a:r>
          </a:p>
          <a:p>
            <a:pPr marL="609600" indent="-609600">
              <a:buFontTx/>
              <a:buNone/>
            </a:pPr>
            <a:r>
              <a:rPr lang="es-ES_tradnl" sz="1800" dirty="0">
                <a:solidFill>
                  <a:srgbClr val="FFFF00"/>
                </a:solidFill>
                <a:latin typeface="Verdana" pitchFamily="34" charset="0"/>
              </a:rPr>
              <a:t>	La calidad de los datos de prueba es más importante que la cantidad.</a:t>
            </a:r>
          </a:p>
          <a:p>
            <a:pPr marL="609600" indent="-609600">
              <a:buFontTx/>
              <a:buNone/>
            </a:pPr>
            <a:endParaRPr lang="es-ES_tradnl" sz="18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s-ES_tradnl" sz="1800" dirty="0">
                <a:latin typeface="Verdana" pitchFamily="34" charset="0"/>
              </a:rPr>
              <a:t>Método de caja negra.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s-ES_tradnl" sz="1800" dirty="0">
                <a:latin typeface="Verdana" pitchFamily="34" charset="0"/>
              </a:rPr>
              <a:t>	El usuario trata al programa como una caja negra, le importa entregar valores de entrada y ver su resultado.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s-ES_tradnl" sz="1800" dirty="0">
                <a:latin typeface="Verdana" pitchFamily="34" charset="0"/>
              </a:rPr>
              <a:t>	Los criterios mínimos que nos guiarán al escoger los datos de prueba son: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s-ES_tradnl" sz="1800" dirty="0">
                <a:latin typeface="Verdana" pitchFamily="34" charset="0"/>
              </a:rPr>
              <a:t>	Valores fáciles, valores típicos realistas, valores extremos, valores ilegales.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2"/>
            </a:pPr>
            <a:r>
              <a:rPr lang="es-ES_tradnl" sz="1800" dirty="0">
                <a:latin typeface="Verdana" pitchFamily="34" charset="0"/>
              </a:rPr>
              <a:t>Método de caja de cristal.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s-ES_tradnl" sz="1800" dirty="0">
                <a:latin typeface="Verdana" pitchFamily="34" charset="0"/>
              </a:rPr>
              <a:t>	El usuario desea probar todas las partes del sistema funcionando, para ello deberá generar todos los valores de entrada posible para que todas las partes del programa se prueben.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s-ES_tradnl" sz="1800" dirty="0">
                <a:latin typeface="Verdana" pitchFamily="34" charset="0"/>
              </a:rPr>
              <a:t>	En el caso de cuenta vecino, se deberán probar valores de conteo que den 0, 1, 2, 3, 4, 5, 6, 7, 8</a:t>
            </a:r>
          </a:p>
          <a:p>
            <a:pPr marL="609600" indent="-609600">
              <a:spcBef>
                <a:spcPct val="0"/>
              </a:spcBef>
              <a:buFontTx/>
              <a:buAutoNum type="arabicPeriod" startAt="3"/>
            </a:pPr>
            <a:r>
              <a:rPr lang="es-ES_tradnl" sz="1800" dirty="0">
                <a:latin typeface="Verdana" pitchFamily="34" charset="0"/>
              </a:rPr>
              <a:t>Método de caja de Pandora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s-ES_tradnl" sz="1800" dirty="0">
                <a:latin typeface="Verdana" pitchFamily="34" charset="0"/>
              </a:rPr>
              <a:t>	Nos abstenemos de hacer pruebas y dejamos esa tarea para el cliente.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15350" cy="685800"/>
          </a:xfrm>
        </p:spPr>
        <p:txBody>
          <a:bodyPr>
            <a:normAutofit/>
          </a:bodyPr>
          <a:lstStyle/>
          <a:p>
            <a:pPr algn="l"/>
            <a:r>
              <a:rPr lang="es-ES_tradnl" sz="3200">
                <a:latin typeface="Verdana" pitchFamily="34" charset="0"/>
              </a:rPr>
              <a:t>Algunas otras reglas de programación</a:t>
            </a:r>
            <a:endParaRPr lang="es-ES" sz="3200"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chemeClr val="accent1"/>
                </a:solidFill>
                <a:latin typeface="Verdana" pitchFamily="34" charset="0"/>
              </a:rPr>
              <a:t>Casi todos los programadores pasan 90% del tiempo realizando el 10% de las instrucciones. Encuentre ese 10% y concéntrese en mejorar allí la eficiencia.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chemeClr val="accent1"/>
                </a:solidFill>
                <a:latin typeface="Verdana" pitchFamily="34" charset="0"/>
              </a:rPr>
              <a:t>Procure que los algoritmos sean lo más simples posibles.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chemeClr val="accent1"/>
                </a:solidFill>
                <a:latin typeface="Verdana" pitchFamily="34" charset="0"/>
              </a:rPr>
              <a:t>Analice las exigencias de tiempo y espacio al seleccionar un algoritmo.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chemeClr val="accent1"/>
                </a:solidFill>
                <a:latin typeface="Verdana" pitchFamily="34" charset="0"/>
              </a:rPr>
              <a:t>Nunca tema volver a empezar desde el principio. Es posible que el segundo intento sea más breve y fácil.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chemeClr val="accent1"/>
                </a:solidFill>
                <a:latin typeface="Verdana" pitchFamily="34" charset="0"/>
              </a:rPr>
              <a:t>Cerciórese de que entiende completamente el problema. Si se debe cambiar los términos del mismo explique exactamente lo que usted ha hecho.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_tradnl" sz="2000" dirty="0">
                <a:solidFill>
                  <a:schemeClr val="accent1"/>
                </a:solidFill>
                <a:latin typeface="Verdana" pitchFamily="34" charset="0"/>
              </a:rPr>
              <a:t>Comenzar de nuevo suele ser más fácil que parchar un programa viejo.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_tradnl" sz="2000" dirty="0">
              <a:solidFill>
                <a:schemeClr val="accent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937</Words>
  <Application>Microsoft Office PowerPoint</Application>
  <PresentationFormat>Presentación en pantalla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Verdana</vt:lpstr>
      <vt:lpstr>Wingdings 2</vt:lpstr>
      <vt:lpstr>Brío</vt:lpstr>
      <vt:lpstr>PRINCIPIOS DE PROGRAMACION</vt:lpstr>
      <vt:lpstr>Principios de programación</vt:lpstr>
      <vt:lpstr>Principios de programación</vt:lpstr>
      <vt:lpstr>Principios de programación</vt:lpstr>
      <vt:lpstr>Principios de programación</vt:lpstr>
      <vt:lpstr>Principios de programación</vt:lpstr>
      <vt:lpstr>Principios de prueba de programación</vt:lpstr>
      <vt:lpstr>Algunas otras reglas de programación</vt:lpstr>
    </vt:vector>
  </TitlesOfParts>
  <Company>Córdoba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PROGRAMACION</dc:title>
  <dc:creator>Verónica Borgatello</dc:creator>
  <cp:lastModifiedBy>jvulcano</cp:lastModifiedBy>
  <cp:revision>14</cp:revision>
  <dcterms:created xsi:type="dcterms:W3CDTF">2003-03-19T22:53:27Z</dcterms:created>
  <dcterms:modified xsi:type="dcterms:W3CDTF">2020-08-02T18:38:48Z</dcterms:modified>
</cp:coreProperties>
</file>