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6"/>
  </p:notes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510A-C3FA-4869-9F85-BD64EAAC4AA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45B2-648C-418B-9A72-C51588E40A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1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43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76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7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015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68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414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26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438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87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673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680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390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997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492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49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258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204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24D0-6B78-488B-86D5-29444FD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607" y="2915466"/>
            <a:ext cx="3868787" cy="779253"/>
          </a:xfrm>
        </p:spPr>
        <p:txBody>
          <a:bodyPr/>
          <a:lstStyle/>
          <a:p>
            <a:r>
              <a:rPr lang="es-AR" dirty="0"/>
              <a:t>PROGRAMACION II</a:t>
            </a:r>
          </a:p>
        </p:txBody>
      </p:sp>
    </p:spTree>
    <p:extLst>
      <p:ext uri="{BB962C8B-B14F-4D97-AF65-F5344CB8AC3E}">
        <p14:creationId xmlns:p14="http://schemas.microsoft.com/office/powerpoint/2010/main" val="38393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3008" y="0"/>
            <a:ext cx="11572573" cy="914400"/>
          </a:xfrm>
        </p:spPr>
        <p:txBody>
          <a:bodyPr>
            <a:normAutofit fontScale="90000"/>
          </a:bodyPr>
          <a:lstStyle/>
          <a:p>
            <a:r>
              <a:rPr lang="es-AR" sz="4800" dirty="0"/>
              <a:t>Paradigma OO: Ejemplo en Java</a:t>
            </a:r>
            <a:br>
              <a:rPr lang="es-AR" sz="4800" dirty="0"/>
            </a:b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363008" y="914400"/>
            <a:ext cx="10450766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AR" sz="2000" b="1" dirty="0" err="1"/>
              <a:t>public</a:t>
            </a:r>
            <a:r>
              <a:rPr lang="es-AR" sz="2000" b="1" dirty="0"/>
              <a:t> </a:t>
            </a:r>
            <a:r>
              <a:rPr lang="es-AR" sz="2000" b="1" dirty="0" err="1"/>
              <a:t>class</a:t>
            </a:r>
            <a:r>
              <a:rPr lang="es-AR" sz="2000" b="1" dirty="0"/>
              <a:t> Bicicleta {</a:t>
            </a:r>
          </a:p>
          <a:p>
            <a:r>
              <a:rPr lang="es-AR" sz="2000" b="1" dirty="0"/>
              <a:t>   </a:t>
            </a:r>
            <a:r>
              <a:rPr lang="es-AR" sz="2000" b="1" dirty="0" err="1"/>
              <a:t>public</a:t>
            </a:r>
            <a:r>
              <a:rPr lang="es-AR" sz="2000" b="1" dirty="0"/>
              <a:t> </a:t>
            </a:r>
            <a:r>
              <a:rPr lang="es-AR" sz="2000" b="1" dirty="0" err="1"/>
              <a:t>int</a:t>
            </a:r>
            <a:r>
              <a:rPr lang="es-AR" sz="2000" b="1" dirty="0"/>
              <a:t> marcha;</a:t>
            </a:r>
          </a:p>
          <a:p>
            <a:r>
              <a:rPr lang="es-AR" sz="2000" b="1" dirty="0"/>
              <a:t>   </a:t>
            </a:r>
            <a:r>
              <a:rPr lang="es-AR" sz="2000" b="1" dirty="0" err="1"/>
              <a:t>public</a:t>
            </a:r>
            <a:r>
              <a:rPr lang="es-AR" sz="2000" b="1" dirty="0"/>
              <a:t> </a:t>
            </a:r>
            <a:r>
              <a:rPr lang="es-AR" sz="2000" b="1" dirty="0" err="1"/>
              <a:t>int</a:t>
            </a:r>
            <a:r>
              <a:rPr lang="es-AR" sz="2000" b="1" dirty="0"/>
              <a:t> velocidad;</a:t>
            </a:r>
          </a:p>
          <a:p>
            <a:r>
              <a:rPr lang="es-AR" sz="2000" b="1" dirty="0"/>
              <a:t>   </a:t>
            </a:r>
            <a:r>
              <a:rPr lang="es-AR" sz="2000" b="1" dirty="0" err="1"/>
              <a:t>public</a:t>
            </a:r>
            <a:r>
              <a:rPr lang="es-AR" sz="2000" b="1" dirty="0"/>
              <a:t> Bicicleta(</a:t>
            </a:r>
            <a:r>
              <a:rPr lang="es-AR" sz="2000" b="1" dirty="0" err="1"/>
              <a:t>int</a:t>
            </a:r>
            <a:r>
              <a:rPr lang="es-AR" sz="2000" b="1" dirty="0"/>
              <a:t> </a:t>
            </a:r>
            <a:r>
              <a:rPr lang="es-AR" sz="2000" b="1" dirty="0" err="1"/>
              <a:t>velocidadInicial</a:t>
            </a:r>
            <a:r>
              <a:rPr lang="es-AR" sz="2000" b="1" dirty="0"/>
              <a:t>, </a:t>
            </a:r>
            <a:r>
              <a:rPr lang="es-AR" sz="2000" b="1" dirty="0" err="1"/>
              <a:t>int</a:t>
            </a:r>
            <a:r>
              <a:rPr lang="es-AR" sz="2000" b="1" dirty="0"/>
              <a:t> </a:t>
            </a:r>
            <a:r>
              <a:rPr lang="es-AR" sz="2000" b="1" dirty="0" err="1"/>
              <a:t>marchaInicial</a:t>
            </a:r>
            <a:r>
              <a:rPr lang="es-AR" sz="2000" b="1" dirty="0"/>
              <a:t>) {</a:t>
            </a:r>
          </a:p>
          <a:p>
            <a:r>
              <a:rPr lang="es-AR" sz="2000" b="1" dirty="0"/>
              <a:t>   marcha = </a:t>
            </a:r>
            <a:r>
              <a:rPr lang="es-AR" sz="2000" b="1" dirty="0" err="1"/>
              <a:t>marchaInicial</a:t>
            </a:r>
            <a:r>
              <a:rPr lang="es-AR" sz="2000" b="1" dirty="0"/>
              <a:t>;</a:t>
            </a:r>
          </a:p>
          <a:p>
            <a:r>
              <a:rPr lang="es-AR" sz="2000" b="1" dirty="0"/>
              <a:t>   velocidad = </a:t>
            </a:r>
            <a:r>
              <a:rPr lang="es-AR" sz="2000" b="1" dirty="0" err="1"/>
              <a:t>velocidadInicial</a:t>
            </a:r>
            <a:r>
              <a:rPr lang="es-AR" sz="2000" b="1" dirty="0"/>
              <a:t>;</a:t>
            </a:r>
          </a:p>
          <a:p>
            <a:r>
              <a:rPr lang="es-AR" sz="2000" b="1" dirty="0"/>
              <a:t>   }</a:t>
            </a:r>
          </a:p>
          <a:p>
            <a:r>
              <a:rPr lang="es-AR" sz="2000" b="1" dirty="0"/>
              <a:t>   </a:t>
            </a:r>
            <a:r>
              <a:rPr lang="es-AR" sz="2000" b="1" dirty="0" err="1"/>
              <a:t>public</a:t>
            </a:r>
            <a:r>
              <a:rPr lang="es-AR" sz="2000" b="1" dirty="0"/>
              <a:t> </a:t>
            </a:r>
            <a:r>
              <a:rPr lang="es-AR" sz="2000" b="1" dirty="0" err="1"/>
              <a:t>void</a:t>
            </a:r>
            <a:r>
              <a:rPr lang="es-AR" sz="2000" b="1" dirty="0"/>
              <a:t> </a:t>
            </a:r>
            <a:r>
              <a:rPr lang="es-AR" sz="2000" b="1" dirty="0" err="1"/>
              <a:t>setMarcha</a:t>
            </a:r>
            <a:r>
              <a:rPr lang="es-AR" sz="2000" b="1" dirty="0"/>
              <a:t>(</a:t>
            </a:r>
            <a:r>
              <a:rPr lang="es-AR" sz="2000" b="1" dirty="0" err="1"/>
              <a:t>int</a:t>
            </a:r>
            <a:r>
              <a:rPr lang="es-AR" sz="2000" b="1" dirty="0"/>
              <a:t> </a:t>
            </a:r>
            <a:r>
              <a:rPr lang="es-AR" sz="2000" b="1" dirty="0" err="1"/>
              <a:t>nuevoValor</a:t>
            </a:r>
            <a:r>
              <a:rPr lang="es-AR" sz="2000" b="1" dirty="0"/>
              <a:t>) { marcha = </a:t>
            </a:r>
            <a:r>
              <a:rPr lang="es-AR" sz="2000" b="1" dirty="0" err="1"/>
              <a:t>nuevoValor</a:t>
            </a:r>
            <a:r>
              <a:rPr lang="es-AR" sz="2000" b="1" dirty="0"/>
              <a:t>;}</a:t>
            </a:r>
          </a:p>
          <a:p>
            <a:r>
              <a:rPr lang="es-AR" sz="2000" b="1" dirty="0"/>
              <a:t>   </a:t>
            </a:r>
            <a:r>
              <a:rPr lang="es-AR" sz="2000" b="1" dirty="0" err="1"/>
              <a:t>public</a:t>
            </a:r>
            <a:r>
              <a:rPr lang="es-AR" sz="2000" b="1" dirty="0"/>
              <a:t> </a:t>
            </a:r>
            <a:r>
              <a:rPr lang="es-AR" sz="2000" b="1" dirty="0" err="1"/>
              <a:t>void</a:t>
            </a:r>
            <a:r>
              <a:rPr lang="es-AR" sz="2000" b="1" dirty="0"/>
              <a:t> frenar(</a:t>
            </a:r>
            <a:r>
              <a:rPr lang="es-AR" sz="2000" b="1" dirty="0" err="1"/>
              <a:t>int</a:t>
            </a:r>
            <a:r>
              <a:rPr lang="es-AR" sz="2000" b="1" dirty="0"/>
              <a:t> decremento) {velocidad -= decremento;}</a:t>
            </a:r>
          </a:p>
          <a:p>
            <a:r>
              <a:rPr lang="es-AR" sz="2000" b="1" dirty="0"/>
              <a:t>   </a:t>
            </a:r>
            <a:r>
              <a:rPr lang="es-AR" sz="2000" b="1" dirty="0" err="1"/>
              <a:t>public</a:t>
            </a:r>
            <a:r>
              <a:rPr lang="es-AR" sz="2000" b="1" dirty="0"/>
              <a:t> </a:t>
            </a:r>
            <a:r>
              <a:rPr lang="es-AR" sz="2000" b="1" dirty="0" err="1"/>
              <a:t>void</a:t>
            </a:r>
            <a:r>
              <a:rPr lang="es-AR" sz="2000" b="1" dirty="0"/>
              <a:t> acelerar(</a:t>
            </a:r>
            <a:r>
              <a:rPr lang="es-AR" sz="2000" b="1" dirty="0" err="1"/>
              <a:t>int</a:t>
            </a:r>
            <a:r>
              <a:rPr lang="es-AR" sz="2000" b="1" dirty="0"/>
              <a:t> incremento) {velocidad += incremento;}</a:t>
            </a:r>
          </a:p>
          <a:p>
            <a:r>
              <a:rPr lang="es-AR" sz="2000" b="1" dirty="0"/>
              <a:t> }</a:t>
            </a:r>
          </a:p>
          <a:p>
            <a:r>
              <a:rPr lang="es-AR" sz="2000" b="1" dirty="0" err="1"/>
              <a:t>public</a:t>
            </a:r>
            <a:r>
              <a:rPr lang="es-AR" sz="2000" b="1" dirty="0"/>
              <a:t> </a:t>
            </a:r>
            <a:r>
              <a:rPr lang="es-AR" sz="2000" b="1" dirty="0" err="1"/>
              <a:t>class</a:t>
            </a:r>
            <a:r>
              <a:rPr lang="es-AR" sz="2000" b="1" dirty="0"/>
              <a:t> </a:t>
            </a:r>
            <a:r>
              <a:rPr lang="es-AR" sz="2000" b="1" dirty="0" err="1"/>
              <a:t>MountainBike</a:t>
            </a:r>
            <a:r>
              <a:rPr lang="es-AR" sz="2000" b="1" dirty="0"/>
              <a:t> </a:t>
            </a:r>
            <a:r>
              <a:rPr lang="es-AR" sz="2000" b="1" dirty="0" err="1"/>
              <a:t>extends</a:t>
            </a:r>
            <a:r>
              <a:rPr lang="es-AR" sz="2000" b="1" dirty="0"/>
              <a:t> Bicicleta {</a:t>
            </a:r>
          </a:p>
          <a:p>
            <a:r>
              <a:rPr lang="es-AR" sz="2000" b="1" dirty="0"/>
              <a:t>  </a:t>
            </a:r>
            <a:r>
              <a:rPr lang="es-AR" sz="2000" b="1" dirty="0" err="1"/>
              <a:t>public</a:t>
            </a:r>
            <a:r>
              <a:rPr lang="es-AR" sz="2000" b="1" dirty="0"/>
              <a:t> </a:t>
            </a:r>
            <a:r>
              <a:rPr lang="es-AR" sz="2000" b="1" dirty="0" err="1"/>
              <a:t>int</a:t>
            </a:r>
            <a:r>
              <a:rPr lang="es-AR" sz="2000" b="1" dirty="0"/>
              <a:t> </a:t>
            </a:r>
            <a:r>
              <a:rPr lang="es-AR" sz="2000" b="1" dirty="0" err="1"/>
              <a:t>alturaSillin</a:t>
            </a:r>
            <a:r>
              <a:rPr lang="es-AR" sz="2000" b="1" dirty="0"/>
              <a:t>;</a:t>
            </a:r>
          </a:p>
          <a:p>
            <a:r>
              <a:rPr lang="es-AR" sz="2000" b="1" dirty="0"/>
              <a:t>  </a:t>
            </a:r>
            <a:r>
              <a:rPr lang="es-AR" sz="2000" b="1" dirty="0" err="1"/>
              <a:t>public</a:t>
            </a:r>
            <a:r>
              <a:rPr lang="es-AR" sz="2000" b="1" dirty="0"/>
              <a:t> </a:t>
            </a:r>
            <a:r>
              <a:rPr lang="es-AR" sz="2000" b="1" dirty="0" err="1"/>
              <a:t>MountainBike</a:t>
            </a:r>
            <a:r>
              <a:rPr lang="es-AR" sz="2000" b="1" dirty="0"/>
              <a:t>(</a:t>
            </a:r>
            <a:r>
              <a:rPr lang="es-AR" sz="2000" b="1" dirty="0" err="1"/>
              <a:t>int</a:t>
            </a:r>
            <a:r>
              <a:rPr lang="es-AR" sz="2000" b="1" dirty="0"/>
              <a:t> </a:t>
            </a:r>
            <a:r>
              <a:rPr lang="es-AR" sz="2000" b="1" dirty="0" err="1"/>
              <a:t>alturaInicial</a:t>
            </a:r>
            <a:r>
              <a:rPr lang="es-AR" sz="2000" b="1" dirty="0"/>
              <a:t>, </a:t>
            </a:r>
            <a:r>
              <a:rPr lang="es-AR" sz="2000" b="1" dirty="0" err="1"/>
              <a:t>int</a:t>
            </a:r>
            <a:r>
              <a:rPr lang="es-AR" sz="2000" b="1" dirty="0"/>
              <a:t> </a:t>
            </a:r>
            <a:r>
              <a:rPr lang="es-AR" sz="2000" b="1" dirty="0" err="1"/>
              <a:t>velocidadInicial</a:t>
            </a:r>
            <a:r>
              <a:rPr lang="es-AR" sz="2000" b="1" dirty="0"/>
              <a:t>, </a:t>
            </a:r>
            <a:r>
              <a:rPr lang="es-AR" sz="2000" b="1" dirty="0" err="1"/>
              <a:t>int</a:t>
            </a:r>
            <a:r>
              <a:rPr lang="es-AR" sz="2000" b="1" dirty="0"/>
              <a:t> </a:t>
            </a:r>
            <a:r>
              <a:rPr lang="es-AR" sz="2000" b="1" dirty="0" err="1"/>
              <a:t>marchaInicial</a:t>
            </a:r>
            <a:r>
              <a:rPr lang="es-AR" sz="2000" b="1" dirty="0"/>
              <a:t>) {</a:t>
            </a:r>
          </a:p>
          <a:p>
            <a:r>
              <a:rPr lang="es-AR" sz="2000" b="1" dirty="0"/>
              <a:t>  </a:t>
            </a:r>
            <a:r>
              <a:rPr lang="es-AR" sz="2000" b="1" dirty="0" err="1"/>
              <a:t>super</a:t>
            </a:r>
            <a:r>
              <a:rPr lang="es-AR" sz="2000" b="1" dirty="0"/>
              <a:t>(</a:t>
            </a:r>
            <a:r>
              <a:rPr lang="es-AR" sz="2000" b="1" dirty="0" err="1"/>
              <a:t>velocidadInicial</a:t>
            </a:r>
            <a:r>
              <a:rPr lang="es-AR" sz="2000" b="1" dirty="0"/>
              <a:t>, </a:t>
            </a:r>
            <a:r>
              <a:rPr lang="es-AR" sz="2000" b="1" dirty="0" err="1"/>
              <a:t>marchaInicial</a:t>
            </a:r>
            <a:r>
              <a:rPr lang="es-AR" sz="2000" b="1" dirty="0"/>
              <a:t>); </a:t>
            </a:r>
            <a:r>
              <a:rPr lang="es-AR" sz="2000" b="1" dirty="0" err="1"/>
              <a:t>alturaSillin</a:t>
            </a:r>
            <a:r>
              <a:rPr lang="es-AR" sz="2000" b="1" dirty="0"/>
              <a:t> = </a:t>
            </a:r>
            <a:r>
              <a:rPr lang="es-AR" sz="2000" b="1" dirty="0" err="1"/>
              <a:t>alturaInicial</a:t>
            </a:r>
            <a:r>
              <a:rPr lang="es-AR" sz="2000" b="1" dirty="0"/>
              <a:t>;</a:t>
            </a:r>
          </a:p>
          <a:p>
            <a:r>
              <a:rPr lang="es-AR" sz="2000" b="1" dirty="0"/>
              <a:t>  }</a:t>
            </a:r>
          </a:p>
          <a:p>
            <a:r>
              <a:rPr lang="es-AR" sz="2000" b="1" dirty="0"/>
              <a:t> </a:t>
            </a:r>
            <a:r>
              <a:rPr lang="es-AR" sz="2000" b="1" dirty="0" err="1"/>
              <a:t>public</a:t>
            </a:r>
            <a:r>
              <a:rPr lang="es-AR" sz="2000" b="1" dirty="0"/>
              <a:t> </a:t>
            </a:r>
            <a:r>
              <a:rPr lang="es-AR" sz="2000" b="1" dirty="0" err="1"/>
              <a:t>void</a:t>
            </a:r>
            <a:r>
              <a:rPr lang="es-AR" sz="2000" b="1" dirty="0"/>
              <a:t> </a:t>
            </a:r>
            <a:r>
              <a:rPr lang="es-AR" sz="2000" b="1" dirty="0" err="1"/>
              <a:t>setAltura</a:t>
            </a:r>
            <a:r>
              <a:rPr lang="es-AR" sz="2000" b="1" dirty="0"/>
              <a:t>(</a:t>
            </a:r>
            <a:r>
              <a:rPr lang="es-AR" sz="2000" b="1" dirty="0" err="1"/>
              <a:t>int</a:t>
            </a:r>
            <a:r>
              <a:rPr lang="es-AR" sz="2000" b="1" dirty="0"/>
              <a:t> </a:t>
            </a:r>
            <a:r>
              <a:rPr lang="es-AR" sz="2000" b="1" dirty="0" err="1"/>
              <a:t>nuevoValor</a:t>
            </a:r>
            <a:r>
              <a:rPr lang="es-AR" sz="2000" b="1" dirty="0"/>
              <a:t>) { </a:t>
            </a:r>
            <a:r>
              <a:rPr lang="es-AR" sz="2000" b="1" dirty="0" err="1"/>
              <a:t>alturaSillin</a:t>
            </a:r>
            <a:r>
              <a:rPr lang="es-AR" sz="2000" b="1" dirty="0"/>
              <a:t> = </a:t>
            </a:r>
            <a:r>
              <a:rPr lang="es-AR" sz="2000" b="1" dirty="0" err="1"/>
              <a:t>nuevoValor</a:t>
            </a:r>
            <a:r>
              <a:rPr lang="es-AR" sz="2000" b="1" dirty="0"/>
              <a:t>;}</a:t>
            </a:r>
          </a:p>
          <a:p>
            <a:r>
              <a:rPr lang="es-AR" sz="2000" b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744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7BE240D3-E054-49E0-B782-42B757E3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E096-403E-4DD8-BF0E-9A5499AD5227}" type="slidenum">
              <a:rPr lang="en-US" altLang="es-AR"/>
              <a:pPr/>
              <a:t>11</a:t>
            </a:fld>
            <a:endParaRPr lang="en-US" altLang="es-AR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6F619BE-518C-47BD-9255-2918A7A6D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664" y="122319"/>
            <a:ext cx="8596668" cy="1320800"/>
          </a:xfrm>
        </p:spPr>
        <p:txBody>
          <a:bodyPr/>
          <a:lstStyle/>
          <a:p>
            <a:r>
              <a:rPr lang="en-US" altLang="es-AR" dirty="0"/>
              <a:t>COMPILADORES E INTERPRETES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931613D-7FF6-4911-B199-15210C4E5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519" y="827005"/>
            <a:ext cx="8596668" cy="2149108"/>
          </a:xfrm>
        </p:spPr>
        <p:txBody>
          <a:bodyPr>
            <a:noAutofit/>
          </a:bodyPr>
          <a:lstStyle/>
          <a:p>
            <a:pPr marL="285750" lvl="1"/>
            <a:r>
              <a:rPr lang="es-AR" altLang="es-AR" sz="1800" b="1" dirty="0">
                <a:solidFill>
                  <a:schemeClr val="accent1"/>
                </a:solidFill>
              </a:rPr>
              <a:t>INTERPRETE</a:t>
            </a:r>
          </a:p>
          <a:p>
            <a:pPr marL="685800" lvl="2"/>
            <a:r>
              <a:rPr lang="es-AR" altLang="es-AR" sz="1600" b="1" dirty="0">
                <a:solidFill>
                  <a:schemeClr val="accent1"/>
                </a:solidFill>
              </a:rPr>
              <a:t>Dado un Programa Fuente, en un lenguaje de alto nivel, realiza la traducción y ejecución instrucción a instrucción.</a:t>
            </a:r>
          </a:p>
          <a:p>
            <a:r>
              <a:rPr lang="es-AR" altLang="es-AR" b="1" dirty="0">
                <a:solidFill>
                  <a:schemeClr val="accent1"/>
                </a:solidFill>
              </a:rPr>
              <a:t>COMPILADOR</a:t>
            </a:r>
          </a:p>
          <a:p>
            <a:pPr lvl="1"/>
            <a:r>
              <a:rPr lang="es-AR" altLang="es-AR" b="1" dirty="0">
                <a:solidFill>
                  <a:schemeClr val="accent1"/>
                </a:solidFill>
              </a:rPr>
              <a:t>Dado un Programa Fuente, en un lenguaje de alto nivel realiza la traducción completa generando un Programa Objeto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60765F-17F2-472A-9100-185DFC0E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28" y="3118626"/>
            <a:ext cx="4904465" cy="32975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F851110-E5F8-4A9B-828D-79BF29B5590E}"/>
              </a:ext>
            </a:extLst>
          </p:cNvPr>
          <p:cNvSpPr/>
          <p:nvPr/>
        </p:nvSpPr>
        <p:spPr>
          <a:xfrm>
            <a:off x="6096000" y="3352778"/>
            <a:ext cx="3972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s-AR" altLang="es-AR" sz="2400" b="1" dirty="0">
                <a:solidFill>
                  <a:schemeClr val="accent1"/>
                </a:solidFill>
              </a:rPr>
              <a:t>EN AMBOS CASOS SE DEBE LEER UNA ENTRADA Y ENTENDERLA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5D83949-BA55-47F4-8A24-17191E9E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E819-FF52-407A-8C5F-C4556A9477CE}" type="slidenum">
              <a:rPr lang="en-US" altLang="es-AR"/>
              <a:pPr/>
              <a:t>12</a:t>
            </a:fld>
            <a:endParaRPr lang="en-US" altLang="es-AR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59EA362-B475-4F7B-99CA-EB4971AD1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8596668" cy="822385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INTERPRETES</a:t>
            </a:r>
            <a:r>
              <a:rPr lang="es-AR" dirty="0"/>
              <a:t/>
            </a:r>
            <a:br>
              <a:rPr lang="es-AR" dirty="0"/>
            </a:br>
            <a:endParaRPr lang="en-US" altLang="es-A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99DA8C-9684-44A8-BA79-8EEC6B851452}"/>
              </a:ext>
            </a:extLst>
          </p:cNvPr>
          <p:cNvSpPr/>
          <p:nvPr/>
        </p:nvSpPr>
        <p:spPr>
          <a:xfrm>
            <a:off x="942819" y="1715551"/>
            <a:ext cx="806569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 realiza la traducción y ejecución de forma simultanea</a:t>
            </a:r>
          </a:p>
          <a:p>
            <a:endParaRPr lang="es-AR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 lee el código fuente y se va ejecutando al mismo tiempo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7AC2C07-0CF5-46BD-9E72-B0B1210336E1}"/>
              </a:ext>
            </a:extLst>
          </p:cNvPr>
          <p:cNvSpPr/>
          <p:nvPr/>
        </p:nvSpPr>
        <p:spPr>
          <a:xfrm>
            <a:off x="942819" y="4656566"/>
            <a:ext cx="9103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>
                <a:solidFill>
                  <a:schemeClr val="accent1"/>
                </a:solidFill>
                <a:latin typeface="Open Sans"/>
              </a:rPr>
              <a:t>Lenguajes</a:t>
            </a:r>
            <a:r>
              <a:rPr lang="es-AR" sz="2800" b="1" dirty="0">
                <a:solidFill>
                  <a:srgbClr val="1A1A1A"/>
                </a:solidFill>
                <a:latin typeface="Open Sans"/>
              </a:rPr>
              <a:t> </a:t>
            </a:r>
            <a:r>
              <a:rPr lang="es-AR" sz="2800" b="1" dirty="0">
                <a:solidFill>
                  <a:schemeClr val="accent1"/>
                </a:solidFill>
                <a:latin typeface="Open Sans"/>
              </a:rPr>
              <a:t>interpretados: Ruby, Python, PHP, Perl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B0BED-EA5B-4A91-82BD-2F76EA79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77" y="192157"/>
            <a:ext cx="3427527" cy="583096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COMPILADORES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DE739-A7F4-40F5-8E53-D2238C32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0" y="882582"/>
            <a:ext cx="8596668" cy="2222568"/>
          </a:xfrm>
        </p:spPr>
        <p:txBody>
          <a:bodyPr/>
          <a:lstStyle/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 lee el código fuente y se traduce o convierte a otro lenguaje. 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s-AR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 muestran los errores existentes en el código fuente. 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FFC26A-165C-4E1D-A5E8-D7C21C80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54" y="3105150"/>
            <a:ext cx="6715125" cy="249555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EB593EB0-164F-468C-9FD3-869013EDA011}"/>
              </a:ext>
            </a:extLst>
          </p:cNvPr>
          <p:cNvSpPr/>
          <p:nvPr/>
        </p:nvSpPr>
        <p:spPr>
          <a:xfrm>
            <a:off x="637577" y="5713808"/>
            <a:ext cx="9103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>
                <a:solidFill>
                  <a:schemeClr val="accent1"/>
                </a:solidFill>
                <a:latin typeface="Open Sans"/>
              </a:rPr>
              <a:t>Lenguajes</a:t>
            </a:r>
            <a:r>
              <a:rPr lang="es-AR" sz="2800" b="1" dirty="0">
                <a:solidFill>
                  <a:srgbClr val="1A1A1A"/>
                </a:solidFill>
                <a:latin typeface="Open Sans"/>
              </a:rPr>
              <a:t> </a:t>
            </a:r>
            <a:r>
              <a:rPr lang="es-AR" sz="2800" b="1" dirty="0">
                <a:solidFill>
                  <a:schemeClr val="accent1"/>
                </a:solidFill>
                <a:latin typeface="Open Sans"/>
              </a:rPr>
              <a:t>Compilados : C, C++, Fortran, Cobol</a:t>
            </a:r>
          </a:p>
        </p:txBody>
      </p:sp>
    </p:spTree>
    <p:extLst>
      <p:ext uri="{BB962C8B-B14F-4D97-AF65-F5344CB8AC3E}">
        <p14:creationId xmlns:p14="http://schemas.microsoft.com/office/powerpoint/2010/main" val="2908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B0BED-EA5B-4A91-82BD-2F76EA79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64" y="99391"/>
            <a:ext cx="8377214" cy="583096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COMPILADORES: ETAPAS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A356DD-A725-4FDA-94B5-87137C7E9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5" y="682487"/>
            <a:ext cx="8596668" cy="57150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s-AR" sz="2200" b="1" dirty="0">
                <a:solidFill>
                  <a:schemeClr val="accent1"/>
                </a:solidFill>
              </a:rPr>
              <a:t>Edición.</a:t>
            </a:r>
            <a:r>
              <a:rPr lang="es-AR" sz="2200" dirty="0">
                <a:solidFill>
                  <a:schemeClr val="accent1"/>
                </a:solidFill>
              </a:rPr>
              <a:t> Esta fase consiste en escribir el programa empleando algún lenguaje y un editor. </a:t>
            </a:r>
          </a:p>
          <a:p>
            <a:pPr lvl="1" fontAlgn="base"/>
            <a:r>
              <a:rPr lang="es-AR" sz="2200" dirty="0">
                <a:solidFill>
                  <a:schemeClr val="accent1"/>
                </a:solidFill>
              </a:rPr>
              <a:t>Como resultado se obtiene el código fuente.</a:t>
            </a:r>
          </a:p>
          <a:p>
            <a:pPr fontAlgn="base"/>
            <a:r>
              <a:rPr lang="es-AR" sz="2200" b="1" dirty="0">
                <a:solidFill>
                  <a:schemeClr val="accent1"/>
                </a:solidFill>
              </a:rPr>
              <a:t>Compilación.</a:t>
            </a:r>
            <a:r>
              <a:rPr lang="es-AR" sz="2200" dirty="0">
                <a:solidFill>
                  <a:schemeClr val="accent1"/>
                </a:solidFill>
              </a:rPr>
              <a:t> En esta fase se traduce el código fuente a código máquina. </a:t>
            </a:r>
          </a:p>
          <a:p>
            <a:pPr lvl="1" fontAlgn="base"/>
            <a:r>
              <a:rPr lang="es-AR" sz="2200" dirty="0">
                <a:solidFill>
                  <a:schemeClr val="accent1"/>
                </a:solidFill>
              </a:rPr>
              <a:t>Si no se produce ningún error se obtiene el código objeto. </a:t>
            </a:r>
          </a:p>
          <a:p>
            <a:pPr lvl="1" fontAlgn="base"/>
            <a:r>
              <a:rPr lang="es-AR" sz="2200" dirty="0">
                <a:solidFill>
                  <a:schemeClr val="accent1"/>
                </a:solidFill>
              </a:rPr>
              <a:t>En caso de errores la traducción no se realiza y se informan esos errores.</a:t>
            </a:r>
          </a:p>
          <a:p>
            <a:pPr fontAlgn="base"/>
            <a:r>
              <a:rPr lang="es-AR" sz="2200" b="1" dirty="0" err="1">
                <a:solidFill>
                  <a:schemeClr val="accent1"/>
                </a:solidFill>
              </a:rPr>
              <a:t>Linkeo</a:t>
            </a:r>
            <a:r>
              <a:rPr lang="es-AR" sz="2200" b="1" dirty="0">
                <a:solidFill>
                  <a:schemeClr val="accent1"/>
                </a:solidFill>
              </a:rPr>
              <a:t>.</a:t>
            </a:r>
            <a:r>
              <a:rPr lang="es-AR" sz="2200" dirty="0">
                <a:solidFill>
                  <a:schemeClr val="accent1"/>
                </a:solidFill>
              </a:rPr>
              <a:t> Esta fase consiste en unir el código objeto a librerías del lenguaje </a:t>
            </a:r>
          </a:p>
          <a:p>
            <a:pPr lvl="1" fontAlgn="base"/>
            <a:r>
              <a:rPr lang="es-AR" sz="2200" dirty="0">
                <a:solidFill>
                  <a:schemeClr val="accent1"/>
                </a:solidFill>
              </a:rPr>
              <a:t>Como resultado se obtiene el programa ejecutable. </a:t>
            </a:r>
            <a:br>
              <a:rPr lang="es-AR" sz="2200" dirty="0">
                <a:solidFill>
                  <a:schemeClr val="accent1"/>
                </a:solidFill>
              </a:rPr>
            </a:br>
            <a:r>
              <a:rPr lang="es-AR" sz="2200" dirty="0">
                <a:solidFill>
                  <a:schemeClr val="accent1"/>
                </a:solidFill>
              </a:rPr>
              <a:t>Existen dos tipos de </a:t>
            </a:r>
            <a:r>
              <a:rPr lang="es-AR" sz="2200" dirty="0" err="1">
                <a:solidFill>
                  <a:schemeClr val="accent1"/>
                </a:solidFill>
              </a:rPr>
              <a:t>linkeo</a:t>
            </a:r>
            <a:r>
              <a:rPr lang="es-AR" sz="2200" dirty="0">
                <a:solidFill>
                  <a:schemeClr val="accent1"/>
                </a:solidFill>
              </a:rPr>
              <a:t>: </a:t>
            </a:r>
          </a:p>
          <a:p>
            <a:pPr lvl="2" fontAlgn="base"/>
            <a:r>
              <a:rPr lang="es-AR" sz="2000" b="1" dirty="0" err="1">
                <a:solidFill>
                  <a:schemeClr val="accent1"/>
                </a:solidFill>
              </a:rPr>
              <a:t>Linkeo</a:t>
            </a:r>
            <a:r>
              <a:rPr lang="es-AR" sz="2000" b="1" dirty="0">
                <a:solidFill>
                  <a:schemeClr val="accent1"/>
                </a:solidFill>
              </a:rPr>
              <a:t> estático</a:t>
            </a:r>
            <a:r>
              <a:rPr lang="es-AR" sz="2000" dirty="0">
                <a:solidFill>
                  <a:schemeClr val="accent1"/>
                </a:solidFill>
              </a:rPr>
              <a:t>: El código objeto de las librerías se añaden al código objeto del programa generando el archivo ejecutable.</a:t>
            </a:r>
          </a:p>
          <a:p>
            <a:pPr lvl="2" fontAlgn="base"/>
            <a:r>
              <a:rPr lang="es-AR" sz="2000" b="1" dirty="0" err="1">
                <a:solidFill>
                  <a:schemeClr val="accent1"/>
                </a:solidFill>
              </a:rPr>
              <a:t>Linkeo</a:t>
            </a:r>
            <a:r>
              <a:rPr lang="es-AR" sz="2000" b="1" dirty="0">
                <a:solidFill>
                  <a:schemeClr val="accent1"/>
                </a:solidFill>
              </a:rPr>
              <a:t> dinámico</a:t>
            </a:r>
            <a:r>
              <a:rPr lang="es-AR" sz="2000" dirty="0">
                <a:solidFill>
                  <a:schemeClr val="accent1"/>
                </a:solidFill>
              </a:rPr>
              <a:t>: El código objeto de las librerías no se añade al código objeto del programa, se cargan y se ligan en el momento en que se necesiten.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476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CC18-3719-4444-8391-5A4C0657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41" y="2283125"/>
            <a:ext cx="8596668" cy="2659812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UNIDAD I</a:t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>PARADIGMAS Y LENGUAJES DE PROGRAMACION</a:t>
            </a:r>
          </a:p>
        </p:txBody>
      </p:sp>
    </p:spTree>
    <p:extLst>
      <p:ext uri="{BB962C8B-B14F-4D97-AF65-F5344CB8AC3E}">
        <p14:creationId xmlns:p14="http://schemas.microsoft.com/office/powerpoint/2010/main" val="27370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51409" cy="900112"/>
          </a:xfrm>
        </p:spPr>
        <p:txBody>
          <a:bodyPr/>
          <a:lstStyle/>
          <a:p>
            <a:r>
              <a:rPr lang="es-ES" dirty="0"/>
              <a:t>Lenguaje de programación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080867" y="935621"/>
            <a:ext cx="79724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Cualquier lenguaje artificial que puede utilizarse para definir una secuencia de instrucciones para su procesamiento por un ordenador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61574" y="2182116"/>
            <a:ext cx="841242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Características: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Define un proceso que se ejecuta en un computador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 de alto nivel, cercano a los problemas que se quieren resolver (abstracción)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Permite construir nuevas abstracciones que se adapten al dominio que se programa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60158" y="4259460"/>
            <a:ext cx="8413845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Elementos: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Expresiones primitivas que representan las entidades más simples del lenguaje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Mecanismos de combinación con los que se construyen elementos compuestos a partir de elementos más simples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Mecanismos de abstracción con los que dar nombre a los elementos compuestos y manipularlos como unidades</a:t>
            </a:r>
          </a:p>
        </p:txBody>
      </p:sp>
    </p:spTree>
    <p:extLst>
      <p:ext uri="{BB962C8B-B14F-4D97-AF65-F5344CB8AC3E}">
        <p14:creationId xmlns:p14="http://schemas.microsoft.com/office/powerpoint/2010/main" val="40983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3009" y="0"/>
            <a:ext cx="8596668" cy="914400"/>
          </a:xfrm>
        </p:spPr>
        <p:txBody>
          <a:bodyPr>
            <a:normAutofit fontScale="90000"/>
          </a:bodyPr>
          <a:lstStyle/>
          <a:p>
            <a:r>
              <a:rPr lang="es-AR" sz="5400"/>
              <a:t>Paradigmas de programación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1859" y="2886076"/>
            <a:ext cx="5823479" cy="34483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AR" dirty="0"/>
          </a:p>
          <a:p>
            <a:pPr marL="0" indent="0" defTabSz="914400">
              <a:buNone/>
            </a:pPr>
            <a:r>
              <a:rPr lang="es-E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Clasificación:</a:t>
            </a:r>
          </a:p>
          <a:p>
            <a:pPr marL="0" indent="0" defTabSz="914400">
              <a:buNone/>
            </a:pPr>
            <a:endParaRPr lang="es-AR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Paradigma funcional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Paradigma lógico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Paradigma imperativo o procedural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Paradigma orientado a objetos</a:t>
            </a:r>
          </a:p>
          <a:p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77334" y="1164278"/>
            <a:ext cx="79724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Define un conjunto de reglas, patrones y estilos de programación que son usados por un grupo de lenguajes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31623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3009" y="0"/>
            <a:ext cx="8596668" cy="914400"/>
          </a:xfrm>
        </p:spPr>
        <p:txBody>
          <a:bodyPr>
            <a:normAutofit/>
          </a:bodyPr>
          <a:lstStyle/>
          <a:p>
            <a:r>
              <a:rPr lang="es-AR" sz="4800" dirty="0"/>
              <a:t>Paradigma funcional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7308" y="2662302"/>
            <a:ext cx="7912304" cy="38813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pPr marL="0" indent="0" defTabSz="914400">
              <a:buNone/>
            </a:pPr>
            <a:r>
              <a:rPr lang="es-ES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Características:</a:t>
            </a:r>
            <a:endParaRPr lang="es-AR" sz="19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computación se realiza mediante la evaluación de expresiones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Definición de funciones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Funciones como datos primitivos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Valores sin efectos laterales, no existe la asignación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Programación declarativa </a:t>
            </a:r>
          </a:p>
          <a:p>
            <a:pPr marL="0" indent="0" algn="r" defTabSz="914400">
              <a:buNone/>
            </a:pPr>
            <a:r>
              <a:rPr lang="es-AR" sz="2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Lenguajes: LISP, </a:t>
            </a:r>
            <a:r>
              <a:rPr lang="es-AR" sz="25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Scheme</a:t>
            </a:r>
            <a:r>
              <a:rPr lang="es-AR" sz="2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AR" sz="25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Haskell</a:t>
            </a:r>
            <a:r>
              <a:rPr lang="es-AR" sz="25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AR" sz="25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Scala</a:t>
            </a:r>
            <a:endParaRPr lang="es-AR" sz="25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534108" y="1377275"/>
            <a:ext cx="3357330" cy="44012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b="1" dirty="0"/>
              <a:t>Ejemplo en </a:t>
            </a:r>
            <a:r>
              <a:rPr lang="es-ES" sz="2000" b="1" dirty="0" err="1"/>
              <a:t>Scheme</a:t>
            </a:r>
            <a:r>
              <a:rPr lang="es-ES" sz="2000" b="1" dirty="0"/>
              <a:t>:</a:t>
            </a:r>
          </a:p>
          <a:p>
            <a:endParaRPr lang="es-AR" sz="2000" b="1" dirty="0"/>
          </a:p>
          <a:p>
            <a:r>
              <a:rPr lang="es-AR" sz="2000" b="1" dirty="0"/>
              <a:t>(define (doble x)</a:t>
            </a:r>
          </a:p>
          <a:p>
            <a:r>
              <a:rPr lang="es-AR" sz="2000" b="1" dirty="0"/>
              <a:t>   (* x 2))</a:t>
            </a:r>
          </a:p>
          <a:p>
            <a:endParaRPr lang="es-AR" sz="2000" b="1" dirty="0"/>
          </a:p>
          <a:p>
            <a:r>
              <a:rPr lang="es-AR" sz="2000" b="1" dirty="0"/>
              <a:t>(define (cuadrado x)</a:t>
            </a:r>
          </a:p>
          <a:p>
            <a:r>
              <a:rPr lang="es-AR" sz="2000" b="1" dirty="0"/>
              <a:t>   (* x x))</a:t>
            </a:r>
          </a:p>
          <a:p>
            <a:endParaRPr lang="es-AR" sz="2000" b="1" dirty="0"/>
          </a:p>
          <a:p>
            <a:r>
              <a:rPr lang="es-AR" sz="2000" b="1" dirty="0"/>
              <a:t>(define (incremento x)</a:t>
            </a:r>
          </a:p>
          <a:p>
            <a:r>
              <a:rPr lang="es-AR" sz="2000" b="1" dirty="0"/>
              <a:t>   (+ x 1))</a:t>
            </a:r>
          </a:p>
          <a:p>
            <a:endParaRPr lang="es-ES" sz="2000" b="1" dirty="0"/>
          </a:p>
          <a:p>
            <a:r>
              <a:rPr lang="es-ES" sz="2000" b="1" dirty="0"/>
              <a:t>(doble 4)</a:t>
            </a:r>
          </a:p>
          <a:p>
            <a:r>
              <a:rPr lang="es-ES" sz="2000" b="1" dirty="0"/>
              <a:t>8</a:t>
            </a:r>
          </a:p>
          <a:p>
            <a:endParaRPr lang="es-AR" sz="2000" b="1" dirty="0"/>
          </a:p>
        </p:txBody>
      </p:sp>
      <p:sp>
        <p:nvSpPr>
          <p:cNvPr id="4" name="Rectángulo 3"/>
          <p:cNvSpPr/>
          <p:nvPr/>
        </p:nvSpPr>
        <p:spPr>
          <a:xfrm>
            <a:off x="477308" y="957867"/>
            <a:ext cx="7523691" cy="166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AR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s-AR" sz="2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 basa en el concepto de función que describe una relación entre una entrada y una </a:t>
            </a:r>
            <a:r>
              <a:rPr lang="es-AR" sz="2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salida.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AR" sz="2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s-AR" sz="2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concepto de estado o variable </a:t>
            </a:r>
            <a:r>
              <a:rPr lang="es-AR" sz="2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 existe.</a:t>
            </a:r>
            <a:endParaRPr lang="es-AR" sz="2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89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3009" y="0"/>
            <a:ext cx="8596668" cy="914400"/>
          </a:xfrm>
        </p:spPr>
        <p:txBody>
          <a:bodyPr>
            <a:normAutofit/>
          </a:bodyPr>
          <a:lstStyle/>
          <a:p>
            <a:r>
              <a:rPr lang="es-AR" sz="4800" dirty="0"/>
              <a:t>Paradigma Lógico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673" y="3136416"/>
            <a:ext cx="8701478" cy="349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AR" dirty="0"/>
          </a:p>
          <a:p>
            <a:pPr marL="0" indent="0" defTabSz="914400">
              <a:buNone/>
            </a:pPr>
            <a:r>
              <a:rPr lang="es-E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Características:</a:t>
            </a:r>
            <a:endParaRPr lang="es-AR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Definición de reglas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Unificación de términos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Programación declarativa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Mecanismos de inferencia automática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Visión lógica de la computación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s-AR" sz="27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r" defTabSz="914400">
              <a:buNone/>
            </a:pPr>
            <a:r>
              <a:rPr lang="es-AR" sz="27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Lenguajes: </a:t>
            </a:r>
            <a:r>
              <a:rPr lang="es-AR" sz="27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Prolog</a:t>
            </a:r>
            <a:r>
              <a:rPr lang="es-AR" sz="27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AR" sz="27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Mercury </a:t>
            </a:r>
            <a:endParaRPr lang="es-AR" sz="27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4337" y="784445"/>
            <a:ext cx="8230150" cy="265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tabLst/>
            </a:pPr>
            <a:r>
              <a:rPr lang="es-AR" altLang="es-AR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Los problemas se modelan utilizando la lógica </a:t>
            </a:r>
            <a:r>
              <a:rPr lang="es-AR" alt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formal </a:t>
            </a:r>
            <a:r>
              <a:rPr lang="es-AR" altLang="es-AR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llegando </a:t>
            </a:r>
            <a:r>
              <a:rPr lang="es-AR" alt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una conclusión por medio de hechos y </a:t>
            </a:r>
            <a:r>
              <a:rPr lang="es-AR" altLang="es-AR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reglas</a:t>
            </a:r>
            <a:endParaRPr lang="es-AR" altLang="es-AR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R="0" lvl="0" algn="ctr" fontAlgn="base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tabLst/>
            </a:pPr>
            <a:r>
              <a:rPr lang="es-AR" altLang="es-AR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 Aplican reglas </a:t>
            </a:r>
            <a:r>
              <a:rPr lang="es-AR" alt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 la lógica para inferir conclusiones a partir de </a:t>
            </a:r>
            <a:r>
              <a:rPr lang="es-AR" altLang="es-AR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datos</a:t>
            </a:r>
            <a:endParaRPr lang="es-AR" altLang="es-AR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103" y="139148"/>
            <a:ext cx="9715269" cy="914400"/>
          </a:xfrm>
        </p:spPr>
        <p:txBody>
          <a:bodyPr>
            <a:normAutofit fontScale="90000"/>
          </a:bodyPr>
          <a:lstStyle/>
          <a:p>
            <a:r>
              <a:rPr lang="es-AR" sz="4800" dirty="0"/>
              <a:t>Paradigma Lógico: ejemplo en </a:t>
            </a:r>
            <a:r>
              <a:rPr lang="es-AR" sz="4800" dirty="0" err="1"/>
              <a:t>Prolog</a:t>
            </a:r>
            <a:r>
              <a:rPr lang="es-AR" sz="4800" dirty="0"/>
              <a:t/>
            </a:r>
            <a:br>
              <a:rPr lang="es-AR" sz="4800" dirty="0"/>
            </a:b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2350833" y="1053548"/>
            <a:ext cx="7985863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AR" sz="2400" dirty="0" err="1"/>
              <a:t>padrede</a:t>
            </a:r>
            <a:r>
              <a:rPr lang="es-AR" sz="2400" dirty="0"/>
              <a:t>('juan', '</a:t>
            </a:r>
            <a:r>
              <a:rPr lang="es-AR" sz="2400" dirty="0" err="1"/>
              <a:t>maria</a:t>
            </a:r>
            <a:r>
              <a:rPr lang="es-AR" sz="2400" dirty="0"/>
              <a:t>)</a:t>
            </a:r>
          </a:p>
          <a:p>
            <a:r>
              <a:rPr lang="es-AR" sz="2400" dirty="0" err="1"/>
              <a:t>padrede</a:t>
            </a:r>
            <a:r>
              <a:rPr lang="es-AR" sz="2400" dirty="0"/>
              <a:t>('pablo', 'juan')</a:t>
            </a:r>
          </a:p>
          <a:p>
            <a:r>
              <a:rPr lang="es-AR" sz="2400" dirty="0" err="1"/>
              <a:t>padrede</a:t>
            </a:r>
            <a:r>
              <a:rPr lang="es-AR" sz="2400" dirty="0"/>
              <a:t>('pablo', 'marcela')</a:t>
            </a:r>
          </a:p>
          <a:p>
            <a:r>
              <a:rPr lang="es-AR" sz="2400" dirty="0" err="1"/>
              <a:t>padrede</a:t>
            </a:r>
            <a:r>
              <a:rPr lang="es-AR" sz="2400" dirty="0"/>
              <a:t>('</a:t>
            </a:r>
            <a:r>
              <a:rPr lang="es-AR" sz="2400" dirty="0" err="1"/>
              <a:t>carlos</a:t>
            </a:r>
            <a:r>
              <a:rPr lang="es-AR" sz="2400" dirty="0"/>
              <a:t>', '</a:t>
            </a:r>
            <a:r>
              <a:rPr lang="es-AR" sz="2400" dirty="0" err="1"/>
              <a:t>debora</a:t>
            </a:r>
            <a:r>
              <a:rPr lang="es-AR" sz="2400" dirty="0"/>
              <a:t>')</a:t>
            </a:r>
          </a:p>
          <a:p>
            <a:r>
              <a:rPr lang="es-AR" sz="2400" dirty="0" err="1"/>
              <a:t>hijode</a:t>
            </a:r>
            <a:r>
              <a:rPr lang="es-AR" sz="2400" dirty="0"/>
              <a:t>(A,B) :- </a:t>
            </a:r>
            <a:r>
              <a:rPr lang="es-AR" sz="2400" dirty="0" err="1"/>
              <a:t>padrede</a:t>
            </a:r>
            <a:r>
              <a:rPr lang="es-AR" sz="2400" dirty="0"/>
              <a:t>(B,A)</a:t>
            </a:r>
          </a:p>
          <a:p>
            <a:r>
              <a:rPr lang="es-AR" sz="2400" dirty="0" err="1"/>
              <a:t>abuelode</a:t>
            </a:r>
            <a:r>
              <a:rPr lang="es-AR" sz="2400" dirty="0"/>
              <a:t>(A,B) :- </a:t>
            </a:r>
            <a:r>
              <a:rPr lang="es-AR" sz="2400" dirty="0" err="1"/>
              <a:t>padrede</a:t>
            </a:r>
            <a:r>
              <a:rPr lang="es-AR" sz="2400" dirty="0"/>
              <a:t>(A,C), </a:t>
            </a:r>
            <a:r>
              <a:rPr lang="es-AR" sz="2400" dirty="0" err="1"/>
              <a:t>padrede</a:t>
            </a:r>
            <a:r>
              <a:rPr lang="es-AR" sz="2400" dirty="0"/>
              <a:t>(C,B)</a:t>
            </a:r>
          </a:p>
          <a:p>
            <a:r>
              <a:rPr lang="es-AR" sz="2400" dirty="0" err="1"/>
              <a:t>hermanode</a:t>
            </a:r>
            <a:r>
              <a:rPr lang="es-AR" sz="2400" dirty="0"/>
              <a:t>(A,B) :- </a:t>
            </a:r>
            <a:r>
              <a:rPr lang="es-AR" sz="2400" dirty="0" err="1"/>
              <a:t>padrede</a:t>
            </a:r>
            <a:r>
              <a:rPr lang="es-AR" sz="2400" dirty="0"/>
              <a:t>(C,A) , </a:t>
            </a:r>
            <a:r>
              <a:rPr lang="es-AR" sz="2400" dirty="0" err="1"/>
              <a:t>padrede</a:t>
            </a:r>
            <a:r>
              <a:rPr lang="es-AR" sz="2400" dirty="0"/>
              <a:t>(C,B), A \== B</a:t>
            </a:r>
          </a:p>
          <a:p>
            <a:r>
              <a:rPr lang="es-AR" sz="2400" dirty="0"/>
              <a:t>?- </a:t>
            </a:r>
            <a:r>
              <a:rPr lang="es-AR" sz="2400" dirty="0" err="1"/>
              <a:t>hermanode</a:t>
            </a:r>
            <a:r>
              <a:rPr lang="es-AR" sz="2400" dirty="0"/>
              <a:t>('juan', 'marcela'). </a:t>
            </a:r>
          </a:p>
          <a:p>
            <a:r>
              <a:rPr lang="es-AR" sz="2400" dirty="0"/>
              <a:t>yes </a:t>
            </a:r>
          </a:p>
          <a:p>
            <a:r>
              <a:rPr lang="es-AR" sz="2400" dirty="0"/>
              <a:t>?- </a:t>
            </a:r>
            <a:r>
              <a:rPr lang="es-AR" sz="2400" dirty="0" err="1"/>
              <a:t>hermanode</a:t>
            </a:r>
            <a:r>
              <a:rPr lang="es-AR" sz="2400" dirty="0"/>
              <a:t>('</a:t>
            </a:r>
            <a:r>
              <a:rPr lang="es-AR" sz="2400" dirty="0" err="1"/>
              <a:t>carlos</a:t>
            </a:r>
            <a:r>
              <a:rPr lang="es-AR" sz="2400" dirty="0"/>
              <a:t>', 'juan')</a:t>
            </a:r>
          </a:p>
          <a:p>
            <a:r>
              <a:rPr lang="es-AR" sz="2400" dirty="0"/>
              <a:t>No </a:t>
            </a:r>
          </a:p>
          <a:p>
            <a:r>
              <a:rPr lang="es-AR" sz="2400" dirty="0"/>
              <a:t>?- </a:t>
            </a:r>
            <a:r>
              <a:rPr lang="es-AR" sz="2400" dirty="0" err="1"/>
              <a:t>abuelode</a:t>
            </a:r>
            <a:r>
              <a:rPr lang="es-AR" sz="2400" dirty="0"/>
              <a:t>('pablo', '</a:t>
            </a:r>
            <a:r>
              <a:rPr lang="es-AR" sz="2400" dirty="0" err="1"/>
              <a:t>maria</a:t>
            </a:r>
            <a:r>
              <a:rPr lang="es-AR" sz="2400" dirty="0"/>
              <a:t>')</a:t>
            </a:r>
          </a:p>
          <a:p>
            <a:r>
              <a:rPr lang="es-AR" sz="2400" dirty="0"/>
              <a:t>yes </a:t>
            </a:r>
          </a:p>
          <a:p>
            <a:r>
              <a:rPr lang="es-AR" sz="2400" dirty="0"/>
              <a:t>?- </a:t>
            </a:r>
            <a:r>
              <a:rPr lang="es-AR" sz="2400" dirty="0" err="1"/>
              <a:t>abuelode</a:t>
            </a:r>
            <a:r>
              <a:rPr lang="es-AR" sz="2400" dirty="0"/>
              <a:t>('</a:t>
            </a:r>
            <a:r>
              <a:rPr lang="es-AR" sz="2400" dirty="0" err="1"/>
              <a:t>maria</a:t>
            </a:r>
            <a:r>
              <a:rPr lang="es-AR" sz="2400" dirty="0"/>
              <a:t>', 'pablo')</a:t>
            </a:r>
          </a:p>
          <a:p>
            <a:r>
              <a:rPr lang="es-AR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741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3009" y="0"/>
            <a:ext cx="8596668" cy="914400"/>
          </a:xfrm>
        </p:spPr>
        <p:txBody>
          <a:bodyPr>
            <a:normAutofit/>
          </a:bodyPr>
          <a:lstStyle/>
          <a:p>
            <a:r>
              <a:rPr lang="es-AR" sz="4800" dirty="0"/>
              <a:t>Paradigma imperativo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008" y="2944595"/>
            <a:ext cx="6137182" cy="3456206"/>
          </a:xfrm>
        </p:spPr>
        <p:txBody>
          <a:bodyPr>
            <a:normAutofit/>
          </a:bodyPr>
          <a:lstStyle/>
          <a:p>
            <a:pPr marL="0" indent="0" defTabSz="914400">
              <a:buNone/>
            </a:pPr>
            <a:r>
              <a:rPr lang="es-ES" sz="19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s-ES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endParaRPr lang="es-AR" sz="19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Definición de procedimientos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Definición de tipos de datos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Chequeo de tipos en tiempo de compilación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Cambio de estado de variables 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Pasos de ejecución de un </a:t>
            </a:r>
            <a:r>
              <a:rPr lang="es-AR" sz="19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proceso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s-AR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r" defTabSz="914400">
              <a:buNone/>
            </a:pPr>
            <a:r>
              <a:rPr lang="es-E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Lenguajes Fortran, C, Basic, </a:t>
            </a:r>
            <a:r>
              <a:rPr lang="es-ES" sz="2400" b="1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js</a:t>
            </a:r>
            <a:endParaRPr lang="es-AR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519988" y="218041"/>
            <a:ext cx="4048540" cy="63709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AR" sz="2400" b="1" dirty="0"/>
              <a:t>Ejemplo </a:t>
            </a:r>
            <a:r>
              <a:rPr lang="es-AR" sz="2400" b="1" dirty="0" err="1"/>
              <a:t>Js</a:t>
            </a:r>
            <a:r>
              <a:rPr lang="es-AR" sz="2400" b="1" dirty="0"/>
              <a:t>:</a:t>
            </a:r>
          </a:p>
          <a:p>
            <a:r>
              <a:rPr lang="es-AR" sz="2400" b="1" dirty="0" err="1"/>
              <a:t>function</a:t>
            </a:r>
            <a:r>
              <a:rPr lang="es-AR" sz="2400" b="1" dirty="0"/>
              <a:t> </a:t>
            </a:r>
            <a:r>
              <a:rPr lang="es-AR" sz="2400" b="1" dirty="0" err="1"/>
              <a:t>fibonacci</a:t>
            </a:r>
            <a:r>
              <a:rPr lang="es-AR" sz="2400" b="1" dirty="0"/>
              <a:t>(n) {</a:t>
            </a:r>
          </a:p>
          <a:p>
            <a:r>
              <a:rPr lang="es-AR" sz="2400" b="1" dirty="0"/>
              <a:t>  </a:t>
            </a:r>
            <a:r>
              <a:rPr lang="es-AR" sz="2400" b="1" dirty="0" err="1"/>
              <a:t>var</a:t>
            </a:r>
            <a:r>
              <a:rPr lang="es-AR" sz="2400" b="1" dirty="0"/>
              <a:t> actual, ant1, ant2;</a:t>
            </a:r>
          </a:p>
          <a:p>
            <a:r>
              <a:rPr lang="es-AR" sz="2400" b="1" dirty="0"/>
              <a:t>  </a:t>
            </a:r>
            <a:r>
              <a:rPr lang="es-AR" sz="2400" b="1" dirty="0" err="1"/>
              <a:t>if</a:t>
            </a:r>
            <a:r>
              <a:rPr lang="es-AR" sz="2400" b="1" dirty="0"/>
              <a:t> (n === 0) {</a:t>
            </a:r>
          </a:p>
          <a:p>
            <a:r>
              <a:rPr lang="es-AR" sz="2400" b="1" dirty="0"/>
              <a:t>    actual = 0;</a:t>
            </a:r>
          </a:p>
          <a:p>
            <a:r>
              <a:rPr lang="es-AR" sz="2400" b="1" dirty="0"/>
              <a:t>  } </a:t>
            </a:r>
            <a:r>
              <a:rPr lang="es-AR" sz="2400" b="1" dirty="0" err="1"/>
              <a:t>else</a:t>
            </a:r>
            <a:r>
              <a:rPr lang="es-AR" sz="2400" b="1" dirty="0"/>
              <a:t> </a:t>
            </a:r>
            <a:r>
              <a:rPr lang="es-AR" sz="2400" b="1" dirty="0" err="1"/>
              <a:t>if</a:t>
            </a:r>
            <a:r>
              <a:rPr lang="es-AR" sz="2400" b="1" dirty="0"/>
              <a:t> (n === 1) {</a:t>
            </a:r>
          </a:p>
          <a:p>
            <a:r>
              <a:rPr lang="es-AR" sz="2400" b="1" dirty="0"/>
              <a:t>    actual = 1;</a:t>
            </a:r>
          </a:p>
          <a:p>
            <a:r>
              <a:rPr lang="es-AR" sz="2400" b="1" dirty="0"/>
              <a:t>  } </a:t>
            </a:r>
            <a:r>
              <a:rPr lang="es-AR" sz="2400" b="1" dirty="0" err="1"/>
              <a:t>else</a:t>
            </a:r>
            <a:r>
              <a:rPr lang="es-AR" sz="2400" b="1" dirty="0"/>
              <a:t> {</a:t>
            </a:r>
          </a:p>
          <a:p>
            <a:r>
              <a:rPr lang="es-AR" sz="2400" b="1" dirty="0"/>
              <a:t>    ant1 = ant2 = 1;</a:t>
            </a:r>
          </a:p>
          <a:p>
            <a:r>
              <a:rPr lang="es-AR" sz="2400" b="1" dirty="0"/>
              <a:t>    </a:t>
            </a:r>
            <a:r>
              <a:rPr lang="es-AR" sz="2400" b="1" dirty="0" err="1"/>
              <a:t>for</a:t>
            </a:r>
            <a:r>
              <a:rPr lang="es-AR" sz="2400" b="1" dirty="0"/>
              <a:t> (i = 2; i &lt; n; i++) {</a:t>
            </a:r>
          </a:p>
          <a:p>
            <a:r>
              <a:rPr lang="es-AR" sz="2400" b="1" dirty="0"/>
              <a:t>      actual = ant1 + ant2;</a:t>
            </a:r>
          </a:p>
          <a:p>
            <a:r>
              <a:rPr lang="es-AR" sz="2400" b="1" dirty="0"/>
              <a:t>      ant2 = ant1;</a:t>
            </a:r>
          </a:p>
          <a:p>
            <a:r>
              <a:rPr lang="es-AR" sz="2400" b="1" dirty="0"/>
              <a:t>      ant1 = actual;</a:t>
            </a:r>
          </a:p>
          <a:p>
            <a:r>
              <a:rPr lang="es-AR" sz="2400" b="1" dirty="0"/>
              <a:t>    }</a:t>
            </a:r>
          </a:p>
          <a:p>
            <a:r>
              <a:rPr lang="es-AR" sz="2400" b="1" dirty="0"/>
              <a:t>  }</a:t>
            </a:r>
          </a:p>
          <a:p>
            <a:r>
              <a:rPr lang="es-AR" sz="2400" b="1" dirty="0"/>
              <a:t>  </a:t>
            </a:r>
            <a:r>
              <a:rPr lang="es-AR" sz="2400" b="1" dirty="0" err="1"/>
              <a:t>return</a:t>
            </a:r>
            <a:r>
              <a:rPr lang="es-AR" sz="2400" b="1" dirty="0"/>
              <a:t> actual;</a:t>
            </a:r>
          </a:p>
          <a:p>
            <a:r>
              <a:rPr lang="es-AR" sz="2400" b="1" dirty="0"/>
              <a:t>}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63008" y="914400"/>
            <a:ext cx="70236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computación se realiza cambiando el estado del programa por medio de sentencias que definen pasos de ejecución</a:t>
            </a:r>
          </a:p>
        </p:txBody>
      </p:sp>
    </p:spTree>
    <p:extLst>
      <p:ext uri="{BB962C8B-B14F-4D97-AF65-F5344CB8AC3E}">
        <p14:creationId xmlns:p14="http://schemas.microsoft.com/office/powerpoint/2010/main" val="37546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3009" y="0"/>
            <a:ext cx="8596668" cy="914400"/>
          </a:xfrm>
        </p:spPr>
        <p:txBody>
          <a:bodyPr>
            <a:normAutofit fontScale="90000"/>
          </a:bodyPr>
          <a:lstStyle/>
          <a:p>
            <a:r>
              <a:rPr lang="es-AR" sz="4800" dirty="0"/>
              <a:t>Paradigma Orientado a Objetos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009" y="2831925"/>
            <a:ext cx="9675513" cy="36546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pPr marL="0" indent="0" defTabSz="914400">
              <a:buNone/>
            </a:pPr>
            <a:r>
              <a:rPr lang="es-ES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Características:</a:t>
            </a:r>
            <a:endParaRPr lang="es-AR" sz="19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Definición de clases y herencia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Objetos como abstracción de datos y procedimientos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Polimorfismo y chequeo </a:t>
            </a:r>
            <a:r>
              <a:rPr lang="es-AR" sz="19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s-AR" sz="1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tipos en tiempo de </a:t>
            </a:r>
            <a:r>
              <a:rPr lang="es-AR" sz="19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ejecución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s-AR" sz="19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r" defTabSz="914400">
              <a:buNone/>
            </a:pPr>
            <a:r>
              <a:rPr lang="es-E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Lenguajes: C++, Java, </a:t>
            </a:r>
            <a:r>
              <a:rPr lang="es-ES" sz="2400" b="1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Php</a:t>
            </a:r>
            <a:endParaRPr lang="es-AR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24630" y="965221"/>
            <a:ext cx="7873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rgbClr val="912E13"/>
              </a:buClr>
            </a:pPr>
            <a:r>
              <a:rPr lang="es-MX" alt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P</a:t>
            </a:r>
            <a:r>
              <a:rPr lang="es-ES" alt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OO</a:t>
            </a:r>
            <a:r>
              <a:rPr lang="es-MX" alt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 basa en la idea natural de un mundo lleno de objetos y </a:t>
            </a:r>
            <a:r>
              <a:rPr lang="es-ES" altLang="es-AR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s-ES" alt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resolución de problemas se realiza mediante el </a:t>
            </a:r>
            <a:r>
              <a:rPr lang="es-ES" altLang="es-AR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modelado  </a:t>
            </a:r>
            <a:r>
              <a:rPr lang="es-ES" altLang="es-A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s-ES" altLang="es-AR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esos objetos.</a:t>
            </a:r>
            <a:endParaRPr lang="es-ES" altLang="es-AR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14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835</Words>
  <Application>Microsoft Office PowerPoint</Application>
  <PresentationFormat>Panorámica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Open Sans</vt:lpstr>
      <vt:lpstr>Trebuchet MS</vt:lpstr>
      <vt:lpstr>Wingdings 3</vt:lpstr>
      <vt:lpstr>Faceta</vt:lpstr>
      <vt:lpstr>PROGRAMACION II</vt:lpstr>
      <vt:lpstr>UNIDAD I   PARADIGMAS Y LENGUAJES DE PROGRAMACION</vt:lpstr>
      <vt:lpstr>Lenguaje de programación</vt:lpstr>
      <vt:lpstr>Paradigmas de programación</vt:lpstr>
      <vt:lpstr>Paradigma funcional</vt:lpstr>
      <vt:lpstr>Paradigma Lógico</vt:lpstr>
      <vt:lpstr>Paradigma Lógico: ejemplo en Prolog </vt:lpstr>
      <vt:lpstr>Paradigma imperativo</vt:lpstr>
      <vt:lpstr>Paradigma Orientado a Objetos</vt:lpstr>
      <vt:lpstr>Paradigma OO: Ejemplo en Java </vt:lpstr>
      <vt:lpstr>COMPILADORES E INTERPRETES</vt:lpstr>
      <vt:lpstr>INTERPRETES </vt:lpstr>
      <vt:lpstr>COMPILADORES</vt:lpstr>
      <vt:lpstr>COMPILADORES: ETAPAS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Usuario de Windows</dc:creator>
  <cp:lastModifiedBy>Alejandra</cp:lastModifiedBy>
  <cp:revision>32</cp:revision>
  <dcterms:created xsi:type="dcterms:W3CDTF">2019-02-20T17:04:54Z</dcterms:created>
  <dcterms:modified xsi:type="dcterms:W3CDTF">2020-03-02T19:27:03Z</dcterms:modified>
</cp:coreProperties>
</file>